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7"/>
  </p:notesMasterIdLst>
  <p:sldIdLst>
    <p:sldId id="256" r:id="rId2"/>
    <p:sldId id="258" r:id="rId3"/>
    <p:sldId id="266" r:id="rId4"/>
    <p:sldId id="271" r:id="rId5"/>
    <p:sldId id="259" r:id="rId6"/>
    <p:sldId id="263" r:id="rId7"/>
    <p:sldId id="260" r:id="rId8"/>
    <p:sldId id="273" r:id="rId9"/>
    <p:sldId id="267" r:id="rId10"/>
    <p:sldId id="264" r:id="rId11"/>
    <p:sldId id="261" r:id="rId12"/>
    <p:sldId id="268" r:id="rId13"/>
    <p:sldId id="269" r:id="rId14"/>
    <p:sldId id="262"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64" autoAdjust="0"/>
  </p:normalViewPr>
  <p:slideViewPr>
    <p:cSldViewPr snapToGrid="0" snapToObjects="1">
      <p:cViewPr varScale="1">
        <p:scale>
          <a:sx n="81" d="100"/>
          <a:sy n="81" d="100"/>
        </p:scale>
        <p:origin x="-120"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34FD59-9938-8342-B38C-97A226528B0E}" type="datetimeFigureOut">
              <a:rPr lang="en-US" smtClean="0"/>
              <a:t>12/11/17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B3EE38-177F-7542-88D7-2DE3BD3C26D0}" type="slidenum">
              <a:rPr lang="en-US" smtClean="0"/>
              <a:t>‹#›</a:t>
            </a:fld>
            <a:endParaRPr lang="en-US"/>
          </a:p>
        </p:txBody>
      </p:sp>
    </p:spTree>
    <p:extLst>
      <p:ext uri="{BB962C8B-B14F-4D97-AF65-F5344CB8AC3E}">
        <p14:creationId xmlns:p14="http://schemas.microsoft.com/office/powerpoint/2010/main" val="9461541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standard economic model assumes actions are motivated purely by self-interest. However, it’s clear from simple observation that people actually care about the wellbeing of others: social programs exist, people volunteer, and people donate.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say that a person has social preferences if the outcomes/beliefs of others affect their utility</a:t>
            </a:r>
            <a:r>
              <a:rPr lang="en-US" dirty="0" smtClean="0">
                <a:effectLst/>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different aspects such as altruism, inequality aversion, and reciprocity.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researchers examine people’s social preferences, they typically use experiments in a laboratory setting</a:t>
            </a:r>
            <a:r>
              <a:rPr lang="en-US" dirty="0" smtClean="0">
                <a:effectLst/>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2B3EE38-177F-7542-88D7-2DE3BD3C26D0}" type="slidenum">
              <a:rPr lang="en-US" smtClean="0"/>
              <a:t>2</a:t>
            </a:fld>
            <a:endParaRPr lang="en-US"/>
          </a:p>
        </p:txBody>
      </p:sp>
    </p:spTree>
    <p:extLst>
      <p:ext uri="{BB962C8B-B14F-4D97-AF65-F5344CB8AC3E}">
        <p14:creationId xmlns:p14="http://schemas.microsoft.com/office/powerpoint/2010/main" val="331531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an important question is the extent to which the experimental games approach can be generalized to real world situations</a:t>
            </a:r>
            <a:r>
              <a:rPr lang="en-US" dirty="0" smtClean="0">
                <a:effectLst/>
              </a:rPr>
              <a:t> </a:t>
            </a:r>
            <a:endParaRPr lang="en-US" dirty="0" smtClean="0"/>
          </a:p>
          <a:p>
            <a:endParaRPr lang="en-US" dirty="0" smtClean="0"/>
          </a:p>
          <a:p>
            <a:r>
              <a:rPr lang="en-US" dirty="0" smtClean="0"/>
              <a:t>Possible complications can arise when experimental findings are extrapolated to outside the lab</a:t>
            </a:r>
          </a:p>
          <a:p>
            <a:r>
              <a:rPr lang="en-US" sz="1200" kern="1200" dirty="0" smtClean="0">
                <a:solidFill>
                  <a:schemeClr val="tx1"/>
                </a:solidFill>
                <a:effectLst/>
                <a:latin typeface="+mn-lt"/>
                <a:ea typeface="+mn-ea"/>
                <a:cs typeface="+mn-cs"/>
              </a:rPr>
              <a:t>In practical scenarios, human behavior may be sensitive to a variety of factors not present in a lab setting</a:t>
            </a:r>
            <a:r>
              <a:rPr lang="en-US" dirty="0" smtClean="0">
                <a:effectLst/>
              </a:rPr>
              <a:t> </a:t>
            </a:r>
            <a:endParaRPr lang="en-US" dirty="0" smtClean="0"/>
          </a:p>
          <a:p>
            <a:endParaRPr lang="en-US" dirty="0" smtClean="0"/>
          </a:p>
          <a:p>
            <a:r>
              <a:rPr lang="en-US" dirty="0" smtClean="0"/>
              <a:t>Scrutiny</a:t>
            </a:r>
            <a:r>
              <a:rPr lang="en-US" baseline="0" dirty="0" smtClean="0"/>
              <a:t> and anonymity </a:t>
            </a:r>
            <a:r>
              <a:rPr lang="en-US" dirty="0" smtClean="0"/>
              <a:t>may exaggerate pro-social behaviors</a:t>
            </a:r>
          </a:p>
          <a:p>
            <a:r>
              <a:rPr lang="en-US" dirty="0" smtClean="0"/>
              <a:t>Hoffman et al (1994) found</a:t>
            </a:r>
            <a:r>
              <a:rPr lang="en-US" baseline="0" dirty="0" smtClean="0"/>
              <a:t> that almost 50% subjects donated at at least $3/$10 under a normal dictator game, but when subject-experimenter anonymity was added, only 16% gave at least $3.</a:t>
            </a:r>
            <a:endParaRPr lang="en-US" dirty="0" smtClean="0"/>
          </a:p>
          <a:p>
            <a:endParaRPr lang="en-US" dirty="0" smtClean="0"/>
          </a:p>
          <a:p>
            <a:r>
              <a:rPr lang="en-US" dirty="0" smtClean="0"/>
              <a:t>Ross</a:t>
            </a:r>
            <a:r>
              <a:rPr lang="en-US" baseline="0" dirty="0" smtClean="0"/>
              <a:t> and Ward find that slightly changing the context of the scenario really matters - </a:t>
            </a:r>
            <a:endParaRPr lang="en-US" dirty="0" smtClean="0"/>
          </a:p>
          <a:p>
            <a:r>
              <a:rPr lang="en-US" b="1" dirty="0" smtClean="0"/>
              <a:t>Rates of defection in prisoner dilemma</a:t>
            </a:r>
            <a:r>
              <a:rPr lang="en-US" b="1" baseline="0" dirty="0" smtClean="0"/>
              <a:t> games swing wildly depending on whether subjects are playing a “community” or “wall street” game.</a:t>
            </a:r>
            <a:endParaRPr lang="en-US" b="1" dirty="0" smtClean="0"/>
          </a:p>
          <a:p>
            <a:endParaRPr lang="en-US" dirty="0" smtClean="0"/>
          </a:p>
          <a:p>
            <a:r>
              <a:rPr lang="en-US" dirty="0" smtClean="0"/>
              <a:t>Varying the </a:t>
            </a:r>
            <a:r>
              <a:rPr lang="en-US" sz="1200" kern="1200" dirty="0" smtClean="0">
                <a:solidFill>
                  <a:schemeClr val="tx1"/>
                </a:solidFill>
                <a:effectLst/>
                <a:latin typeface="+mn-lt"/>
                <a:ea typeface="+mn-ea"/>
                <a:cs typeface="+mn-cs"/>
              </a:rPr>
              <a:t>stakes</a:t>
            </a:r>
            <a:r>
              <a:rPr lang="en-US" sz="1200" kern="1200" baseline="0" dirty="0" smtClean="0">
                <a:solidFill>
                  <a:schemeClr val="tx1"/>
                </a:solidFill>
                <a:effectLst/>
                <a:latin typeface="+mn-lt"/>
                <a:ea typeface="+mn-ea"/>
                <a:cs typeface="+mn-cs"/>
              </a:rPr>
              <a:t> may</a:t>
            </a:r>
            <a:r>
              <a:rPr lang="en-US" sz="1200" kern="1200" dirty="0" smtClean="0">
                <a:solidFill>
                  <a:schemeClr val="tx1"/>
                </a:solidFill>
                <a:effectLst/>
                <a:latin typeface="+mn-lt"/>
                <a:ea typeface="+mn-ea"/>
                <a:cs typeface="+mn-cs"/>
              </a:rPr>
              <a:t> lead to significantly different results.</a:t>
            </a:r>
            <a:r>
              <a:rPr lang="en-US" dirty="0" smtClean="0">
                <a:effectLst/>
              </a:rPr>
              <a:t> </a:t>
            </a:r>
            <a:endParaRPr lang="en-US" dirty="0" smtClean="0"/>
          </a:p>
          <a:p>
            <a:r>
              <a:rPr lang="en-US" dirty="0" err="1" smtClean="0"/>
              <a:t>Inc</a:t>
            </a:r>
            <a:r>
              <a:rPr lang="en-US" dirty="0" smtClean="0"/>
              <a:t> in stakes from $10 to $100 causes median offer to drop from 40% to 20% of endowment</a:t>
            </a:r>
            <a:r>
              <a:rPr lang="en-US" baseline="0" dirty="0" smtClean="0"/>
              <a:t>, but interestingly </a:t>
            </a:r>
            <a:r>
              <a:rPr lang="en-US" dirty="0" smtClean="0"/>
              <a:t>Cherry,</a:t>
            </a:r>
            <a:r>
              <a:rPr lang="en-US" baseline="0" dirty="0" smtClean="0"/>
              <a:t> </a:t>
            </a:r>
            <a:r>
              <a:rPr lang="en-US" baseline="0" dirty="0" err="1" smtClean="0"/>
              <a:t>Frykblom</a:t>
            </a:r>
            <a:r>
              <a:rPr lang="en-US" baseline="0" dirty="0" smtClean="0"/>
              <a:t>, </a:t>
            </a:r>
            <a:r>
              <a:rPr lang="en-US" baseline="0" dirty="0" err="1" smtClean="0"/>
              <a:t>Shogren</a:t>
            </a:r>
            <a:r>
              <a:rPr lang="en-US" baseline="0" dirty="0" smtClean="0"/>
              <a:t> (2002) find no differences in </a:t>
            </a:r>
            <a:r>
              <a:rPr lang="en-US" baseline="0" dirty="0" err="1" smtClean="0"/>
              <a:t>offes</a:t>
            </a:r>
            <a:r>
              <a:rPr lang="en-US" baseline="0" dirty="0" smtClean="0"/>
              <a:t> across a $10 and $40 dictator game.</a:t>
            </a:r>
            <a:endParaRPr lang="en-US" baseline="0" dirty="0" smtClean="0"/>
          </a:p>
        </p:txBody>
      </p:sp>
      <p:sp>
        <p:nvSpPr>
          <p:cNvPr id="4" name="Slide Number Placeholder 3"/>
          <p:cNvSpPr>
            <a:spLocks noGrp="1"/>
          </p:cNvSpPr>
          <p:nvPr>
            <p:ph type="sldNum" sz="quarter" idx="10"/>
          </p:nvPr>
        </p:nvSpPr>
        <p:spPr/>
        <p:txBody>
          <a:bodyPr/>
          <a:lstStyle/>
          <a:p>
            <a:fld id="{42B3EE38-177F-7542-88D7-2DE3BD3C26D0}" type="slidenum">
              <a:rPr lang="en-US" smtClean="0"/>
              <a:t>4</a:t>
            </a:fld>
            <a:endParaRPr lang="en-US"/>
          </a:p>
        </p:txBody>
      </p:sp>
    </p:spTree>
    <p:extLst>
      <p:ext uri="{BB962C8B-B14F-4D97-AF65-F5344CB8AC3E}">
        <p14:creationId xmlns:p14="http://schemas.microsoft.com/office/powerpoint/2010/main" val="3315310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has led to a surge in literature that examines people’s behavior in both lab setting and field situation, and comparing the two</a:t>
            </a:r>
            <a:r>
              <a:rPr lang="en-US" dirty="0" smtClean="0">
                <a:effectLst/>
              </a:rPr>
              <a:t> </a:t>
            </a:r>
          </a:p>
          <a:p>
            <a:endParaRPr lang="en-US"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Baran</a:t>
            </a:r>
            <a:r>
              <a:rPr lang="en-US" sz="1200" kern="1200" dirty="0" smtClean="0">
                <a:solidFill>
                  <a:schemeClr val="tx1"/>
                </a:solidFill>
                <a:effectLst/>
                <a:latin typeface="+mn-lt"/>
                <a:ea typeface="+mn-ea"/>
                <a:cs typeface="+mn-cs"/>
              </a:rPr>
              <a:t> et al compare MBA alumni donations to their university with reciprocity behavior when playing trust games, and find that in-lab behavior is related to field behavior. On the other hand, Hill and </a:t>
            </a:r>
            <a:r>
              <a:rPr lang="en-US" sz="1200" kern="1200" dirty="0" err="1" smtClean="0">
                <a:solidFill>
                  <a:schemeClr val="tx1"/>
                </a:solidFill>
                <a:effectLst/>
                <a:latin typeface="+mn-lt"/>
                <a:ea typeface="+mn-ea"/>
                <a:cs typeface="+mn-cs"/>
              </a:rPr>
              <a:t>Gurven</a:t>
            </a:r>
            <a:r>
              <a:rPr lang="en-US" sz="1200" kern="1200" dirty="0" smtClean="0">
                <a:solidFill>
                  <a:schemeClr val="tx1"/>
                </a:solidFill>
                <a:effectLst/>
                <a:latin typeface="+mn-lt"/>
                <a:ea typeface="+mn-ea"/>
                <a:cs typeface="+mn-cs"/>
              </a:rPr>
              <a:t> use </a:t>
            </a:r>
            <a:r>
              <a:rPr lang="en-US" sz="1200" kern="1200" dirty="0" err="1" smtClean="0">
                <a:solidFill>
                  <a:schemeClr val="tx1"/>
                </a:solidFill>
                <a:effectLst/>
                <a:latin typeface="+mn-lt"/>
                <a:ea typeface="+mn-ea"/>
                <a:cs typeface="+mn-cs"/>
              </a:rPr>
              <a:t>Paragay</a:t>
            </a:r>
            <a:r>
              <a:rPr lang="en-US" sz="1200" kern="1200" dirty="0" smtClean="0">
                <a:solidFill>
                  <a:schemeClr val="tx1"/>
                </a:solidFill>
                <a:effectLst/>
                <a:latin typeface="+mn-lt"/>
                <a:ea typeface="+mn-ea"/>
                <a:cs typeface="+mn-cs"/>
              </a:rPr>
              <a:t> Indians and compare their behavior when playing ultimatum games with food-production and sharing patterns. They find no significant relationship. Along with other papers, the currently accumulated evidence is ambiguous, indicating that further research is needed.</a:t>
            </a:r>
          </a:p>
          <a:p>
            <a:endParaRPr lang="en-US" dirty="0"/>
          </a:p>
        </p:txBody>
      </p:sp>
      <p:sp>
        <p:nvSpPr>
          <p:cNvPr id="4" name="Slide Number Placeholder 3"/>
          <p:cNvSpPr>
            <a:spLocks noGrp="1"/>
          </p:cNvSpPr>
          <p:nvPr>
            <p:ph type="sldNum" sz="quarter" idx="10"/>
          </p:nvPr>
        </p:nvSpPr>
        <p:spPr/>
        <p:txBody>
          <a:bodyPr/>
          <a:lstStyle/>
          <a:p>
            <a:fld id="{42B3EE38-177F-7542-88D7-2DE3BD3C26D0}" type="slidenum">
              <a:rPr lang="en-US" smtClean="0"/>
              <a:t>5</a:t>
            </a:fld>
            <a:endParaRPr lang="en-US"/>
          </a:p>
        </p:txBody>
      </p:sp>
    </p:spTree>
    <p:extLst>
      <p:ext uri="{BB962C8B-B14F-4D97-AF65-F5344CB8AC3E}">
        <p14:creationId xmlns:p14="http://schemas.microsoft.com/office/powerpoint/2010/main" val="2083466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a:t>
            </a:r>
            <a:r>
              <a:rPr lang="en-US" sz="1200" kern="1200" dirty="0" err="1" smtClean="0">
                <a:solidFill>
                  <a:schemeClr val="tx1"/>
                </a:solidFill>
                <a:effectLst/>
                <a:latin typeface="+mn-lt"/>
                <a:ea typeface="+mn-ea"/>
                <a:cs typeface="+mn-cs"/>
              </a:rPr>
              <a:t>Galizzi</a:t>
            </a:r>
            <a:r>
              <a:rPr lang="en-US" sz="1200" kern="1200" dirty="0" smtClean="0">
                <a:solidFill>
                  <a:schemeClr val="tx1"/>
                </a:solidFill>
                <a:effectLst/>
                <a:latin typeface="+mn-lt"/>
                <a:ea typeface="+mn-ea"/>
                <a:cs typeface="+mn-cs"/>
              </a:rPr>
              <a:t> and Navarro-Martinez argue that these studies only look at one social preference game with one specific field measure, and that it is crucial to conduct more systematic research. For their design, they have participants answer a set of questions about social behaviors exhibited in the past, play a variety of social preference games in a laboratory, and also encounter naturalistic situations in the field. Examples of field situations include asking for help carrying boxes, or asking for donations to a children’s charity. Their overarching conclusion is that the games do a poor job explaining both the self-report measures and the field behaviors, although more systemic studies are needed to draw a definite conclusion.</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2B3EE38-177F-7542-88D7-2DE3BD3C26D0}" type="slidenum">
              <a:rPr lang="en-US" smtClean="0"/>
              <a:t>6</a:t>
            </a:fld>
            <a:endParaRPr lang="en-US"/>
          </a:p>
        </p:txBody>
      </p:sp>
    </p:spTree>
    <p:extLst>
      <p:ext uri="{BB962C8B-B14F-4D97-AF65-F5344CB8AC3E}">
        <p14:creationId xmlns:p14="http://schemas.microsoft.com/office/powerpoint/2010/main" val="2534153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sz="1200" kern="1200" dirty="0" smtClean="0">
                <a:solidFill>
                  <a:schemeClr val="tx1"/>
                </a:solidFill>
                <a:effectLst/>
                <a:latin typeface="+mn-lt"/>
                <a:ea typeface="+mn-ea"/>
                <a:cs typeface="+mn-cs"/>
              </a:rPr>
              <a:t>For my design I will use Wesleyan University seniors and recent alumni as my subjects, and they will complete two sets of tasks.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will be sending</a:t>
            </a:r>
            <a:r>
              <a:rPr lang="en-US" sz="1200" kern="1200" baseline="0" dirty="0" smtClean="0">
                <a:solidFill>
                  <a:schemeClr val="tx1"/>
                </a:solidFill>
                <a:effectLst/>
                <a:latin typeface="+mn-lt"/>
                <a:ea typeface="+mn-ea"/>
                <a:cs typeface="+mn-cs"/>
              </a:rPr>
              <a:t> out an email that contains the link to the online experiment- everyone will have the same tasks.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First, they will play six different games.</a:t>
            </a:r>
            <a:endParaRPr lang="en-US" baseline="0" dirty="0" smtClean="0"/>
          </a:p>
        </p:txBody>
      </p:sp>
      <p:sp>
        <p:nvSpPr>
          <p:cNvPr id="4" name="Slide Number Placeholder 3"/>
          <p:cNvSpPr>
            <a:spLocks noGrp="1"/>
          </p:cNvSpPr>
          <p:nvPr>
            <p:ph type="sldNum" sz="quarter" idx="10"/>
          </p:nvPr>
        </p:nvSpPr>
        <p:spPr/>
        <p:txBody>
          <a:bodyPr/>
          <a:lstStyle/>
          <a:p>
            <a:fld id="{42B3EE38-177F-7542-88D7-2DE3BD3C26D0}" type="slidenum">
              <a:rPr lang="en-US" smtClean="0"/>
              <a:t>7</a:t>
            </a:fld>
            <a:endParaRPr lang="en-US"/>
          </a:p>
        </p:txBody>
      </p:sp>
    </p:spTree>
    <p:extLst>
      <p:ext uri="{BB962C8B-B14F-4D97-AF65-F5344CB8AC3E}">
        <p14:creationId xmlns:p14="http://schemas.microsoft.com/office/powerpoint/2010/main" val="2339503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second</a:t>
            </a:r>
            <a:r>
              <a:rPr lang="en-US" sz="1200" kern="1200" baseline="0" dirty="0" smtClean="0">
                <a:solidFill>
                  <a:schemeClr val="tx1"/>
                </a:solidFill>
                <a:effectLst/>
                <a:latin typeface="+mn-lt"/>
                <a:ea typeface="+mn-ea"/>
                <a:cs typeface="+mn-cs"/>
              </a:rPr>
              <a:t> task is to </a:t>
            </a:r>
            <a:r>
              <a:rPr lang="en-US" sz="1200" kern="1200" dirty="0" smtClean="0">
                <a:solidFill>
                  <a:schemeClr val="tx1"/>
                </a:solidFill>
                <a:effectLst/>
                <a:latin typeface="+mn-lt"/>
                <a:ea typeface="+mn-ea"/>
                <a:cs typeface="+mn-cs"/>
              </a:rPr>
              <a:t>answer self-reported survey questions</a:t>
            </a:r>
            <a:r>
              <a:rPr lang="en-US" sz="1200" kern="1200" dirty="0" smtClean="0">
                <a:solidFill>
                  <a:schemeClr val="tx1"/>
                </a:solidFill>
                <a:effectLst/>
                <a:latin typeface="+mn-lt"/>
                <a:ea typeface="+mn-ea"/>
                <a:cs typeface="+mn-cs"/>
              </a:rPr>
              <a:t>, The </a:t>
            </a:r>
            <a:r>
              <a:rPr lang="en-US" sz="1200" kern="1200" dirty="0" smtClean="0">
                <a:solidFill>
                  <a:schemeClr val="tx1"/>
                </a:solidFill>
                <a:effectLst/>
                <a:latin typeface="+mn-lt"/>
                <a:ea typeface="+mn-ea"/>
                <a:cs typeface="+mn-cs"/>
              </a:rPr>
              <a:t>scale consists of 20 items, and participants report how frequently in the past they have done different actions related to social behaviors. Participants rated each statement on a scale from </a:t>
            </a:r>
            <a:r>
              <a:rPr lang="en-US" sz="1200" kern="1200" dirty="0" smtClean="0">
                <a:solidFill>
                  <a:schemeClr val="tx1"/>
                </a:solidFill>
                <a:effectLst/>
                <a:latin typeface="+mn-lt"/>
                <a:ea typeface="+mn-ea"/>
                <a:cs typeface="+mn-cs"/>
              </a:rPr>
              <a:t>0 </a:t>
            </a:r>
            <a:r>
              <a:rPr lang="en-US" sz="1200" kern="1200" dirty="0" smtClean="0">
                <a:solidFill>
                  <a:schemeClr val="tx1"/>
                </a:solidFill>
                <a:effectLst/>
                <a:latin typeface="+mn-lt"/>
                <a:ea typeface="+mn-ea"/>
                <a:cs typeface="+mn-cs"/>
              </a:rPr>
              <a:t>(“never”) to </a:t>
            </a:r>
            <a:r>
              <a:rPr lang="en-US" sz="1200" kern="1200" dirty="0" smtClean="0">
                <a:solidFill>
                  <a:schemeClr val="tx1"/>
                </a:solidFill>
                <a:effectLst/>
                <a:latin typeface="+mn-lt"/>
                <a:ea typeface="+mn-ea"/>
                <a:cs typeface="+mn-cs"/>
              </a:rPr>
              <a:t>4 </a:t>
            </a:r>
            <a:r>
              <a:rPr lang="en-US" sz="1200" kern="1200" dirty="0" smtClean="0">
                <a:solidFill>
                  <a:schemeClr val="tx1"/>
                </a:solidFill>
                <a:effectLst/>
                <a:latin typeface="+mn-lt"/>
                <a:ea typeface="+mn-ea"/>
                <a:cs typeface="+mn-cs"/>
              </a:rPr>
              <a:t>(“very often”). </a:t>
            </a:r>
            <a:endParaRPr lang="en-US" dirty="0" smtClean="0"/>
          </a:p>
          <a:p>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my field measure, I will be using Wesleyan donations data.</a:t>
            </a:r>
            <a:r>
              <a:rPr lang="en-US" dirty="0" smtClean="0">
                <a:effectLst/>
              </a:rPr>
              <a:t> </a:t>
            </a:r>
            <a:r>
              <a:rPr lang="en-US" sz="1200" kern="1200" dirty="0" smtClean="0">
                <a:solidFill>
                  <a:schemeClr val="tx1"/>
                </a:solidFill>
                <a:effectLst/>
                <a:latin typeface="+mn-lt"/>
                <a:ea typeface="+mn-ea"/>
                <a:cs typeface="+mn-cs"/>
              </a:rPr>
              <a:t>I want to use this because donations can be related to behavioral constructs. For example, donating may represent altruism and reciprocity, and targeting donations towards Financial Aid can represent inequality aversion. Another reason I want to use donations data is because it is a far-removed situation. In </a:t>
            </a:r>
            <a:r>
              <a:rPr lang="en-US" sz="1200" kern="1200" dirty="0" err="1" smtClean="0">
                <a:solidFill>
                  <a:schemeClr val="tx1"/>
                </a:solidFill>
                <a:effectLst/>
                <a:latin typeface="+mn-lt"/>
                <a:ea typeface="+mn-ea"/>
                <a:cs typeface="+mn-cs"/>
              </a:rPr>
              <a:t>Galizzi</a:t>
            </a:r>
            <a:r>
              <a:rPr lang="en-US" sz="1200" kern="1200" dirty="0" smtClean="0">
                <a:solidFill>
                  <a:schemeClr val="tx1"/>
                </a:solidFill>
                <a:effectLst/>
                <a:latin typeface="+mn-lt"/>
                <a:ea typeface="+mn-ea"/>
                <a:cs typeface="+mn-cs"/>
              </a:rPr>
              <a:t> and Navarro-Martinez’ design, I feel like it doesn’t take much for participants to connect the field measure to the lab, so I want to make sure to use a naturalistic, far-removed field measure.</a:t>
            </a:r>
          </a:p>
          <a:p>
            <a:endParaRPr lang="en-US" dirty="0" smtClean="0"/>
          </a:p>
          <a:p>
            <a:r>
              <a:rPr lang="en-US" dirty="0" smtClean="0"/>
              <a:t>Reason why I picked the experimental</a:t>
            </a:r>
            <a:r>
              <a:rPr lang="en-US" baseline="0" dirty="0" smtClean="0"/>
              <a:t> games: can all be mapped to donating</a:t>
            </a:r>
            <a:endParaRPr lang="en-US" dirty="0" smtClean="0"/>
          </a:p>
          <a:p>
            <a:r>
              <a:rPr lang="en-US" dirty="0" smtClean="0"/>
              <a:t>Dictator,</a:t>
            </a:r>
            <a:r>
              <a:rPr lang="en-US" baseline="0" dirty="0" smtClean="0"/>
              <a:t> ultimatum, and</a:t>
            </a:r>
            <a:r>
              <a:rPr lang="en-US" dirty="0" smtClean="0"/>
              <a:t> trust</a:t>
            </a:r>
            <a:r>
              <a:rPr lang="en-US" baseline="0" dirty="0" smtClean="0"/>
              <a:t> game can be explained by altruism and inequality aversion</a:t>
            </a:r>
          </a:p>
          <a:p>
            <a:r>
              <a:rPr lang="en-US" baseline="0" dirty="0" smtClean="0"/>
              <a:t>Trust  game additionally with reciprocity</a:t>
            </a:r>
          </a:p>
          <a:p>
            <a:r>
              <a:rPr lang="en-US" baseline="0" dirty="0" smtClean="0"/>
              <a:t>Public goods game could also be in line with donating because someone can choose to donate if they think that other alumni are also donating, but also cooperation’</a:t>
            </a:r>
          </a:p>
        </p:txBody>
      </p:sp>
      <p:sp>
        <p:nvSpPr>
          <p:cNvPr id="4" name="Slide Number Placeholder 3"/>
          <p:cNvSpPr>
            <a:spLocks noGrp="1"/>
          </p:cNvSpPr>
          <p:nvPr>
            <p:ph type="sldNum" sz="quarter" idx="10"/>
          </p:nvPr>
        </p:nvSpPr>
        <p:spPr/>
        <p:txBody>
          <a:bodyPr/>
          <a:lstStyle/>
          <a:p>
            <a:fld id="{42B3EE38-177F-7542-88D7-2DE3BD3C26D0}" type="slidenum">
              <a:rPr lang="en-US" smtClean="0"/>
              <a:t>9</a:t>
            </a:fld>
            <a:endParaRPr lang="en-US"/>
          </a:p>
        </p:txBody>
      </p:sp>
    </p:spTree>
    <p:extLst>
      <p:ext uri="{BB962C8B-B14F-4D97-AF65-F5344CB8AC3E}">
        <p14:creationId xmlns:p14="http://schemas.microsoft.com/office/powerpoint/2010/main" val="4241361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2B3EE38-177F-7542-88D7-2DE3BD3C26D0}" type="slidenum">
              <a:rPr lang="en-US" smtClean="0"/>
              <a:t>11</a:t>
            </a:fld>
            <a:endParaRPr lang="en-US"/>
          </a:p>
        </p:txBody>
      </p:sp>
    </p:spTree>
    <p:extLst>
      <p:ext uri="{BB962C8B-B14F-4D97-AF65-F5344CB8AC3E}">
        <p14:creationId xmlns:p14="http://schemas.microsoft.com/office/powerpoint/2010/main" val="3660208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3EE38-177F-7542-88D7-2DE3BD3C26D0}" type="slidenum">
              <a:rPr lang="en-US" smtClean="0"/>
              <a:t>12</a:t>
            </a:fld>
            <a:endParaRPr lang="en-US"/>
          </a:p>
        </p:txBody>
      </p:sp>
    </p:spTree>
    <p:extLst>
      <p:ext uri="{BB962C8B-B14F-4D97-AF65-F5344CB8AC3E}">
        <p14:creationId xmlns:p14="http://schemas.microsoft.com/office/powerpoint/2010/main" val="3257930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Monday, December 11,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Monday, December 11,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Monday, December 11,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Monday, December 11,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Monday, December 11,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Monday, December 11, 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Monday, December 11, 17</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Monday, December 11, 17</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Monday, December 11, 17</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Monday, December 11, 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Monday, December 11, 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Monday, December 11, 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4267" y="3505200"/>
            <a:ext cx="6400800" cy="576557"/>
          </a:xfrm>
        </p:spPr>
        <p:txBody>
          <a:bodyPr/>
          <a:lstStyle/>
          <a:p>
            <a:r>
              <a:rPr lang="en-US" dirty="0" smtClean="0">
                <a:solidFill>
                  <a:schemeClr val="tx2"/>
                </a:solidFill>
              </a:rPr>
              <a:t>By Sarah Xu</a:t>
            </a:r>
            <a:endParaRPr lang="en-US" dirty="0">
              <a:solidFill>
                <a:schemeClr val="tx2"/>
              </a:solidFill>
            </a:endParaRPr>
          </a:p>
        </p:txBody>
      </p:sp>
      <p:sp>
        <p:nvSpPr>
          <p:cNvPr id="5" name="TextBox 4"/>
          <p:cNvSpPr txBox="1"/>
          <p:nvPr/>
        </p:nvSpPr>
        <p:spPr>
          <a:xfrm>
            <a:off x="790482" y="2073273"/>
            <a:ext cx="7593813" cy="1323439"/>
          </a:xfrm>
          <a:prstGeom prst="rect">
            <a:avLst/>
          </a:prstGeom>
          <a:noFill/>
        </p:spPr>
        <p:txBody>
          <a:bodyPr wrap="square" rtlCol="0">
            <a:spAutoFit/>
          </a:bodyPr>
          <a:lstStyle/>
          <a:p>
            <a:r>
              <a:rPr lang="en-US" sz="4000" dirty="0" smtClean="0">
                <a:solidFill>
                  <a:schemeClr val="tx2"/>
                </a:solidFill>
                <a:latin typeface="+mj-lt"/>
                <a:cs typeface="Andale Mono"/>
              </a:rPr>
              <a:t>External Validity of Experimental Social Preferences Games</a:t>
            </a:r>
            <a:endParaRPr lang="en-US" sz="4000" dirty="0">
              <a:solidFill>
                <a:schemeClr val="tx2"/>
              </a:solidFill>
              <a:latin typeface="+mj-lt"/>
              <a:cs typeface="Andale Mono"/>
            </a:endParaRPr>
          </a:p>
        </p:txBody>
      </p:sp>
    </p:spTree>
    <p:extLst>
      <p:ext uri="{BB962C8B-B14F-4D97-AF65-F5344CB8AC3E}">
        <p14:creationId xmlns:p14="http://schemas.microsoft.com/office/powerpoint/2010/main" val="16905240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533400"/>
            <a:ext cx="8229600" cy="990600"/>
          </a:xfrm>
        </p:spPr>
        <p:txBody>
          <a:bodyPr/>
          <a:lstStyle/>
          <a:p>
            <a:r>
              <a:rPr lang="en-US" dirty="0" smtClean="0"/>
              <a:t>Demo</a:t>
            </a:r>
            <a:endParaRPr lang="en-US" dirty="0"/>
          </a:p>
        </p:txBody>
      </p:sp>
      <p:sp>
        <p:nvSpPr>
          <p:cNvPr id="5" name="Rectangle 4"/>
          <p:cNvSpPr/>
          <p:nvPr/>
        </p:nvSpPr>
        <p:spPr>
          <a:xfrm>
            <a:off x="471701" y="1524000"/>
            <a:ext cx="8215099" cy="646331"/>
          </a:xfrm>
          <a:prstGeom prst="rect">
            <a:avLst/>
          </a:prstGeom>
        </p:spPr>
        <p:txBody>
          <a:bodyPr wrap="square">
            <a:spAutoFit/>
          </a:bodyPr>
          <a:lstStyle/>
          <a:p>
            <a:r>
              <a:rPr lang="en-US" dirty="0"/>
              <a:t>https://wesleyan.co1.qualtrics.com/</a:t>
            </a:r>
            <a:r>
              <a:rPr lang="en-US" dirty="0" err="1"/>
              <a:t>jfe</a:t>
            </a:r>
            <a:r>
              <a:rPr lang="en-US" dirty="0"/>
              <a:t>/preview/SV_eKYuX12ySoZt2Sx?Q_CHL=preview</a:t>
            </a:r>
          </a:p>
        </p:txBody>
      </p:sp>
    </p:spTree>
    <p:extLst>
      <p:ext uri="{BB962C8B-B14F-4D97-AF65-F5344CB8AC3E}">
        <p14:creationId xmlns:p14="http://schemas.microsoft.com/office/powerpoint/2010/main" val="295222786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480"/>
            <a:ext cx="8229600" cy="990600"/>
          </a:xfrm>
        </p:spPr>
        <p:txBody>
          <a:bodyPr/>
          <a:lstStyle/>
          <a:p>
            <a:r>
              <a:rPr lang="en-US" dirty="0" smtClean="0"/>
              <a:t>Analysis</a:t>
            </a:r>
            <a:endParaRPr lang="en-US" dirty="0"/>
          </a:p>
        </p:txBody>
      </p:sp>
      <p:sp>
        <p:nvSpPr>
          <p:cNvPr id="3" name="Content Placeholder 2"/>
          <p:cNvSpPr>
            <a:spLocks noGrp="1"/>
          </p:cNvSpPr>
          <p:nvPr>
            <p:ph idx="1"/>
          </p:nvPr>
        </p:nvSpPr>
        <p:spPr>
          <a:xfrm>
            <a:off x="457200" y="2355032"/>
            <a:ext cx="8402058" cy="4126229"/>
          </a:xfrm>
        </p:spPr>
        <p:txBody>
          <a:bodyPr>
            <a:normAutofit fontScale="92500" lnSpcReduction="10000"/>
          </a:bodyPr>
          <a:lstStyle/>
          <a:p>
            <a:pPr marL="342900" indent="-342900">
              <a:buFont typeface="Arial"/>
              <a:buChar char="•"/>
            </a:pPr>
            <a:r>
              <a:rPr lang="en-US" dirty="0"/>
              <a:t>UG1 = proposer’s pass rate (percentage of the initial endowment of points passed to the other player) in the ultimatum game</a:t>
            </a:r>
          </a:p>
          <a:p>
            <a:pPr marL="342900" indent="-342900">
              <a:buFont typeface="Arial"/>
              <a:buChar char="•"/>
            </a:pPr>
            <a:r>
              <a:rPr lang="en-US" dirty="0"/>
              <a:t>UG2 = minimum pass rate that the responder accepts in the ultimatum game</a:t>
            </a:r>
          </a:p>
          <a:p>
            <a:pPr marL="342900" indent="-342900">
              <a:buFont typeface="Arial"/>
              <a:buChar char="•"/>
            </a:pPr>
            <a:r>
              <a:rPr lang="en-US" dirty="0"/>
              <a:t>TG1 = proposer’s pass rate in the trust game</a:t>
            </a:r>
          </a:p>
          <a:p>
            <a:pPr marL="342900" indent="-342900">
              <a:buFont typeface="Arial"/>
              <a:buChar char="•"/>
            </a:pPr>
            <a:r>
              <a:rPr lang="en-US" dirty="0" smtClean="0"/>
              <a:t>PGG </a:t>
            </a:r>
            <a:r>
              <a:rPr lang="en-US" dirty="0"/>
              <a:t>= each player’s pass rate into the public </a:t>
            </a:r>
            <a:r>
              <a:rPr lang="en-US" dirty="0" smtClean="0"/>
              <a:t>fund</a:t>
            </a:r>
          </a:p>
          <a:p>
            <a:pPr marL="342900" indent="-342900">
              <a:buFont typeface="Arial"/>
              <a:buChar char="•"/>
            </a:pPr>
            <a:r>
              <a:rPr lang="en-US" dirty="0"/>
              <a:t>TG2 = responder’s </a:t>
            </a:r>
            <a:r>
              <a:rPr lang="en-US" dirty="0" smtClean="0"/>
              <a:t>reciprocity = regress passed back on the amount passed (slope)</a:t>
            </a:r>
            <a:endParaRPr lang="en-US" dirty="0"/>
          </a:p>
          <a:p>
            <a:pPr marL="342900" indent="-342900">
              <a:buFont typeface="Arial"/>
              <a:buChar char="•"/>
            </a:pPr>
            <a:r>
              <a:rPr lang="en-US" dirty="0"/>
              <a:t>SRA = self-report altruism score </a:t>
            </a:r>
            <a:endParaRPr lang="en-US" dirty="0" smtClean="0"/>
          </a:p>
          <a:p>
            <a:pPr marL="617220" lvl="1" indent="-342900">
              <a:buFont typeface="Arial"/>
              <a:buChar char="•"/>
            </a:pPr>
            <a:r>
              <a:rPr lang="en-US" dirty="0"/>
              <a:t>S</a:t>
            </a:r>
            <a:r>
              <a:rPr lang="en-US" dirty="0" smtClean="0"/>
              <a:t>um </a:t>
            </a:r>
            <a:r>
              <a:rPr lang="en-US" dirty="0"/>
              <a:t>across the 20 items (“Never” = 0, “Once” = 1, “More than once” = 2, “Often” = 3, “Very often” = 4). </a:t>
            </a:r>
          </a:p>
          <a:p>
            <a:pPr marL="617220" lvl="1" indent="-342900">
              <a:buFont typeface="Arial"/>
              <a:buChar char="•"/>
            </a:pPr>
            <a:endParaRPr lang="en-US" dirty="0"/>
          </a:p>
          <a:p>
            <a:pPr marL="342900" indent="-342900">
              <a:buFont typeface="Arial"/>
              <a:buChar char="•"/>
            </a:pPr>
            <a:endParaRPr lang="en-US" baseline="30000" dirty="0"/>
          </a:p>
          <a:p>
            <a:pPr lvl="2"/>
            <a:endParaRPr lang="en-US" dirty="0"/>
          </a:p>
          <a:p>
            <a:pPr lvl="2"/>
            <a:endParaRPr lang="en-US" dirty="0"/>
          </a:p>
        </p:txBody>
      </p:sp>
      <p:pic>
        <p:nvPicPr>
          <p:cNvPr id="4" name="Picture 3" descr="Screen Shot 2017-12-10 at 3.29.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93929"/>
            <a:ext cx="10562155" cy="1361103"/>
          </a:xfrm>
          <a:prstGeom prst="rect">
            <a:avLst/>
          </a:prstGeom>
        </p:spPr>
      </p:pic>
    </p:spTree>
    <p:extLst>
      <p:ext uri="{BB962C8B-B14F-4D97-AF65-F5344CB8AC3E}">
        <p14:creationId xmlns:p14="http://schemas.microsoft.com/office/powerpoint/2010/main" val="183140943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a:bodyPr>
          <a:lstStyle/>
          <a:p>
            <a:r>
              <a:rPr lang="en-US" dirty="0" smtClean="0"/>
              <a:t>GDG: Generalized </a:t>
            </a:r>
            <a:r>
              <a:rPr lang="en-US" dirty="0"/>
              <a:t>dictator game consists of 11 different sets of endowments and prices of </a:t>
            </a:r>
            <a:r>
              <a:rPr lang="en-US" dirty="0" smtClean="0"/>
              <a:t>giving.</a:t>
            </a:r>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lvl="2"/>
            <a:endParaRPr lang="en-US" dirty="0"/>
          </a:p>
          <a:p>
            <a:pPr lvl="2"/>
            <a:endParaRPr lang="en-US" dirty="0"/>
          </a:p>
          <a:p>
            <a:pPr lvl="2"/>
            <a:endParaRPr lang="en-US" dirty="0" smtClean="0"/>
          </a:p>
          <a:p>
            <a:pPr lvl="2"/>
            <a:r>
              <a:rPr lang="en-US" dirty="0" smtClean="0"/>
              <a:t>GDG = </a:t>
            </a:r>
            <a:r>
              <a:rPr lang="en-US" dirty="0" smtClean="0"/>
              <a:t>1-α </a:t>
            </a:r>
            <a:r>
              <a:rPr lang="en-US" dirty="0" smtClean="0"/>
              <a:t>= sharing propensity</a:t>
            </a:r>
            <a:endParaRPr lang="en-US" dirty="0"/>
          </a:p>
          <a:p>
            <a:endParaRPr lang="en-US" dirty="0"/>
          </a:p>
          <a:p>
            <a:endParaRPr lang="en-US" dirty="0" smtClean="0"/>
          </a:p>
          <a:p>
            <a:endParaRPr lang="en-US" dirty="0"/>
          </a:p>
          <a:p>
            <a:endParaRPr lang="en-US" dirty="0" smtClean="0"/>
          </a:p>
          <a:p>
            <a:endParaRPr lang="en-US" dirty="0"/>
          </a:p>
          <a:p>
            <a:endParaRPr lang="en-US" dirty="0"/>
          </a:p>
        </p:txBody>
      </p:sp>
      <p:pic>
        <p:nvPicPr>
          <p:cNvPr id="5" name="Picture 4" descr="Screen Shot 2017-12-10 at 3.42.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852" y="2601235"/>
            <a:ext cx="6698980" cy="2886732"/>
          </a:xfrm>
          <a:prstGeom prst="rect">
            <a:avLst/>
          </a:prstGeom>
        </p:spPr>
      </p:pic>
    </p:spTree>
    <p:extLst>
      <p:ext uri="{BB962C8B-B14F-4D97-AF65-F5344CB8AC3E}">
        <p14:creationId xmlns:p14="http://schemas.microsoft.com/office/powerpoint/2010/main" val="95645773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US" dirty="0" smtClean="0"/>
              <a:t>Analysis</a:t>
            </a:r>
            <a:endParaRPr lang="en-US" dirty="0"/>
          </a:p>
        </p:txBody>
      </p:sp>
      <p:sp>
        <p:nvSpPr>
          <p:cNvPr id="3" name="Content Placeholder 2"/>
          <p:cNvSpPr>
            <a:spLocks noGrp="1"/>
          </p:cNvSpPr>
          <p:nvPr>
            <p:ph idx="1"/>
          </p:nvPr>
        </p:nvSpPr>
        <p:spPr>
          <a:xfrm>
            <a:off x="457200" y="3685627"/>
            <a:ext cx="8229600" cy="4876800"/>
          </a:xfrm>
        </p:spPr>
        <p:txBody>
          <a:bodyPr/>
          <a:lstStyle/>
          <a:p>
            <a:r>
              <a:rPr lang="en-US" dirty="0"/>
              <a:t>Do experimental games or non-incentivized self-report questions better predict field measures</a:t>
            </a:r>
            <a:r>
              <a:rPr lang="en-US" dirty="0" smtClean="0"/>
              <a:t>?</a:t>
            </a:r>
            <a:endParaRPr lang="en-US" dirty="0"/>
          </a:p>
        </p:txBody>
      </p:sp>
      <p:pic>
        <p:nvPicPr>
          <p:cNvPr id="4" name="Picture 3" descr="Screen Shot 2017-12-10 at 3.29.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1194"/>
            <a:ext cx="10562155" cy="1361103"/>
          </a:xfrm>
          <a:prstGeom prst="rect">
            <a:avLst/>
          </a:prstGeom>
        </p:spPr>
      </p:pic>
    </p:spTree>
    <p:extLst>
      <p:ext uri="{BB962C8B-B14F-4D97-AF65-F5344CB8AC3E}">
        <p14:creationId xmlns:p14="http://schemas.microsoft.com/office/powerpoint/2010/main" val="319829588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a:t>
            </a:r>
            <a:endParaRPr lang="en-US" dirty="0"/>
          </a:p>
        </p:txBody>
      </p:sp>
      <p:sp>
        <p:nvSpPr>
          <p:cNvPr id="3" name="Content Placeholder 2"/>
          <p:cNvSpPr>
            <a:spLocks noGrp="1"/>
          </p:cNvSpPr>
          <p:nvPr>
            <p:ph idx="1"/>
          </p:nvPr>
        </p:nvSpPr>
        <p:spPr/>
        <p:txBody>
          <a:bodyPr/>
          <a:lstStyle/>
          <a:p>
            <a:r>
              <a:rPr lang="en-US" dirty="0" smtClean="0"/>
              <a:t>Add to the growing literature -- are experimental games a useful tool to examine social preferences?</a:t>
            </a:r>
          </a:p>
          <a:p>
            <a:r>
              <a:rPr lang="en-US" dirty="0"/>
              <a:t>Experimental games are costly</a:t>
            </a:r>
          </a:p>
          <a:p>
            <a:pPr lvl="2"/>
            <a:r>
              <a:rPr lang="en-US" dirty="0"/>
              <a:t>Payments</a:t>
            </a:r>
          </a:p>
          <a:p>
            <a:pPr lvl="2"/>
            <a:r>
              <a:rPr lang="en-US" dirty="0" smtClean="0"/>
              <a:t>Time</a:t>
            </a:r>
          </a:p>
          <a:p>
            <a:r>
              <a:rPr lang="en-US" dirty="0" smtClean="0"/>
              <a:t>Spark interest into future studies into the external validity of other behavioral economics topics where lab experiments are commonly used</a:t>
            </a:r>
          </a:p>
        </p:txBody>
      </p:sp>
    </p:spTree>
    <p:extLst>
      <p:ext uri="{BB962C8B-B14F-4D97-AF65-F5344CB8AC3E}">
        <p14:creationId xmlns:p14="http://schemas.microsoft.com/office/powerpoint/2010/main" val="14750439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3" name="Content Placeholder 2"/>
          <p:cNvSpPr>
            <a:spLocks noGrp="1"/>
          </p:cNvSpPr>
          <p:nvPr>
            <p:ph idx="1"/>
          </p:nvPr>
        </p:nvSpPr>
        <p:spPr/>
        <p:txBody>
          <a:bodyPr/>
          <a:lstStyle/>
          <a:p>
            <a:r>
              <a:rPr lang="en-US" dirty="0" smtClean="0"/>
              <a:t>2</a:t>
            </a:r>
            <a:r>
              <a:rPr lang="en-US" baseline="30000" dirty="0" smtClean="0"/>
              <a:t>nd</a:t>
            </a:r>
            <a:r>
              <a:rPr lang="en-US" dirty="0" smtClean="0"/>
              <a:t> week of January: send out emails to Wesleyan seniors and recent alumni (UR)</a:t>
            </a:r>
          </a:p>
          <a:p>
            <a:pPr lvl="2"/>
            <a:r>
              <a:rPr lang="en-US" dirty="0" smtClean="0"/>
              <a:t>Reminder emails</a:t>
            </a:r>
          </a:p>
          <a:p>
            <a:pPr lvl="2"/>
            <a:r>
              <a:rPr lang="en-US" dirty="0" smtClean="0"/>
              <a:t>Set deadline to 2</a:t>
            </a:r>
            <a:r>
              <a:rPr lang="en-US" baseline="30000" dirty="0" smtClean="0"/>
              <a:t>nd</a:t>
            </a:r>
            <a:r>
              <a:rPr lang="en-US" dirty="0" smtClean="0"/>
              <a:t> week of February</a:t>
            </a:r>
          </a:p>
          <a:p>
            <a:pPr lvl="2"/>
            <a:endParaRPr lang="en-US" dirty="0"/>
          </a:p>
          <a:p>
            <a:r>
              <a:rPr lang="en-US" dirty="0" smtClean="0"/>
              <a:t>By end of February: payment</a:t>
            </a:r>
          </a:p>
          <a:p>
            <a:r>
              <a:rPr lang="en-US" dirty="0" smtClean="0"/>
              <a:t>Analysis</a:t>
            </a:r>
          </a:p>
          <a:p>
            <a:endParaRPr lang="en-US" dirty="0" smtClean="0"/>
          </a:p>
        </p:txBody>
      </p:sp>
    </p:spTree>
    <p:extLst>
      <p:ext uri="{BB962C8B-B14F-4D97-AF65-F5344CB8AC3E}">
        <p14:creationId xmlns:p14="http://schemas.microsoft.com/office/powerpoint/2010/main" val="21230764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dirty="0" smtClean="0"/>
              <a:t>Social preferences: outcomes or beliefs of others affect an agents’ utility in any way</a:t>
            </a:r>
          </a:p>
          <a:p>
            <a:pPr lvl="2"/>
            <a:r>
              <a:rPr lang="en-US" dirty="0" smtClean="0"/>
              <a:t>Altruism, social welfare, inequality aversion, reciprocity</a:t>
            </a:r>
          </a:p>
          <a:p>
            <a:pPr lvl="2"/>
            <a:endParaRPr lang="en-US" dirty="0" smtClean="0"/>
          </a:p>
          <a:p>
            <a:r>
              <a:rPr lang="en-US" dirty="0" smtClean="0"/>
              <a:t>Experiments in a laboratory setting</a:t>
            </a:r>
          </a:p>
          <a:p>
            <a:pPr lvl="2"/>
            <a:r>
              <a:rPr lang="en-US" dirty="0" smtClean="0"/>
              <a:t>Dictator game, ultimatum game, </a:t>
            </a:r>
            <a:r>
              <a:rPr lang="en-US" dirty="0" err="1" smtClean="0"/>
              <a:t>etc</a:t>
            </a:r>
            <a:r>
              <a:rPr lang="is-IS" dirty="0" smtClean="0"/>
              <a:t>…</a:t>
            </a:r>
            <a:endParaRPr lang="en-US" dirty="0" smtClean="0"/>
          </a:p>
          <a:p>
            <a:pPr lvl="2"/>
            <a:r>
              <a:rPr lang="en-US" dirty="0" smtClean="0"/>
              <a:t>Fehr and Schmidt (1999); Berg et al (1995); Hermann, </a:t>
            </a:r>
            <a:r>
              <a:rPr lang="en-US" dirty="0" err="1" smtClean="0"/>
              <a:t>Thoni</a:t>
            </a:r>
            <a:r>
              <a:rPr lang="en-US" dirty="0" smtClean="0"/>
              <a:t>, </a:t>
            </a:r>
            <a:r>
              <a:rPr lang="en-US" dirty="0" err="1" smtClean="0"/>
              <a:t>Gachter</a:t>
            </a:r>
            <a:r>
              <a:rPr lang="en-US" dirty="0" smtClean="0"/>
              <a:t> (2008</a:t>
            </a:r>
            <a:r>
              <a:rPr lang="en-US" dirty="0" smtClean="0"/>
              <a:t>)</a:t>
            </a:r>
          </a:p>
          <a:p>
            <a:pPr lvl="2"/>
            <a:endParaRPr lang="en-US" dirty="0"/>
          </a:p>
        </p:txBody>
      </p:sp>
    </p:spTree>
    <p:extLst>
      <p:ext uri="{BB962C8B-B14F-4D97-AF65-F5344CB8AC3E}">
        <p14:creationId xmlns:p14="http://schemas.microsoft.com/office/powerpoint/2010/main" val="15323787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7720"/>
            <a:ext cx="8229600" cy="990600"/>
          </a:xfrm>
        </p:spPr>
        <p:txBody>
          <a:bodyPr/>
          <a:lstStyle/>
          <a:p>
            <a:r>
              <a:rPr lang="en-US" dirty="0" smtClean="0"/>
              <a:t>Games</a:t>
            </a:r>
            <a:endParaRPr lang="en-US" dirty="0"/>
          </a:p>
        </p:txBody>
      </p:sp>
      <p:sp>
        <p:nvSpPr>
          <p:cNvPr id="3" name="Content Placeholder 2"/>
          <p:cNvSpPr>
            <a:spLocks noGrp="1"/>
          </p:cNvSpPr>
          <p:nvPr>
            <p:ph idx="1"/>
          </p:nvPr>
        </p:nvSpPr>
        <p:spPr>
          <a:xfrm>
            <a:off x="219487" y="1536636"/>
            <a:ext cx="8716783" cy="5205728"/>
          </a:xfrm>
        </p:spPr>
        <p:txBody>
          <a:bodyPr>
            <a:noAutofit/>
          </a:bodyPr>
          <a:lstStyle/>
          <a:p>
            <a:r>
              <a:rPr lang="en-US" sz="2200" dirty="0"/>
              <a:t>Dictator Game: Players divide m dollars between themselves and another player so that π</a:t>
            </a:r>
            <a:r>
              <a:rPr lang="en-US" sz="2200" baseline="-25000" dirty="0"/>
              <a:t>s</a:t>
            </a:r>
            <a:r>
              <a:rPr lang="en-US" sz="2200" dirty="0"/>
              <a:t> + π</a:t>
            </a:r>
            <a:r>
              <a:rPr lang="en-US" sz="2200" baseline="-25000" dirty="0"/>
              <a:t>o</a:t>
            </a:r>
            <a:r>
              <a:rPr lang="en-US" sz="2200" dirty="0"/>
              <a:t> = </a:t>
            </a:r>
            <a:r>
              <a:rPr lang="en-US" sz="2200" dirty="0" smtClean="0"/>
              <a:t>m</a:t>
            </a:r>
          </a:p>
          <a:p>
            <a:pPr marL="0" indent="0">
              <a:buNone/>
            </a:pPr>
            <a:endParaRPr lang="en-US" sz="1000" dirty="0" smtClean="0"/>
          </a:p>
          <a:p>
            <a:r>
              <a:rPr lang="en-US" sz="2200" dirty="0" smtClean="0"/>
              <a:t>Ultimatum </a:t>
            </a:r>
            <a:r>
              <a:rPr lang="en-US" sz="2200" dirty="0"/>
              <a:t>Game: </a:t>
            </a:r>
            <a:r>
              <a:rPr lang="en-US" sz="2200" dirty="0" smtClean="0"/>
              <a:t>Similar to Dictator Game, except the </a:t>
            </a:r>
            <a:r>
              <a:rPr lang="en-US" sz="2200" dirty="0"/>
              <a:t>second </a:t>
            </a:r>
            <a:r>
              <a:rPr lang="en-US" sz="2200" dirty="0" smtClean="0"/>
              <a:t>player </a:t>
            </a:r>
            <a:r>
              <a:rPr lang="en-US" sz="2200" dirty="0"/>
              <a:t>chooses to either accept or reject the proposal. I</a:t>
            </a:r>
            <a:r>
              <a:rPr lang="en-US" sz="2200" dirty="0" smtClean="0"/>
              <a:t>f </a:t>
            </a:r>
            <a:r>
              <a:rPr lang="en-US" sz="2200" dirty="0"/>
              <a:t>the second player rejects, neither player receives any money. </a:t>
            </a:r>
            <a:endParaRPr lang="en-US" sz="2200" dirty="0" smtClean="0"/>
          </a:p>
          <a:p>
            <a:pPr marL="0" indent="0">
              <a:buNone/>
            </a:pPr>
            <a:endParaRPr lang="en-US" sz="1000" dirty="0"/>
          </a:p>
          <a:p>
            <a:r>
              <a:rPr lang="en-US" sz="2200" dirty="0"/>
              <a:t>Trust Game: </a:t>
            </a:r>
            <a:r>
              <a:rPr lang="en-US" sz="2200" dirty="0" smtClean="0"/>
              <a:t>Similar to Dictator Game, except the </a:t>
            </a:r>
            <a:r>
              <a:rPr lang="en-US" sz="2200" dirty="0"/>
              <a:t>second player </a:t>
            </a:r>
            <a:r>
              <a:rPr lang="en-US" sz="2200" dirty="0" smtClean="0"/>
              <a:t>receives </a:t>
            </a:r>
            <a:r>
              <a:rPr lang="en-US" sz="2200" dirty="0"/>
              <a:t>3π</a:t>
            </a:r>
            <a:r>
              <a:rPr lang="en-US" sz="2200" baseline="-25000" dirty="0"/>
              <a:t>o</a:t>
            </a:r>
            <a:r>
              <a:rPr lang="en-US" sz="2200" dirty="0"/>
              <a:t> and can return any </a:t>
            </a:r>
            <a:r>
              <a:rPr lang="en-US" sz="2200" dirty="0" smtClean="0"/>
              <a:t>amount back</a:t>
            </a:r>
            <a:r>
              <a:rPr lang="en-US" dirty="0" smtClean="0"/>
              <a:t>.</a:t>
            </a:r>
          </a:p>
          <a:p>
            <a:pPr marL="0" indent="0">
              <a:buNone/>
            </a:pPr>
            <a:endParaRPr lang="en-US" sz="1000" dirty="0" smtClean="0"/>
          </a:p>
          <a:p>
            <a:r>
              <a:rPr lang="en-US" sz="2200" dirty="0" smtClean="0"/>
              <a:t>Public </a:t>
            </a:r>
            <a:r>
              <a:rPr lang="en-US" sz="2200" dirty="0"/>
              <a:t>Goods Game: N-player game where each player receives </a:t>
            </a:r>
            <a:r>
              <a:rPr lang="en-US" sz="2200" dirty="0" smtClean="0"/>
              <a:t>m </a:t>
            </a:r>
            <a:r>
              <a:rPr lang="en-US" sz="2200" dirty="0"/>
              <a:t>dollars, and chooses how much to put into a public </a:t>
            </a:r>
            <a:r>
              <a:rPr lang="en-US" sz="2200" dirty="0" smtClean="0"/>
              <a:t>fund. </a:t>
            </a:r>
            <a:r>
              <a:rPr lang="en-US" sz="2200" dirty="0"/>
              <a:t>The total money in the public </a:t>
            </a:r>
            <a:r>
              <a:rPr lang="en-US" sz="2200" dirty="0" smtClean="0"/>
              <a:t>fund is </a:t>
            </a:r>
            <a:r>
              <a:rPr lang="en-US" sz="2200" dirty="0"/>
              <a:t>multiplied by </a:t>
            </a:r>
            <a:r>
              <a:rPr lang="en-US" sz="2200" dirty="0" smtClean="0"/>
              <a:t>k</a:t>
            </a:r>
            <a:r>
              <a:rPr lang="en-US" sz="2200" dirty="0"/>
              <a:t>, where 1 ≤ k ≤ N, and this “public good” is evenly divided among players. </a:t>
            </a:r>
          </a:p>
        </p:txBody>
      </p:sp>
    </p:spTree>
    <p:extLst>
      <p:ext uri="{BB962C8B-B14F-4D97-AF65-F5344CB8AC3E}">
        <p14:creationId xmlns:p14="http://schemas.microsoft.com/office/powerpoint/2010/main" val="41118699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57200" y="1412040"/>
            <a:ext cx="8229600" cy="4876800"/>
          </a:xfrm>
        </p:spPr>
        <p:txBody>
          <a:bodyPr>
            <a:normAutofit/>
          </a:bodyPr>
          <a:lstStyle/>
          <a:p>
            <a:pPr marL="548640" lvl="2" indent="0">
              <a:buNone/>
            </a:pPr>
            <a:endParaRPr lang="en-US" dirty="0"/>
          </a:p>
          <a:p>
            <a:r>
              <a:rPr lang="en-US" dirty="0"/>
              <a:t>Can these results be generalized to real world situations? </a:t>
            </a:r>
          </a:p>
          <a:p>
            <a:pPr lvl="2"/>
            <a:r>
              <a:rPr lang="en-US" dirty="0"/>
              <a:t>Scrutiny/anonymity: Hoffman et al (1994)</a:t>
            </a:r>
          </a:p>
          <a:p>
            <a:pPr lvl="2"/>
            <a:r>
              <a:rPr lang="en-US" dirty="0"/>
              <a:t>Context: Ross and Ward (1996)</a:t>
            </a:r>
          </a:p>
          <a:p>
            <a:pPr lvl="2"/>
            <a:r>
              <a:rPr lang="en-US" dirty="0"/>
              <a:t>Stakes: Carpenter, </a:t>
            </a:r>
            <a:r>
              <a:rPr lang="en-US" dirty="0" err="1"/>
              <a:t>Verhoogen</a:t>
            </a:r>
            <a:r>
              <a:rPr lang="en-US" dirty="0"/>
              <a:t>, and Burks (2005) vs. Cherry, </a:t>
            </a:r>
            <a:r>
              <a:rPr lang="en-US" dirty="0" err="1"/>
              <a:t>Frykblom</a:t>
            </a:r>
            <a:r>
              <a:rPr lang="en-US" dirty="0"/>
              <a:t>, </a:t>
            </a:r>
            <a:r>
              <a:rPr lang="en-US" dirty="0" err="1"/>
              <a:t>Shogren</a:t>
            </a:r>
            <a:r>
              <a:rPr lang="en-US" dirty="0"/>
              <a:t> (2002)</a:t>
            </a:r>
          </a:p>
          <a:p>
            <a:pPr lvl="2"/>
            <a:endParaRPr lang="en-US" dirty="0" smtClean="0"/>
          </a:p>
        </p:txBody>
      </p:sp>
    </p:spTree>
    <p:extLst>
      <p:ext uri="{BB962C8B-B14F-4D97-AF65-F5344CB8AC3E}">
        <p14:creationId xmlns:p14="http://schemas.microsoft.com/office/powerpoint/2010/main" val="38620296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a:xfrm>
            <a:off x="457200" y="1537479"/>
            <a:ext cx="8229600" cy="5110801"/>
          </a:xfrm>
        </p:spPr>
        <p:txBody>
          <a:bodyPr>
            <a:normAutofit/>
          </a:bodyPr>
          <a:lstStyle/>
          <a:p>
            <a:r>
              <a:rPr lang="en-US" dirty="0" err="1" smtClean="0"/>
              <a:t>Baran</a:t>
            </a:r>
            <a:r>
              <a:rPr lang="en-US" dirty="0" smtClean="0"/>
              <a:t> </a:t>
            </a:r>
            <a:r>
              <a:rPr lang="en-US" dirty="0" smtClean="0"/>
              <a:t>et al (2010): MBA alumni donations to their university vs. reciprocity behavior in trust game</a:t>
            </a:r>
          </a:p>
          <a:p>
            <a:r>
              <a:rPr lang="en-US" dirty="0" err="1" smtClean="0"/>
              <a:t>Franzen</a:t>
            </a:r>
            <a:r>
              <a:rPr lang="en-US" dirty="0" smtClean="0"/>
              <a:t> and </a:t>
            </a:r>
            <a:r>
              <a:rPr lang="en-US" dirty="0" err="1" smtClean="0"/>
              <a:t>Pointner</a:t>
            </a:r>
            <a:r>
              <a:rPr lang="en-US" dirty="0" smtClean="0"/>
              <a:t> (2013): standard dictator games vs. misdirected mail containing money</a:t>
            </a:r>
          </a:p>
          <a:p>
            <a:pPr lvl="2"/>
            <a:r>
              <a:rPr lang="en-US" dirty="0" smtClean="0"/>
              <a:t>In-lab behavior related to field behavior</a:t>
            </a:r>
          </a:p>
          <a:p>
            <a:r>
              <a:rPr lang="en-US" dirty="0" smtClean="0"/>
              <a:t>Hill and </a:t>
            </a:r>
            <a:r>
              <a:rPr lang="en-US" dirty="0" err="1" smtClean="0"/>
              <a:t>Gurven</a:t>
            </a:r>
            <a:r>
              <a:rPr lang="en-US" dirty="0" smtClean="0"/>
              <a:t> (2000): ultimatum games vs. food production and sharing patterns</a:t>
            </a:r>
          </a:p>
          <a:p>
            <a:r>
              <a:rPr lang="en-US" dirty="0" err="1" smtClean="0"/>
              <a:t>Goeschl</a:t>
            </a:r>
            <a:r>
              <a:rPr lang="en-US" dirty="0" smtClean="0"/>
              <a:t> et al (2015): public goods game vs. contributions to directly reduce CO2 emissions</a:t>
            </a:r>
          </a:p>
          <a:p>
            <a:pPr lvl="2"/>
            <a:r>
              <a:rPr lang="en-US" dirty="0" smtClean="0"/>
              <a:t>No significant relationship</a:t>
            </a:r>
            <a:endParaRPr lang="en-US" dirty="0"/>
          </a:p>
          <a:p>
            <a:pPr lvl="2"/>
            <a:endParaRPr lang="en-US" dirty="0"/>
          </a:p>
          <a:p>
            <a:pPr lvl="2"/>
            <a:endParaRPr lang="en-US" dirty="0"/>
          </a:p>
        </p:txBody>
      </p:sp>
    </p:spTree>
    <p:extLst>
      <p:ext uri="{BB962C8B-B14F-4D97-AF65-F5344CB8AC3E}">
        <p14:creationId xmlns:p14="http://schemas.microsoft.com/office/powerpoint/2010/main" val="344293743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r>
              <a:rPr lang="en-US" dirty="0" err="1" smtClean="0"/>
              <a:t>Galizzi</a:t>
            </a:r>
            <a:r>
              <a:rPr lang="en-US" dirty="0" smtClean="0"/>
              <a:t> and Navarro-Martinez (2017): crucial to conduct more systematic research</a:t>
            </a:r>
          </a:p>
          <a:p>
            <a:pPr lvl="2"/>
            <a:r>
              <a:rPr lang="en-US" dirty="0" smtClean="0"/>
              <a:t>Decisions </a:t>
            </a:r>
            <a:r>
              <a:rPr lang="en-US" dirty="0" smtClean="0"/>
              <a:t>in seven experimental social preference games</a:t>
            </a:r>
          </a:p>
          <a:p>
            <a:pPr lvl="2"/>
            <a:r>
              <a:rPr lang="en-US" dirty="0"/>
              <a:t>B</a:t>
            </a:r>
            <a:r>
              <a:rPr lang="en-US" dirty="0" smtClean="0"/>
              <a:t>ehaviors in five naturalistic field situations</a:t>
            </a:r>
          </a:p>
          <a:p>
            <a:endParaRPr lang="en-US" dirty="0"/>
          </a:p>
        </p:txBody>
      </p:sp>
    </p:spTree>
    <p:extLst>
      <p:ext uri="{BB962C8B-B14F-4D97-AF65-F5344CB8AC3E}">
        <p14:creationId xmlns:p14="http://schemas.microsoft.com/office/powerpoint/2010/main" val="14561927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7390"/>
            <a:ext cx="8229600" cy="990600"/>
          </a:xfrm>
        </p:spPr>
        <p:txBody>
          <a:bodyPr/>
          <a:lstStyle/>
          <a:p>
            <a:r>
              <a:rPr lang="en-US" dirty="0" smtClean="0"/>
              <a:t>Design</a:t>
            </a:r>
            <a:endParaRPr lang="en-US" dirty="0"/>
          </a:p>
        </p:txBody>
      </p:sp>
      <p:sp>
        <p:nvSpPr>
          <p:cNvPr id="4" name="Content Placeholder 2"/>
          <p:cNvSpPr txBox="1">
            <a:spLocks/>
          </p:cNvSpPr>
          <p:nvPr/>
        </p:nvSpPr>
        <p:spPr>
          <a:xfrm>
            <a:off x="188131" y="1567990"/>
            <a:ext cx="8842205" cy="562908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Generalized Dictator Game: Each participant </a:t>
            </a:r>
            <a:r>
              <a:rPr lang="en-US" dirty="0" smtClean="0"/>
              <a:t>makes a </a:t>
            </a:r>
            <a:r>
              <a:rPr lang="en-US" dirty="0"/>
              <a:t>series of choices about how to divide points between themselves and </a:t>
            </a:r>
            <a:r>
              <a:rPr lang="en-US" dirty="0" smtClean="0"/>
              <a:t>Player 2. </a:t>
            </a:r>
            <a:r>
              <a:rPr lang="en-US" dirty="0"/>
              <a:t>Every point that Player 1 earns will be worth 10, 20, 30 or 40 </a:t>
            </a:r>
            <a:r>
              <a:rPr lang="en-US" dirty="0" smtClean="0"/>
              <a:t>cents. </a:t>
            </a:r>
            <a:r>
              <a:rPr lang="en-US" dirty="0"/>
              <a:t>Similarly for the earnings of Player 2. </a:t>
            </a:r>
            <a:endParaRPr lang="en-US" dirty="0" smtClean="0"/>
          </a:p>
          <a:p>
            <a:endParaRPr lang="en-US" dirty="0"/>
          </a:p>
          <a:p>
            <a:r>
              <a:rPr lang="en-US" dirty="0"/>
              <a:t>Ultimatum Game</a:t>
            </a:r>
            <a:r>
              <a:rPr lang="en-US" dirty="0" smtClean="0"/>
              <a:t>:</a:t>
            </a:r>
          </a:p>
          <a:p>
            <a:pPr lvl="1"/>
            <a:r>
              <a:rPr lang="en-US" dirty="0" smtClean="0"/>
              <a:t>Player </a:t>
            </a:r>
            <a:r>
              <a:rPr lang="en-US" dirty="0"/>
              <a:t>1: Each participant </a:t>
            </a:r>
            <a:r>
              <a:rPr lang="en-US" dirty="0" smtClean="0"/>
              <a:t>is </a:t>
            </a:r>
            <a:r>
              <a:rPr lang="en-US" dirty="0"/>
              <a:t>endowed with 10 </a:t>
            </a:r>
            <a:r>
              <a:rPr lang="en-US" dirty="0" smtClean="0"/>
              <a:t>points, </a:t>
            </a:r>
            <a:r>
              <a:rPr lang="en-US" dirty="0"/>
              <a:t>decide </a:t>
            </a:r>
            <a:r>
              <a:rPr lang="en-US" dirty="0" smtClean="0"/>
              <a:t>how much to send Player </a:t>
            </a:r>
            <a:r>
              <a:rPr lang="en-US" dirty="0"/>
              <a:t>2. </a:t>
            </a:r>
            <a:r>
              <a:rPr lang="en-US" dirty="0" smtClean="0"/>
              <a:t>They are told Player 2 may accept or reject the offer.</a:t>
            </a:r>
            <a:endParaRPr lang="en-US" dirty="0"/>
          </a:p>
          <a:p>
            <a:pPr lvl="1"/>
            <a:r>
              <a:rPr lang="en-US" dirty="0" smtClean="0"/>
              <a:t>Player </a:t>
            </a:r>
            <a:r>
              <a:rPr lang="en-US" dirty="0"/>
              <a:t>2: Each participant is now the responder. They are given a list from 0 points to 10 points (in 1-point increments), and are asked whether they accept or reject each listed amount. </a:t>
            </a:r>
          </a:p>
        </p:txBody>
      </p:sp>
    </p:spTree>
    <p:extLst>
      <p:ext uri="{BB962C8B-B14F-4D97-AF65-F5344CB8AC3E}">
        <p14:creationId xmlns:p14="http://schemas.microsoft.com/office/powerpoint/2010/main" val="18905400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r>
              <a:rPr lang="en-US" dirty="0"/>
              <a:t>Trust Game: </a:t>
            </a:r>
          </a:p>
          <a:p>
            <a:pPr lvl="1"/>
            <a:r>
              <a:rPr lang="en-US" dirty="0"/>
              <a:t>Player 1: Each participant is endowed with 10 points, decide how much to send Player 2. The amount sent over is tripled, Player 2 may return some amount. </a:t>
            </a:r>
          </a:p>
          <a:p>
            <a:pPr lvl="1"/>
            <a:r>
              <a:rPr lang="en-US" dirty="0"/>
              <a:t>Player 2: Each participant is now the responder. They receive a list of all ten possible multiplied amounts that Player 1 could have chosen to send. For each amount, they choose how much to return. </a:t>
            </a:r>
          </a:p>
          <a:p>
            <a:r>
              <a:rPr lang="en-US" dirty="0"/>
              <a:t>Public Goods Game: Each participant is endowed with 10 points, decide how much to contribute to a group fund with one other player. The overall money in the group is multiplied by 1.5 and divided evenly between the two players. </a:t>
            </a:r>
          </a:p>
          <a:p>
            <a:endParaRPr lang="en-US" dirty="0"/>
          </a:p>
        </p:txBody>
      </p:sp>
    </p:spTree>
    <p:extLst>
      <p:ext uri="{BB962C8B-B14F-4D97-AF65-F5344CB8AC3E}">
        <p14:creationId xmlns:p14="http://schemas.microsoft.com/office/powerpoint/2010/main" val="2353163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r>
              <a:rPr lang="en-US" dirty="0" smtClean="0"/>
              <a:t>Self-reported survey questions</a:t>
            </a:r>
          </a:p>
          <a:p>
            <a:pPr lvl="2"/>
            <a:r>
              <a:rPr lang="en-US" dirty="0" smtClean="0"/>
              <a:t>20 items: how </a:t>
            </a:r>
            <a:r>
              <a:rPr lang="en-US" dirty="0"/>
              <a:t>frequently in the past they have done different actions related to social behaviors</a:t>
            </a:r>
            <a:r>
              <a:rPr lang="en-US" dirty="0" smtClean="0"/>
              <a:t>.</a:t>
            </a:r>
          </a:p>
          <a:p>
            <a:pPr lvl="2"/>
            <a:endParaRPr lang="en-US" dirty="0" smtClean="0"/>
          </a:p>
          <a:p>
            <a:r>
              <a:rPr lang="en-US" dirty="0" smtClean="0"/>
              <a:t>Donations </a:t>
            </a:r>
            <a:r>
              <a:rPr lang="en-US" dirty="0"/>
              <a:t>data</a:t>
            </a:r>
          </a:p>
          <a:p>
            <a:pPr lvl="2"/>
            <a:r>
              <a:rPr lang="en-US" dirty="0"/>
              <a:t>Donating: altruism, reciprocity, cooperation</a:t>
            </a:r>
          </a:p>
          <a:p>
            <a:pPr lvl="2"/>
            <a:r>
              <a:rPr lang="en-US" dirty="0"/>
              <a:t>Donating to Financial Aid: inequality aversion</a:t>
            </a:r>
          </a:p>
          <a:p>
            <a:pPr lvl="2"/>
            <a:r>
              <a:rPr lang="en-US" dirty="0"/>
              <a:t>Far-</a:t>
            </a:r>
            <a:r>
              <a:rPr lang="en-US" dirty="0" smtClean="0"/>
              <a:t>removed</a:t>
            </a:r>
            <a:endParaRPr lang="en-US" dirty="0"/>
          </a:p>
        </p:txBody>
      </p:sp>
    </p:spTree>
    <p:extLst>
      <p:ext uri="{BB962C8B-B14F-4D97-AF65-F5344CB8AC3E}">
        <p14:creationId xmlns:p14="http://schemas.microsoft.com/office/powerpoint/2010/main" val="35099702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4776</TotalTime>
  <Words>1743</Words>
  <Application>Microsoft Macintosh PowerPoint</Application>
  <PresentationFormat>On-screen Show (4:3)</PresentationFormat>
  <Paragraphs>146</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Clarity</vt:lpstr>
      <vt:lpstr>PowerPoint Presentation</vt:lpstr>
      <vt:lpstr>Motivation</vt:lpstr>
      <vt:lpstr>Games</vt:lpstr>
      <vt:lpstr>Motivation</vt:lpstr>
      <vt:lpstr>Literature Review</vt:lpstr>
      <vt:lpstr>Literature Review</vt:lpstr>
      <vt:lpstr>Design</vt:lpstr>
      <vt:lpstr>Design</vt:lpstr>
      <vt:lpstr>Design</vt:lpstr>
      <vt:lpstr>Demo</vt:lpstr>
      <vt:lpstr>Analysis</vt:lpstr>
      <vt:lpstr>Analysis</vt:lpstr>
      <vt:lpstr>Analysis</vt:lpstr>
      <vt:lpstr>So What?</vt:lpstr>
      <vt:lpstr>Timeline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dc:creator>
  <cp:lastModifiedBy>Sarah</cp:lastModifiedBy>
  <cp:revision>55</cp:revision>
  <dcterms:created xsi:type="dcterms:W3CDTF">2017-11-28T18:41:29Z</dcterms:created>
  <dcterms:modified xsi:type="dcterms:W3CDTF">2017-12-11T13:47:13Z</dcterms:modified>
</cp:coreProperties>
</file>