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321" r:id="rId3"/>
    <p:sldId id="283" r:id="rId4"/>
    <p:sldId id="260" r:id="rId5"/>
    <p:sldId id="262" r:id="rId6"/>
    <p:sldId id="261" r:id="rId7"/>
    <p:sldId id="322" r:id="rId8"/>
    <p:sldId id="323" r:id="rId9"/>
    <p:sldId id="324" r:id="rId10"/>
    <p:sldId id="328" r:id="rId11"/>
    <p:sldId id="325" r:id="rId12"/>
    <p:sldId id="326" r:id="rId13"/>
    <p:sldId id="264" r:id="rId14"/>
    <p:sldId id="263" r:id="rId15"/>
    <p:sldId id="327" r:id="rId16"/>
    <p:sldId id="267" r:id="rId17"/>
    <p:sldId id="265" r:id="rId18"/>
    <p:sldId id="31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BF181-D03C-4A8F-B495-2AB1CDCC5682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3D507-14AB-40FA-8021-56C838DA1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51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925AFC-5AE5-471E-894A-77AF69B59F8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29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1A5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1A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8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7409"/>
            <a:ext cx="10972800" cy="885210"/>
          </a:xfrm>
        </p:spPr>
        <p:txBody>
          <a:bodyPr/>
          <a:lstStyle>
            <a:lvl1pPr algn="l">
              <a:defRPr sz="3600" b="1">
                <a:solidFill>
                  <a:srgbClr val="001A5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862"/>
            <a:ext cx="10972800" cy="467569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2800" y="6333342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01A52"/>
                </a:solidFill>
                <a:latin typeface="Arial" panose="020B0604020202020204" pitchFamily="34" charset="0"/>
              </a:defRPr>
            </a:lvl1pPr>
          </a:lstStyle>
          <a:p>
            <a:fld id="{09336687-9A09-4906-8565-E45CF3DE517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633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0" y="6333342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01A52"/>
                </a:solidFill>
                <a:latin typeface="Arial" panose="020B0604020202020204" pitchFamily="34" charset="0"/>
              </a:defRPr>
            </a:lvl1pPr>
          </a:lstStyle>
          <a:p>
            <a:fld id="{09336687-9A09-4906-8565-E45CF3DE517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38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634" y="2132112"/>
            <a:ext cx="11302980" cy="1925456"/>
          </a:xfrm>
          <a:noFill/>
        </p:spPr>
        <p:txBody>
          <a:bodyPr anchor="t" anchorCtr="0">
            <a:normAutofit/>
          </a:bodyPr>
          <a:lstStyle/>
          <a:p>
            <a:pPr algn="l"/>
            <a:r>
              <a:rPr lang="en-GB" sz="6000" b="1" dirty="0">
                <a:solidFill>
                  <a:srgbClr val="0027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6110COMP </a:t>
            </a:r>
            <a:br>
              <a:rPr lang="en-GB" sz="6000" b="1" dirty="0">
                <a:solidFill>
                  <a:srgbClr val="00276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6000" b="1" dirty="0">
                <a:solidFill>
                  <a:srgbClr val="0027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GB" sz="6000" b="1" dirty="0" err="1">
                <a:solidFill>
                  <a:srgbClr val="0027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  <a:r>
              <a:rPr lang="en-GB" sz="6000" b="1" dirty="0">
                <a:solidFill>
                  <a:srgbClr val="0027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635" y="4391546"/>
            <a:ext cx="11302976" cy="1928453"/>
          </a:xfrm>
          <a:noFill/>
        </p:spPr>
        <p:txBody>
          <a:bodyPr anchor="b" anchorCtr="0">
            <a:normAutofit fontScale="92500"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Andy Symons						Thomas Hughes-Roberts</a:t>
            </a:r>
          </a:p>
          <a:p>
            <a:pPr algn="l"/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a.symons@ljmu.ac.uk		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t.hughesroberts@ljmu.ac.uk</a:t>
            </a:r>
            <a:endParaRPr lang="en-GB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 717, </a:t>
            </a:r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Byrom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Street		Room 607b, </a:t>
            </a:r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Byrom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Street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8460" y="305987"/>
            <a:ext cx="7997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276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Faculty of Engineering and Technology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8460" y="767652"/>
            <a:ext cx="799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276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School of Computer Science and Mathematics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7" y="180796"/>
            <a:ext cx="3647929" cy="10496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FF1D-ADF0-4AF4-A308-36E21C4F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8875-D85D-4E9D-A86E-08B96366D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have been given a number of metrics in your coursework dataset. </a:t>
            </a:r>
          </a:p>
          <a:p>
            <a:endParaRPr lang="en-GB" dirty="0"/>
          </a:p>
          <a:p>
            <a:r>
              <a:rPr lang="en-GB" dirty="0"/>
              <a:t>From lecture 2a – Task Success is a categorical variable (specifically nominal); either yes or no (incidentally, nominal variables with only two outcomes – dichotomous). </a:t>
            </a:r>
          </a:p>
          <a:p>
            <a:endParaRPr lang="en-GB" dirty="0"/>
          </a:p>
          <a:p>
            <a:r>
              <a:rPr lang="en-GB" dirty="0"/>
              <a:t>No of errors – continuous and so 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60D14-CE37-422D-AACF-880B5739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6687-9A09-4906-8565-E45CF3DE517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62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A633-6D12-4F9B-9A6F-1B0AEB79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7256-2BE7-4F83-8A1D-A01FD5BB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During our initial analysis we need to check the validity of the data that has been gathered.</a:t>
            </a:r>
          </a:p>
          <a:p>
            <a:endParaRPr lang="en-GB" dirty="0"/>
          </a:p>
          <a:p>
            <a:r>
              <a:rPr lang="en-GB" dirty="0"/>
              <a:t>This is why observational notes are very useful.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1C9F8-BA34-4190-9658-41C03347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6687-9A09-4906-8565-E45CF3DE5173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1C995-E438-4A76-A27C-48DCCDA9E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404" y="3813726"/>
            <a:ext cx="8257191" cy="258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14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633E-7499-4F25-8B1C-AFB2FE92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Completion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BACC-4836-48D7-B1F3-60ECC5562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Did your participant complete their task?</a:t>
            </a:r>
          </a:p>
          <a:p>
            <a:endParaRPr lang="en-GB" dirty="0"/>
          </a:p>
          <a:p>
            <a:r>
              <a:rPr lang="en-GB" dirty="0"/>
              <a:t>If not, why? What does this mean for your other measures. </a:t>
            </a:r>
          </a:p>
          <a:p>
            <a:endParaRPr lang="en-GB" dirty="0"/>
          </a:p>
          <a:p>
            <a:r>
              <a:rPr lang="en-GB" dirty="0"/>
              <a:t>Should we include data for “number of clicks” if they did not complete their task? What about interaction time or erroneous clicks?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465CD-9017-4359-8DEA-EC1F79EE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6687-9A09-4906-8565-E45CF3DE517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37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33E9-AB03-4F61-B500-A9B9CF91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Cleaning Data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E8A2E-E366-433F-815E-82933971D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Remove data that has been manipulated by outside intervention. </a:t>
            </a:r>
          </a:p>
          <a:p>
            <a:endParaRPr lang="en-GB" dirty="0"/>
          </a:p>
          <a:p>
            <a:r>
              <a:rPr lang="en-GB" dirty="0"/>
              <a:t>Invalid data points – data that is disconnected from the experiment – unique to the data point.</a:t>
            </a:r>
          </a:p>
          <a:p>
            <a:endParaRPr lang="en-GB" dirty="0"/>
          </a:p>
          <a:p>
            <a:r>
              <a:rPr lang="en-GB" dirty="0"/>
              <a:t>Erroneous data points – gathered in error or influenced by a mistake.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F3785-0729-44BB-A792-880226A9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336687-9A09-4906-8565-E45CF3DE5173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1A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1A5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958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outliers – results found at the “tails” of the data; i.e. “extreme” values. </a:t>
            </a:r>
          </a:p>
          <a:p>
            <a:r>
              <a:rPr lang="en-GB" dirty="0"/>
              <a:t>Could be the most interesting cases…</a:t>
            </a:r>
          </a:p>
          <a:p>
            <a:r>
              <a:rPr lang="en-GB" dirty="0"/>
              <a:t>Why are they outliers? </a:t>
            </a:r>
          </a:p>
          <a:p>
            <a:pPr lvl="1"/>
            <a:r>
              <a:rPr lang="en-GB" dirty="0"/>
              <a:t>They should be rare, if not the experimental method may have issues.</a:t>
            </a:r>
          </a:p>
          <a:p>
            <a:pPr lvl="1"/>
            <a:r>
              <a:rPr lang="en-GB" dirty="0"/>
              <a:t>Should have little statistical impact if they are rare.</a:t>
            </a:r>
          </a:p>
          <a:p>
            <a:pPr lvl="1"/>
            <a:r>
              <a:rPr lang="en-GB" dirty="0"/>
              <a:t>Is the sample too small?</a:t>
            </a:r>
          </a:p>
          <a:p>
            <a:pPr lvl="1"/>
            <a:r>
              <a:rPr lang="en-GB" dirty="0"/>
              <a:t>Did something else impact on the experiment?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336687-9A09-4906-8565-E45CF3DE5173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1A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1A5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7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A633-6D12-4F9B-9A6F-1B0AEB79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Outliers…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7256-2BE7-4F83-8A1D-A01FD5BB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Are there any extreme values?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1C9F8-BA34-4190-9658-41C03347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6687-9A09-4906-8565-E45CF3DE5173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1C995-E438-4A76-A27C-48DCCDA9E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404" y="2475484"/>
            <a:ext cx="8257191" cy="258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48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DC9E-73CF-4D56-BB6C-62F015B6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Evaluating the Tails - Kurtosis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04D63-0A28-4B25-9EB1-D4D1705D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shape of the bell curve gives an indication of the quality of the data.</a:t>
            </a:r>
          </a:p>
          <a:p>
            <a:endParaRPr lang="en-GB" dirty="0"/>
          </a:p>
          <a:p>
            <a:r>
              <a:rPr lang="en-GB" dirty="0"/>
              <a:t>Kurtosis is a measure of outliers: </a:t>
            </a:r>
          </a:p>
          <a:p>
            <a:endParaRPr lang="en-GB" dirty="0"/>
          </a:p>
          <a:p>
            <a:r>
              <a:rPr lang="en-GB" dirty="0"/>
              <a:t>High Kurtosis – heavy tails, many outliers.</a:t>
            </a:r>
          </a:p>
          <a:p>
            <a:endParaRPr lang="en-GB" dirty="0"/>
          </a:p>
          <a:p>
            <a:r>
              <a:rPr lang="en-GB" dirty="0"/>
              <a:t>Low Kurtosis – light tails,  low number of outliers.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62EA4-0AE5-401B-850E-77F4CA43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6687-9A09-4906-8565-E45CF3DE5173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1BF0274-863F-4040-8C52-2D83859F5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8357" y="2424112"/>
            <a:ext cx="35337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14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9EAD-6A91-4EBE-86B8-CC842C9B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Options for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D81FE-46DE-4B34-9762-47721F073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Delete the data.</a:t>
            </a:r>
          </a:p>
          <a:p>
            <a:endParaRPr lang="en-GB" dirty="0"/>
          </a:p>
          <a:p>
            <a:r>
              <a:rPr lang="en-GB" dirty="0"/>
              <a:t>Restrict the data collection to controlled limits in the first place.</a:t>
            </a:r>
          </a:p>
          <a:p>
            <a:endParaRPr lang="en-GB" dirty="0"/>
          </a:p>
          <a:p>
            <a:r>
              <a:rPr lang="en-GB" dirty="0"/>
              <a:t>Replace with a median value – be careful at small sample sizes.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DFA15-4932-40E5-B132-D20C557C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336687-9A09-4906-8565-E45CF3DE5173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1A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1A5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310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In this lecture, we have learned:</a:t>
            </a:r>
          </a:p>
          <a:p>
            <a:pPr lvl="1"/>
            <a:r>
              <a:rPr lang="en-GB" dirty="0"/>
              <a:t>About data types and how to identify what data we have.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Initial data analysis – removing data that effects the validity of our experiment. 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6687-9A09-4906-8565-E45CF3DE517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04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862" y="3635395"/>
            <a:ext cx="10458275" cy="112749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GB" sz="4800" dirty="0">
                <a:latin typeface="Arial"/>
                <a:cs typeface="Arial"/>
              </a:rPr>
              <a:t>Lecture 2b – Dealing </a:t>
            </a:r>
            <a:r>
              <a:rPr lang="en-GB" sz="4800">
                <a:latin typeface="Arial"/>
                <a:cs typeface="Arial"/>
              </a:rPr>
              <a:t>with Data</a:t>
            </a:r>
            <a:endParaRPr lang="en-GB" sz="4800" dirty="0">
              <a:latin typeface="Arial"/>
              <a:cs typeface="Arial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D64C652-F38D-2646-B37A-99281E238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86" y="929433"/>
            <a:ext cx="7173921" cy="17294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1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the end of this session you should: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Understand how to do an initial cleanse of your data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Be Understand the concept of an outlier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336687-9A09-4906-8565-E45CF3DE5173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1A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1A5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4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CAE227-935B-D54E-8ED7-43C4C5319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465" y="1272619"/>
            <a:ext cx="4963622" cy="26252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this session…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862"/>
            <a:ext cx="7519987" cy="4675695"/>
          </a:xfrm>
        </p:spPr>
        <p:txBody>
          <a:bodyPr/>
          <a:lstStyle/>
          <a:p>
            <a:pPr lvl="1"/>
            <a:r>
              <a:rPr lang="en-US" dirty="0"/>
              <a:t>Conducting an initial analysis of your data.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Identifying possible data points to remove.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Outliers and their role in analysis.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336687-9A09-4906-8565-E45CF3DE5173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1A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1A5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88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6687-9A09-4906-8565-E45CF3DE5173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6DAAE-779B-4D97-9F96-63FBFEF5516D}"/>
              </a:ext>
            </a:extLst>
          </p:cNvPr>
          <p:cNvSpPr/>
          <p:nvPr/>
        </p:nvSpPr>
        <p:spPr>
          <a:xfrm>
            <a:off x="4781725" y="1568741"/>
            <a:ext cx="1635853" cy="4949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Hypothesis?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793ACA-AC09-4158-A5A8-C7FABDDF48B5}"/>
              </a:ext>
            </a:extLst>
          </p:cNvPr>
          <p:cNvSpPr/>
          <p:nvPr/>
        </p:nvSpPr>
        <p:spPr>
          <a:xfrm>
            <a:off x="4781724" y="2386668"/>
            <a:ext cx="1635853" cy="4949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Metric?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9506ED-72A5-48AA-AD48-D46DDCC99F37}"/>
              </a:ext>
            </a:extLst>
          </p:cNvPr>
          <p:cNvSpPr/>
          <p:nvPr/>
        </p:nvSpPr>
        <p:spPr>
          <a:xfrm>
            <a:off x="4781723" y="3204595"/>
            <a:ext cx="1635853" cy="4949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49B700-E941-4679-A14B-366681C6260C}"/>
              </a:ext>
            </a:extLst>
          </p:cNvPr>
          <p:cNvSpPr/>
          <p:nvPr/>
        </p:nvSpPr>
        <p:spPr>
          <a:xfrm>
            <a:off x="4778923" y="4033007"/>
            <a:ext cx="1635853" cy="4949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Clean/Code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1DCB1E-91BF-4ED9-A4C0-FE1F26E58BCD}"/>
              </a:ext>
            </a:extLst>
          </p:cNvPr>
          <p:cNvSpPr/>
          <p:nvPr/>
        </p:nvSpPr>
        <p:spPr>
          <a:xfrm>
            <a:off x="3143070" y="5733876"/>
            <a:ext cx="1635853" cy="4949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Parametric Tests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6CD6D-7BED-41D0-9390-71D15135951F}"/>
              </a:ext>
            </a:extLst>
          </p:cNvPr>
          <p:cNvSpPr/>
          <p:nvPr/>
        </p:nvSpPr>
        <p:spPr>
          <a:xfrm>
            <a:off x="6589554" y="5733876"/>
            <a:ext cx="1635853" cy="4949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Non-Parametric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49AA90-44D2-46F3-9F69-6C2DEF34346A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5599651" y="2063692"/>
            <a:ext cx="1" cy="322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2CFAA6-8ED6-4757-9D77-F32D1B372BAE}"/>
              </a:ext>
            </a:extLst>
          </p:cNvPr>
          <p:cNvCxnSpPr/>
          <p:nvPr/>
        </p:nvCxnSpPr>
        <p:spPr>
          <a:xfrm flipH="1">
            <a:off x="5599647" y="2892516"/>
            <a:ext cx="1" cy="322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811D04-BB24-4C38-87CE-4BA721F36BF4}"/>
              </a:ext>
            </a:extLst>
          </p:cNvPr>
          <p:cNvCxnSpPr/>
          <p:nvPr/>
        </p:nvCxnSpPr>
        <p:spPr>
          <a:xfrm flipH="1">
            <a:off x="5599647" y="3703741"/>
            <a:ext cx="1" cy="322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EED05D-6E66-49CA-AD1D-B4A8072949BD}"/>
              </a:ext>
            </a:extLst>
          </p:cNvPr>
          <p:cNvCxnSpPr>
            <a:cxnSpLocks/>
          </p:cNvCxnSpPr>
          <p:nvPr/>
        </p:nvCxnSpPr>
        <p:spPr>
          <a:xfrm>
            <a:off x="3960995" y="5554939"/>
            <a:ext cx="1" cy="178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5E3A67-3455-4950-9AC3-F3C9DEC32D39}"/>
              </a:ext>
            </a:extLst>
          </p:cNvPr>
          <p:cNvCxnSpPr>
            <a:cxnSpLocks/>
          </p:cNvCxnSpPr>
          <p:nvPr/>
        </p:nvCxnSpPr>
        <p:spPr>
          <a:xfrm>
            <a:off x="7393502" y="5554939"/>
            <a:ext cx="1" cy="178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495FCE-E664-43B0-AA61-0C310E9A6798}"/>
              </a:ext>
            </a:extLst>
          </p:cNvPr>
          <p:cNvCxnSpPr/>
          <p:nvPr/>
        </p:nvCxnSpPr>
        <p:spPr>
          <a:xfrm>
            <a:off x="3960995" y="5554939"/>
            <a:ext cx="34325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F7E6FD-11FC-4B64-8713-0299DD512A8D}"/>
              </a:ext>
            </a:extLst>
          </p:cNvPr>
          <p:cNvCxnSpPr>
            <a:cxnSpLocks/>
          </p:cNvCxnSpPr>
          <p:nvPr/>
        </p:nvCxnSpPr>
        <p:spPr>
          <a:xfrm flipH="1">
            <a:off x="5602440" y="5327725"/>
            <a:ext cx="2" cy="2139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2DD765B-4F39-497E-9478-5D1CD972A960}"/>
              </a:ext>
            </a:extLst>
          </p:cNvPr>
          <p:cNvSpPr/>
          <p:nvPr/>
        </p:nvSpPr>
        <p:spPr>
          <a:xfrm>
            <a:off x="4778922" y="4844556"/>
            <a:ext cx="1635853" cy="4949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Distribution?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8B6194-4264-4B36-BB8F-DD0A3E9BFB67}"/>
              </a:ext>
            </a:extLst>
          </p:cNvPr>
          <p:cNvCxnSpPr/>
          <p:nvPr/>
        </p:nvCxnSpPr>
        <p:spPr>
          <a:xfrm flipH="1">
            <a:off x="5596850" y="4527958"/>
            <a:ext cx="1" cy="322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llout: Left Arrow 5">
            <a:extLst>
              <a:ext uri="{FF2B5EF4-FFF2-40B4-BE49-F238E27FC236}">
                <a16:creationId xmlns:a16="http://schemas.microsoft.com/office/drawing/2014/main" id="{CF185568-4507-42FB-A955-2617E364B12C}"/>
              </a:ext>
            </a:extLst>
          </p:cNvPr>
          <p:cNvSpPr/>
          <p:nvPr/>
        </p:nvSpPr>
        <p:spPr>
          <a:xfrm>
            <a:off x="6542081" y="2542046"/>
            <a:ext cx="2617616" cy="1656119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What data do we have – initial analysis…</a:t>
            </a:r>
          </a:p>
        </p:txBody>
      </p:sp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582CCF51-8987-4275-AFEA-529158A246C5}"/>
              </a:ext>
            </a:extLst>
          </p:cNvPr>
          <p:cNvSpPr/>
          <p:nvPr/>
        </p:nvSpPr>
        <p:spPr>
          <a:xfrm>
            <a:off x="2252648" y="3454919"/>
            <a:ext cx="2314349" cy="1605069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Does any of the data points impact our validity?</a:t>
            </a:r>
          </a:p>
        </p:txBody>
      </p:sp>
    </p:spTree>
    <p:extLst>
      <p:ext uri="{BB962C8B-B14F-4D97-AF65-F5344CB8AC3E}">
        <p14:creationId xmlns:p14="http://schemas.microsoft.com/office/powerpoint/2010/main" val="36980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Generalisation – if we have significance in our data then we can determine a relationship that we may be able to generalise.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And/or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Prediction – if certain relationships exist, can we predict based on characteristics that form those relationships?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336687-9A09-4906-8565-E45CF3DE5173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1A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1A5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69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122E-DFC4-4CC6-A935-540EA18F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91A2-1E28-4E9C-9240-F36C7A14B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type of data do I have? Helps determine what tests we will do later on…</a:t>
            </a:r>
          </a:p>
          <a:p>
            <a:endParaRPr lang="en-GB" dirty="0"/>
          </a:p>
          <a:p>
            <a:r>
              <a:rPr lang="en-GB" dirty="0"/>
              <a:t>Four broad types: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A675E-1978-477F-9BB5-A0827074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6687-9A09-4906-8565-E45CF3DE5173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7998D6-687D-4288-B450-CDC558F84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737709"/>
              </p:ext>
            </p:extLst>
          </p:nvPr>
        </p:nvGraphicFramePr>
        <p:xfrm>
          <a:off x="2149733" y="3902406"/>
          <a:ext cx="8128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56">
                  <a:extLst>
                    <a:ext uri="{9D8B030D-6E8A-4147-A177-3AD203B41FA5}">
                      <a16:colId xmlns:a16="http://schemas.microsoft.com/office/drawing/2014/main" val="2195899610"/>
                    </a:ext>
                  </a:extLst>
                </a:gridCol>
                <a:gridCol w="6541644">
                  <a:extLst>
                    <a:ext uri="{9D8B030D-6E8A-4147-A177-3AD203B41FA5}">
                      <a16:colId xmlns:a16="http://schemas.microsoft.com/office/drawing/2014/main" val="208206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74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Nominal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Labelling of variables without quantitative value – e.g. Gender, hair colour and so on.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59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Values on the scale have order but unknown difference – e.g. Likert scale of satisfaction (very satisfied, somewhat, neutral etc.).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73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Numeric scales where we know the order and exact difference between values – e.g. a temperature scale.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61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Ratio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 per interval but with an allowable “absolute zero”.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18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72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7295-B840-4445-9098-AE6688D5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data?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1457E4A9-58A3-4571-950C-1B5EB86D8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28" y="1844590"/>
            <a:ext cx="7315200" cy="38576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6E1D-EEFA-4D81-BC0D-208F8772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6687-9A09-4906-8565-E45CF3DE517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96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32AC-F893-4F23-95B7-5CF2AF0C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DC8DE-8A11-4296-A8CD-3EB343E4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data we have determines how we intend to test it, what tests we are “allowed” to run.</a:t>
            </a:r>
          </a:p>
          <a:p>
            <a:endParaRPr lang="en-GB" dirty="0"/>
          </a:p>
          <a:p>
            <a:r>
              <a:rPr lang="en-GB" dirty="0"/>
              <a:t>We may need to re-code data if we find that certain assumptions are not met in order to run a test. </a:t>
            </a:r>
            <a:r>
              <a:rPr lang="en-GB" b="1" dirty="0"/>
              <a:t>More on this next week. </a:t>
            </a:r>
          </a:p>
          <a:p>
            <a:endParaRPr lang="en-GB" dirty="0"/>
          </a:p>
          <a:p>
            <a:r>
              <a:rPr lang="en-GB" dirty="0"/>
              <a:t>E.g. We have a non-normally distributed continuous variable – re-code to a categorical.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8C84F-075D-44DF-9321-7FD86599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6687-9A09-4906-8565-E45CF3DE517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8297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781</Words>
  <Application>Microsoft Office PowerPoint</Application>
  <PresentationFormat>Widescreen</PresentationFormat>
  <Paragraphs>127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1_Office Theme</vt:lpstr>
      <vt:lpstr>6110COMP  User eXperience Design</vt:lpstr>
      <vt:lpstr>PowerPoint Presentation</vt:lpstr>
      <vt:lpstr>Learning outcomes</vt:lpstr>
      <vt:lpstr>In this session…</vt:lpstr>
      <vt:lpstr>Process Overview</vt:lpstr>
      <vt:lpstr>Goals of Statistical Analysis</vt:lpstr>
      <vt:lpstr>Initial Data Analysis</vt:lpstr>
      <vt:lpstr>What data?</vt:lpstr>
      <vt:lpstr>Why do we need to know?</vt:lpstr>
      <vt:lpstr>Example…</vt:lpstr>
      <vt:lpstr>Cleaning Data</vt:lpstr>
      <vt:lpstr>Task Completion </vt:lpstr>
      <vt:lpstr>Cleaning Data Continued</vt:lpstr>
      <vt:lpstr>Outliers</vt:lpstr>
      <vt:lpstr>Outliers… </vt:lpstr>
      <vt:lpstr>Evaluating the Tails - Kurtosis</vt:lpstr>
      <vt:lpstr>Options for outliers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6110COMP  User eXperience Design</dc:title>
  <dc:creator>Tom Hughes</dc:creator>
  <cp:lastModifiedBy>Tom Hughes</cp:lastModifiedBy>
  <cp:revision>35</cp:revision>
  <dcterms:created xsi:type="dcterms:W3CDTF">2020-09-28T09:55:10Z</dcterms:created>
  <dcterms:modified xsi:type="dcterms:W3CDTF">2020-09-28T12:53:55Z</dcterms:modified>
</cp:coreProperties>
</file>