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21" r:id="rId3"/>
    <p:sldId id="283" r:id="rId4"/>
    <p:sldId id="260" r:id="rId5"/>
    <p:sldId id="262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23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F6B93-59B1-4D85-8CC9-42F0499F972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B9636-EC66-4D69-8A5B-B1E40B913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7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25AFC-5AE5-471E-894A-77AF69B59F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29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1A5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1A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409"/>
            <a:ext cx="10972800" cy="885210"/>
          </a:xfrm>
        </p:spPr>
        <p:txBody>
          <a:bodyPr/>
          <a:lstStyle>
            <a:lvl1pPr algn="l">
              <a:defRPr sz="3600" b="1">
                <a:solidFill>
                  <a:srgbClr val="001A5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862"/>
            <a:ext cx="10972800" cy="467569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800" y="6333342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1A52"/>
                </a:solidFill>
                <a:latin typeface="Arial" panose="020B0604020202020204" pitchFamily="34" charset="0"/>
              </a:defRPr>
            </a:lvl1pPr>
          </a:lstStyle>
          <a:p>
            <a:fld id="{09336687-9A09-4906-8565-E45CF3DE51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57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33342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1A52"/>
                </a:solidFill>
                <a:latin typeface="Arial" panose="020B0604020202020204" pitchFamily="34" charset="0"/>
              </a:defRPr>
            </a:lvl1pPr>
          </a:lstStyle>
          <a:p>
            <a:fld id="{09336687-9A09-4906-8565-E45CF3DE51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42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s.laerd.com/statistical-guides/independent-t-test-statistical-guide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34" y="2132112"/>
            <a:ext cx="11302980" cy="1925456"/>
          </a:xfrm>
          <a:noFill/>
        </p:spPr>
        <p:txBody>
          <a:bodyPr anchor="t" anchorCtr="0">
            <a:normAutofit/>
          </a:bodyPr>
          <a:lstStyle/>
          <a:p>
            <a:pPr algn="l"/>
            <a:r>
              <a:rPr lang="en-GB" sz="6000" b="1" dirty="0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6110COMP </a:t>
            </a:r>
            <a:br>
              <a:rPr lang="en-GB" sz="6000" b="1" dirty="0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000" b="1" dirty="0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GB" sz="6000" b="1" dirty="0" err="1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GB" sz="6000" b="1" dirty="0">
                <a:solidFill>
                  <a:srgbClr val="0027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35" y="4391546"/>
            <a:ext cx="11302976" cy="1928453"/>
          </a:xfrm>
          <a:noFill/>
        </p:spPr>
        <p:txBody>
          <a:bodyPr anchor="b" anchorCtr="0">
            <a:normAutofit fontScale="92500"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Andy Symons						Thomas Hughes-Roberts</a:t>
            </a:r>
          </a:p>
          <a:p>
            <a:pPr algn="l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a.symons@ljmu.ac.uk		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t.hughesroberts@ljmu.ac.uk</a:t>
            </a:r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717,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Byrom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Street		Room 607b,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Byrom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8460" y="305987"/>
            <a:ext cx="799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76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Faculty of Engineering and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8460" y="767652"/>
            <a:ext cx="799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76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School of Computer Science and Mathematics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7" y="180796"/>
            <a:ext cx="3647929" cy="1049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B975-5A4C-4774-9E99-9DA8A345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Kolmogorov-Smirnov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6DF5-BD25-423E-B37D-ED6EE1F2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test that can determine if a single sample of data is normally distributed. </a:t>
            </a:r>
          </a:p>
          <a:p>
            <a:endParaRPr lang="en-GB" dirty="0"/>
          </a:p>
          <a:p>
            <a:r>
              <a:rPr lang="en-GB" dirty="0"/>
              <a:t>Using a Hypothesis/null hypothesis testing: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H1: The data is not normally distributed.</a:t>
            </a:r>
          </a:p>
          <a:p>
            <a:pPr marL="0" indent="0">
              <a:buNone/>
            </a:pPr>
            <a:r>
              <a:rPr lang="en-GB" dirty="0"/>
              <a:t>H0: The data is normally distributed.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FD7F5-54F9-4654-881F-CAF8F210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71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D662-86B0-45A2-A726-1D029C82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04A7-80E4-4FDA-9CB5-4F725186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provided a spreadsheet sourced online for you to run a KS test on your data. </a:t>
            </a:r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6B720-8214-46E2-805B-3E217114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05B0B-8CA5-4FE1-8137-420187B9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2598465"/>
            <a:ext cx="9815443" cy="3967024"/>
          </a:xfrm>
          <a:prstGeom prst="rect">
            <a:avLst/>
          </a:prstGeom>
        </p:spPr>
      </p:pic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E3663FCE-58B4-49A5-A7B9-9CF094E986D9}"/>
              </a:ext>
            </a:extLst>
          </p:cNvPr>
          <p:cNvSpPr/>
          <p:nvPr/>
        </p:nvSpPr>
        <p:spPr>
          <a:xfrm>
            <a:off x="203200" y="3277704"/>
            <a:ext cx="1546087" cy="1201531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Our data</a:t>
            </a:r>
          </a:p>
        </p:txBody>
      </p:sp>
    </p:spTree>
    <p:extLst>
      <p:ext uri="{BB962C8B-B14F-4D97-AF65-F5344CB8AC3E}">
        <p14:creationId xmlns:p14="http://schemas.microsoft.com/office/powerpoint/2010/main" val="336436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166B-327A-45DE-B2A8-24FD988D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KS Tests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0628-3773-44A5-9B94-414A9BBE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Significant Value: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BC08-F382-4492-905F-53DCC1ED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773E4-8C21-44D5-8145-03FE9E0C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7" y="2095664"/>
            <a:ext cx="11700126" cy="42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6C0C-BD7A-4D3F-B915-5B8B339F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9E6F-5417-421E-AD70-D46B6FE2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test tends to be used on larger sample sizes.</a:t>
            </a:r>
          </a:p>
          <a:p>
            <a:endParaRPr lang="en-GB" dirty="0"/>
          </a:p>
          <a:p>
            <a:r>
              <a:rPr lang="en-GB" dirty="0"/>
              <a:t>However, for the purposes of this module it provides a good starting point for evaluating normality.</a:t>
            </a:r>
          </a:p>
          <a:p>
            <a:endParaRPr lang="en-GB" dirty="0"/>
          </a:p>
          <a:p>
            <a:r>
              <a:rPr lang="en-GB" dirty="0"/>
              <a:t>Shapiro Wilk is a similar test that could be utilised.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53D19-73EE-4146-A067-49F41D53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4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A145-74D1-4DEC-B322-F518EFE5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aware…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84E3-28D8-4BB8-83AE-E8F7CA44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We will cover the statistical tests the module will deliver next week. </a:t>
            </a:r>
          </a:p>
          <a:p>
            <a:endParaRPr lang="en-GB" sz="2400" dirty="0"/>
          </a:p>
          <a:p>
            <a:r>
              <a:rPr lang="en-GB" sz="2400" dirty="0"/>
              <a:t>For now, note that all tests have a set of assumptions that we must meet in order to utilise that particular test.</a:t>
            </a:r>
          </a:p>
          <a:p>
            <a:endParaRPr lang="en-GB" sz="2400" dirty="0"/>
          </a:p>
          <a:p>
            <a:r>
              <a:rPr lang="en-GB" sz="2400" dirty="0"/>
              <a:t>These assumptions include (but are not limited to) the data type (nominal, ordinal etc.) and the distribution of the data. </a:t>
            </a:r>
          </a:p>
          <a:p>
            <a:endParaRPr lang="en-GB" sz="2400" dirty="0"/>
          </a:p>
          <a:p>
            <a:r>
              <a:rPr lang="en-GB" sz="2400" dirty="0"/>
              <a:t>E.g. </a:t>
            </a:r>
            <a:r>
              <a:rPr lang="en-GB" sz="2400" dirty="0">
                <a:hlinkClick r:id="rId2"/>
              </a:rPr>
              <a:t>https://statistics.laerd.com/statistical-guides/independent-t-test-statistical-guide.php</a:t>
            </a:r>
            <a:r>
              <a:rPr lang="en-GB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4E1-8A45-447B-8306-865B79A1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87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lecture, we have learned:</a:t>
            </a:r>
          </a:p>
          <a:p>
            <a:pPr lvl="1"/>
            <a:r>
              <a:rPr lang="en-GB" dirty="0"/>
              <a:t>To identify normalised data. </a:t>
            </a:r>
          </a:p>
          <a:p>
            <a:pPr lvl="1"/>
            <a:endParaRPr lang="en-GB" dirty="0"/>
          </a:p>
          <a:p>
            <a:r>
              <a:rPr lang="en-GB" dirty="0"/>
              <a:t>From the lectures this week, we should know:</a:t>
            </a:r>
          </a:p>
          <a:p>
            <a:pPr lvl="1"/>
            <a:r>
              <a:rPr lang="en-GB" dirty="0"/>
              <a:t>What kind of data we have.</a:t>
            </a:r>
          </a:p>
          <a:p>
            <a:pPr lvl="1"/>
            <a:r>
              <a:rPr lang="en-GB" dirty="0"/>
              <a:t>How to “treat” the data.</a:t>
            </a:r>
          </a:p>
          <a:p>
            <a:pPr lvl="1"/>
            <a:r>
              <a:rPr lang="en-GB" dirty="0"/>
              <a:t>What our data distribution is.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04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862" y="3635395"/>
            <a:ext cx="10458275" cy="11274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GB" sz="4800" dirty="0">
                <a:latin typeface="Arial"/>
                <a:cs typeface="Arial"/>
              </a:rPr>
              <a:t>Lecture 2c – Normalised or Not?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64C652-F38D-2646-B37A-99281E23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86" y="929433"/>
            <a:ext cx="7173921" cy="17294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this session you should: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Understand what a normal distribution looks like.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 able to determine if your dataset is normally distributed.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6687-9A09-4906-8565-E45CF3DE5173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1A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1A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CAE227-935B-D54E-8ED7-43C4C5319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65" y="1272619"/>
            <a:ext cx="4963622" cy="26252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session…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862"/>
            <a:ext cx="7519987" cy="4675695"/>
          </a:xfrm>
        </p:spPr>
        <p:txBody>
          <a:bodyPr/>
          <a:lstStyle/>
          <a:p>
            <a:pPr lvl="1"/>
            <a:r>
              <a:rPr lang="en-US" dirty="0"/>
              <a:t>Data distribution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Frequency graphs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Kolmogorov-Smirnov tests for normality.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6687-9A09-4906-8565-E45CF3DE5173}" type="slidenum"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1A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1A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8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6DAAE-779B-4D97-9F96-63FBFEF5516D}"/>
              </a:ext>
            </a:extLst>
          </p:cNvPr>
          <p:cNvSpPr/>
          <p:nvPr/>
        </p:nvSpPr>
        <p:spPr>
          <a:xfrm>
            <a:off x="4781725" y="1568741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Hypothesis?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93ACA-AC09-4158-A5A8-C7FABDDF48B5}"/>
              </a:ext>
            </a:extLst>
          </p:cNvPr>
          <p:cNvSpPr/>
          <p:nvPr/>
        </p:nvSpPr>
        <p:spPr>
          <a:xfrm>
            <a:off x="4781724" y="2386668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Metric?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506ED-72A5-48AA-AD48-D46DDCC99F37}"/>
              </a:ext>
            </a:extLst>
          </p:cNvPr>
          <p:cNvSpPr/>
          <p:nvPr/>
        </p:nvSpPr>
        <p:spPr>
          <a:xfrm>
            <a:off x="4781723" y="3204595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9B700-E941-4679-A14B-366681C6260C}"/>
              </a:ext>
            </a:extLst>
          </p:cNvPr>
          <p:cNvSpPr/>
          <p:nvPr/>
        </p:nvSpPr>
        <p:spPr>
          <a:xfrm>
            <a:off x="4778923" y="4033007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Clean/Code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1DCB1E-91BF-4ED9-A4C0-FE1F26E58BCD}"/>
              </a:ext>
            </a:extLst>
          </p:cNvPr>
          <p:cNvSpPr/>
          <p:nvPr/>
        </p:nvSpPr>
        <p:spPr>
          <a:xfrm>
            <a:off x="3143070" y="5733876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Parametric Tests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6CD6D-7BED-41D0-9390-71D15135951F}"/>
              </a:ext>
            </a:extLst>
          </p:cNvPr>
          <p:cNvSpPr/>
          <p:nvPr/>
        </p:nvSpPr>
        <p:spPr>
          <a:xfrm>
            <a:off x="6589554" y="5733876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Non-Parametric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49AA90-44D2-46F3-9F69-6C2DEF34346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599651" y="2063692"/>
            <a:ext cx="1" cy="3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2CFAA6-8ED6-4757-9D77-F32D1B372BAE}"/>
              </a:ext>
            </a:extLst>
          </p:cNvPr>
          <p:cNvCxnSpPr/>
          <p:nvPr/>
        </p:nvCxnSpPr>
        <p:spPr>
          <a:xfrm flipH="1">
            <a:off x="5599647" y="2892516"/>
            <a:ext cx="1" cy="3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811D04-BB24-4C38-87CE-4BA721F36BF4}"/>
              </a:ext>
            </a:extLst>
          </p:cNvPr>
          <p:cNvCxnSpPr/>
          <p:nvPr/>
        </p:nvCxnSpPr>
        <p:spPr>
          <a:xfrm flipH="1">
            <a:off x="5599647" y="3703741"/>
            <a:ext cx="1" cy="3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EED05D-6E66-49CA-AD1D-B4A8072949BD}"/>
              </a:ext>
            </a:extLst>
          </p:cNvPr>
          <p:cNvCxnSpPr>
            <a:cxnSpLocks/>
          </p:cNvCxnSpPr>
          <p:nvPr/>
        </p:nvCxnSpPr>
        <p:spPr>
          <a:xfrm>
            <a:off x="3960995" y="5554939"/>
            <a:ext cx="1" cy="17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5E3A67-3455-4950-9AC3-F3C9DEC32D39}"/>
              </a:ext>
            </a:extLst>
          </p:cNvPr>
          <p:cNvCxnSpPr>
            <a:cxnSpLocks/>
          </p:cNvCxnSpPr>
          <p:nvPr/>
        </p:nvCxnSpPr>
        <p:spPr>
          <a:xfrm>
            <a:off x="7393502" y="5554939"/>
            <a:ext cx="1" cy="17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495FCE-E664-43B0-AA61-0C310E9A6798}"/>
              </a:ext>
            </a:extLst>
          </p:cNvPr>
          <p:cNvCxnSpPr/>
          <p:nvPr/>
        </p:nvCxnSpPr>
        <p:spPr>
          <a:xfrm>
            <a:off x="3960995" y="5554939"/>
            <a:ext cx="34325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F7E6FD-11FC-4B64-8713-0299DD512A8D}"/>
              </a:ext>
            </a:extLst>
          </p:cNvPr>
          <p:cNvCxnSpPr>
            <a:cxnSpLocks/>
          </p:cNvCxnSpPr>
          <p:nvPr/>
        </p:nvCxnSpPr>
        <p:spPr>
          <a:xfrm flipH="1">
            <a:off x="5602440" y="5327725"/>
            <a:ext cx="2" cy="213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2DD765B-4F39-497E-9478-5D1CD972A960}"/>
              </a:ext>
            </a:extLst>
          </p:cNvPr>
          <p:cNvSpPr/>
          <p:nvPr/>
        </p:nvSpPr>
        <p:spPr>
          <a:xfrm>
            <a:off x="4778922" y="4844556"/>
            <a:ext cx="1635853" cy="49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Distribution?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8B6194-4264-4B36-BB8F-DD0A3E9BFB67}"/>
              </a:ext>
            </a:extLst>
          </p:cNvPr>
          <p:cNvCxnSpPr/>
          <p:nvPr/>
        </p:nvCxnSpPr>
        <p:spPr>
          <a:xfrm flipH="1">
            <a:off x="5596850" y="4527958"/>
            <a:ext cx="1" cy="3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CF185568-4507-42FB-A955-2617E364B12C}"/>
              </a:ext>
            </a:extLst>
          </p:cNvPr>
          <p:cNvSpPr/>
          <p:nvPr/>
        </p:nvSpPr>
        <p:spPr>
          <a:xfrm>
            <a:off x="6425960" y="4166774"/>
            <a:ext cx="3491153" cy="1656119"/>
          </a:xfrm>
          <a:prstGeom prst="leftArrowCallout">
            <a:avLst>
              <a:gd name="adj1" fmla="val 18365"/>
              <a:gd name="adj2" fmla="val 21445"/>
              <a:gd name="adj3" fmla="val 24526"/>
              <a:gd name="adj4" fmla="val 405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we have a normal distribution?</a:t>
            </a:r>
          </a:p>
        </p:txBody>
      </p:sp>
    </p:spTree>
    <p:extLst>
      <p:ext uri="{BB962C8B-B14F-4D97-AF65-F5344CB8AC3E}">
        <p14:creationId xmlns:p14="http://schemas.microsoft.com/office/powerpoint/2010/main" val="36980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7A41-DC0C-493A-9DC8-50D4DABF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Distribution –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EC33-486A-476E-A5DB-7FC97680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further identify what test we can run, we need to ascertain if our data is normally distributed – assuming it is a continuous variable. </a:t>
            </a:r>
          </a:p>
          <a:p>
            <a:endParaRPr lang="en-GB" dirty="0"/>
          </a:p>
          <a:p>
            <a:r>
              <a:rPr lang="en-GB" dirty="0"/>
              <a:t>For example, task completion is not a continuous variable but categorical and therefore we do not run a test for normality – which automatically rules out certain statistical tests.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76BD-45A1-4954-9834-3C702A01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4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77B9-5495-4E13-A531-8DB3D85E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8DB5-5B6C-4993-914E-A9A999CF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8862"/>
            <a:ext cx="5371282" cy="4675695"/>
          </a:xfrm>
        </p:spPr>
        <p:txBody>
          <a:bodyPr/>
          <a:lstStyle/>
          <a:p>
            <a:r>
              <a:rPr lang="en-GB" dirty="0"/>
              <a:t>Continuous data that has a symmetric distribution – a bell shape.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Get an idea from a graphical view of the data….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F4500-0A7B-4444-868B-0816DCB7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3A23F6E-6C66-4C29-A10C-27D9F05E4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87" y="2327707"/>
            <a:ext cx="5542813" cy="23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C4D-4B39-4714-BA81-7DBC2355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4CC2-D7ED-41BA-90AC-9FDA2C52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some sample data (worksheet provided in this weeks session), we can plot a range of interaction times.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2B544-DCF1-4540-99EC-23B158CB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17694-5A98-4095-8FD2-83D96CB2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73173"/>
            <a:ext cx="2472577" cy="2640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A3C07-1004-461A-9ACF-C2AD0E31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428" y="2503211"/>
            <a:ext cx="308610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ACCF6-E7BE-4304-B205-98D584711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2893736"/>
            <a:ext cx="5381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1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7BD4-92AA-4021-8F73-0229D586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C4A5-7CF9-4FF2-898D-3643E4E1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viewing the data in this format does not lend itself well to accuracy…</a:t>
            </a:r>
          </a:p>
          <a:p>
            <a:endParaRPr lang="en-GB" dirty="0"/>
          </a:p>
          <a:p>
            <a:r>
              <a:rPr lang="en-GB" dirty="0"/>
              <a:t>We have formal tests we can run against the data to determine its distribution.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0F84E-36F3-49BC-97DB-2269660F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6687-9A09-4906-8565-E45CF3DE517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702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533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1_Office Theme</vt:lpstr>
      <vt:lpstr>6110COMP  User eXperience Design</vt:lpstr>
      <vt:lpstr>PowerPoint Presentation</vt:lpstr>
      <vt:lpstr>Learning outcomes</vt:lpstr>
      <vt:lpstr>In this session…</vt:lpstr>
      <vt:lpstr>Process Overview</vt:lpstr>
      <vt:lpstr>Normal Distribution – when?</vt:lpstr>
      <vt:lpstr>A Normal Distribution</vt:lpstr>
      <vt:lpstr>Frequency Distribution</vt:lpstr>
      <vt:lpstr>However…</vt:lpstr>
      <vt:lpstr>Kolmogorov-Smirnov Test</vt:lpstr>
      <vt:lpstr>Using Excel</vt:lpstr>
      <vt:lpstr>KS Tests continued</vt:lpstr>
      <vt:lpstr>Note…</vt:lpstr>
      <vt:lpstr>Be aware…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6110COMP  User eXperience Design</dc:title>
  <dc:creator>Tom Hughes</dc:creator>
  <cp:lastModifiedBy>Tom Hughes</cp:lastModifiedBy>
  <cp:revision>28</cp:revision>
  <dcterms:created xsi:type="dcterms:W3CDTF">2020-09-28T12:46:05Z</dcterms:created>
  <dcterms:modified xsi:type="dcterms:W3CDTF">2020-09-29T14:53:08Z</dcterms:modified>
</cp:coreProperties>
</file>