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445" r:id="rId3"/>
    <p:sldId id="257" r:id="rId4"/>
    <p:sldId id="373" r:id="rId5"/>
    <p:sldId id="446" r:id="rId6"/>
    <p:sldId id="408" r:id="rId7"/>
    <p:sldId id="375" r:id="rId8"/>
    <p:sldId id="419" r:id="rId9"/>
    <p:sldId id="420" r:id="rId10"/>
    <p:sldId id="378" r:id="rId11"/>
    <p:sldId id="421" r:id="rId12"/>
    <p:sldId id="422" r:id="rId13"/>
    <p:sldId id="423" r:id="rId14"/>
    <p:sldId id="377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47" r:id="rId26"/>
    <p:sldId id="448" r:id="rId27"/>
    <p:sldId id="449" r:id="rId28"/>
    <p:sldId id="380" r:id="rId29"/>
    <p:sldId id="381" r:id="rId30"/>
    <p:sldId id="382" r:id="rId31"/>
    <p:sldId id="415" r:id="rId32"/>
    <p:sldId id="384" r:id="rId33"/>
    <p:sldId id="385" r:id="rId34"/>
    <p:sldId id="389" r:id="rId35"/>
    <p:sldId id="391" r:id="rId36"/>
    <p:sldId id="387" r:id="rId37"/>
    <p:sldId id="388" r:id="rId38"/>
    <p:sldId id="418" r:id="rId39"/>
    <p:sldId id="392" r:id="rId40"/>
    <p:sldId id="386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2" r:id="rId49"/>
    <p:sldId id="443" r:id="rId50"/>
    <p:sldId id="444" r:id="rId51"/>
    <p:sldId id="259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69" r:id="rId62"/>
    <p:sldId id="270" r:id="rId63"/>
    <p:sldId id="271" r:id="rId64"/>
    <p:sldId id="272" r:id="rId65"/>
    <p:sldId id="273" r:id="rId66"/>
    <p:sldId id="274" r:id="rId67"/>
    <p:sldId id="275" r:id="rId68"/>
    <p:sldId id="276" r:id="rId69"/>
    <p:sldId id="450" r:id="rId70"/>
    <p:sldId id="45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E5854-8C19-4C83-9349-6CAA44C15B5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0DE4B-AD57-4B2B-A172-D36AC545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660" tIns="44534" rIns="90660" bIns="44534"/>
          <a:lstStyle/>
          <a:p>
            <a:endParaRPr lang="en-US" altLang="en-US"/>
          </a:p>
        </p:txBody>
      </p:sp>
      <p:sp>
        <p:nvSpPr>
          <p:cNvPr id="378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3738"/>
            <a:ext cx="6081712" cy="3421062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0C5B-FAA7-4000-AB6A-57557405B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C1C73-133A-4197-882E-280D92A37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B9FA-9978-4621-958F-8CA322D1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979B-CC6F-49D7-93B9-878C56C4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339B-9EDD-4EFE-BDFA-033CE533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57BE-9E33-4E64-B924-FF989020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F0B6F-F2E0-4D33-92B9-2403614E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2258-B822-4696-9E17-144EB15F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66B6-5C22-4D42-A52F-89841036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5893-E62B-4F44-8631-8E17F54E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69F33-1F66-4393-B846-9370C94B7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29112-5C51-4B5A-BCE7-89D23B0FB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297F8-1510-4C7A-9190-D96B17AB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9EE5F-6F58-484E-94DF-76DAF81A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EF21-ABD5-4F46-857F-D0796B26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B0E7-AB0D-4199-8412-52820DD3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5B13-0DCF-49C1-9834-11BDDF20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8A31-0D87-42F6-93D5-3DE2F8C3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6025-FA4D-423E-A7E8-210BC958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CAC4-1D20-41AF-99B5-3C59C274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7D42-8E71-48DF-B061-976D7064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B83F-C331-45F7-8566-2C0C4122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310D-417F-4B7E-9032-741043DE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6042-ED5E-4532-86BE-0F76A1D4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E883-84E8-49BE-8648-E92B4D1A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A032-9336-4168-9943-AB3F6ED3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2531-C8A4-41F4-B200-4DF5EB42A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4245A-E91D-448C-A7C2-9859ED0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ED18-8784-43F7-AA34-C424FE69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7CBB-AFE0-43CB-A744-0DACD649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0C939-3EBE-4AFA-8024-4B3687A5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B4D-D5D2-47E9-AC49-4C4C350C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29F1-1C4C-4055-9F6B-C7C60A8A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562C-6493-4958-8488-B76F9FAE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F18E4-6D09-4511-8F71-135747CB7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11756-70EF-4F4E-93FB-E93F83DD7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B37EE-5434-4CF7-9B06-75109D79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27B1-B7FD-4B32-AA94-DCC3450C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84F26-BF50-41EF-9AE3-0983B2CB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0860-AFF9-40A2-82BA-CE3E3909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0D885-BD1A-43AD-AA9F-DA6E68B0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3BD5B-1988-4697-ABEE-E0067180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7D590-5640-4E33-B96B-BD57A270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1D617-5A9E-4073-B9E4-4B2288D1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BEDEF-F230-4E21-9A3D-C316C55C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DC0E1-AFA8-4946-9868-D3B1A436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3E75-10B6-41A2-87CE-5EB373AA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5EDC-ACC9-414F-A1C9-8D376482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E9891-4A48-435B-8091-1BC7CFDBE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70EC-62F6-48AC-96B2-70257675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80FD6-93E7-4E4F-A3E3-95C0FB85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C088-1405-4A6F-B3C0-83ECEF41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4631-DD0E-499C-925F-804473E5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5AE17-9FA0-4FC8-A175-F7881E98D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0378-0EB5-4C35-8BAD-E139D37BA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75251-C2BA-48CB-96F5-AD7E9C47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17FC6-5ECA-4C82-BBDB-1FB67E9C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CBEFA-8A15-4331-8D36-B524B3F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BD41C-8610-4D87-94D7-A02AB64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77CC3-9D56-4D5A-82FD-3AD10492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D723-3EFB-49CE-BF31-3FD0FA5DA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7FD5-DC7B-4F37-81A8-AE01F301A3F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8EF6-91C8-4CD2-9F7B-24005476F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C793-471D-430A-91BE-744E6D46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336C2-2302-407F-B477-437677A4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mp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tmp"/><Relationship Id="rId4" Type="http://schemas.openxmlformats.org/officeDocument/2006/relationships/image" Target="../media/image57.tmp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8C34-45E2-4270-A6B3-BB7ECD9FA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MIPS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28485-A507-4886-A156-880E8C09F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Nouman</a:t>
            </a:r>
            <a:r>
              <a:rPr lang="en-US" dirty="0"/>
              <a:t> M </a:t>
            </a:r>
            <a:r>
              <a:rPr lang="en-US" dirty="0" err="1"/>
              <a:t>Durrani</a:t>
            </a:r>
            <a:r>
              <a:rPr lang="en-US" dirty="0"/>
              <a:t>, M Danish Khan, Syed Zain ul Hasan</a:t>
            </a:r>
          </a:p>
        </p:txBody>
      </p:sp>
    </p:spTree>
    <p:extLst>
      <p:ext uri="{BB962C8B-B14F-4D97-AF65-F5344CB8AC3E}">
        <p14:creationId xmlns:p14="http://schemas.microsoft.com/office/powerpoint/2010/main" val="82442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MIPS Memory Organization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</a:rPr>
              <a:t>Two</a:t>
            </a:r>
            <a:r>
              <a:rPr lang="en-US" altLang="en-US" dirty="0"/>
              <a:t> views of memory: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</a:t>
            </a:r>
            <a:r>
              <a:rPr lang="en-US" altLang="en-US" u="sng" dirty="0">
                <a:solidFill>
                  <a:srgbClr val="990000"/>
                </a:solidFill>
              </a:rPr>
              <a:t>bytes</a:t>
            </a:r>
            <a:r>
              <a:rPr lang="en-US" altLang="en-US" dirty="0"/>
              <a:t> with addresses 0, 1, 2, …, 2</a:t>
            </a:r>
            <a:r>
              <a:rPr lang="en-US" altLang="en-US" baseline="30000" dirty="0"/>
              <a:t>32</a:t>
            </a:r>
            <a:r>
              <a:rPr lang="en-US" altLang="en-US" dirty="0"/>
              <a:t>-1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30</a:t>
            </a:r>
            <a:r>
              <a:rPr lang="en-US" altLang="en-US" dirty="0"/>
              <a:t> 4-byte </a:t>
            </a:r>
            <a:r>
              <a:rPr lang="en-US" altLang="en-US" u="sng" dirty="0">
                <a:solidFill>
                  <a:srgbClr val="990000"/>
                </a:solidFill>
              </a:rPr>
              <a:t>words</a:t>
            </a:r>
            <a:r>
              <a:rPr lang="en-US" altLang="en-US" dirty="0"/>
              <a:t>* with addresses 0, 4, 8, …, 2</a:t>
            </a:r>
            <a:r>
              <a:rPr lang="en-US" altLang="en-US" baseline="30000" dirty="0"/>
              <a:t>32</a:t>
            </a:r>
            <a:r>
              <a:rPr lang="en-US" altLang="en-US" dirty="0"/>
              <a:t>-4</a:t>
            </a:r>
          </a:p>
          <a:p>
            <a:r>
              <a:rPr lang="en-US" altLang="en-US" dirty="0"/>
              <a:t>Both views use </a:t>
            </a:r>
            <a:r>
              <a:rPr lang="en-US" altLang="en-US" dirty="0">
                <a:solidFill>
                  <a:srgbClr val="990000"/>
                </a:solidFill>
              </a:rPr>
              <a:t>byte</a:t>
            </a:r>
            <a:r>
              <a:rPr lang="en-US" altLang="en-US" dirty="0"/>
              <a:t> addresses</a:t>
            </a:r>
          </a:p>
          <a:p>
            <a:r>
              <a:rPr lang="en-US" altLang="en-US" dirty="0"/>
              <a:t>Word address must be multiple of 4 (</a:t>
            </a:r>
            <a:r>
              <a:rPr lang="en-US" altLang="en-US" dirty="0">
                <a:solidFill>
                  <a:srgbClr val="990000"/>
                </a:solidFill>
              </a:rPr>
              <a:t>aligned</a:t>
            </a:r>
            <a:r>
              <a:rPr lang="en-US" altLang="en-US" dirty="0"/>
              <a:t>)</a:t>
            </a:r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2438401" y="4267200"/>
            <a:ext cx="7616825" cy="1987550"/>
            <a:chOff x="576" y="2400"/>
            <a:chExt cx="4798" cy="1252"/>
          </a:xfrm>
        </p:grpSpPr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576" y="2400"/>
              <a:ext cx="1488" cy="1104"/>
              <a:chOff x="1008" y="2832"/>
              <a:chExt cx="1488" cy="1104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19" name="Rectangle 7"/>
              <p:cNvSpPr>
                <a:spLocks noChangeArrowheads="1"/>
              </p:cNvSpPr>
              <p:nvPr/>
            </p:nvSpPr>
            <p:spPr bwMode="auto">
              <a:xfrm>
                <a:off x="1824" y="3216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0" name="Rectangle 8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1" name="Rectangle 9"/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48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22" name="Line 10"/>
              <p:cNvSpPr>
                <a:spLocks noChangeShapeType="1"/>
              </p:cNvSpPr>
              <p:nvPr/>
            </p:nvSpPr>
            <p:spPr bwMode="auto">
              <a:xfrm flipV="1">
                <a:off x="182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3" name="Line 11"/>
              <p:cNvSpPr>
                <a:spLocks noChangeShapeType="1"/>
              </p:cNvSpPr>
              <p:nvPr/>
            </p:nvSpPr>
            <p:spPr bwMode="auto">
              <a:xfrm>
                <a:off x="163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4" name="Line 12"/>
              <p:cNvSpPr>
                <a:spLocks noChangeShapeType="1"/>
              </p:cNvSpPr>
              <p:nvPr/>
            </p:nvSpPr>
            <p:spPr bwMode="auto">
              <a:xfrm flipV="1">
                <a:off x="2304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5" name="Text Box 13"/>
              <p:cNvSpPr txBox="1">
                <a:spLocks noChangeArrowheads="1"/>
              </p:cNvSpPr>
              <p:nvPr/>
            </p:nvSpPr>
            <p:spPr bwMode="auto">
              <a:xfrm>
                <a:off x="1855" y="2832"/>
                <a:ext cx="38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Helvetica" panose="020B0604020202020204" pitchFamily="34" charset="0"/>
                  </a:rPr>
                  <a:t>8 bits</a:t>
                </a:r>
              </a:p>
            </p:txBody>
          </p:sp>
          <p:sp>
            <p:nvSpPr>
              <p:cNvPr id="346126" name="Line 14"/>
              <p:cNvSpPr>
                <a:spLocks noChangeShapeType="1"/>
              </p:cNvSpPr>
              <p:nvPr/>
            </p:nvSpPr>
            <p:spPr bwMode="auto">
              <a:xfrm flipH="1">
                <a:off x="2352" y="29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27" name="Text Box 15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7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0x00000000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28" name="Text Box 16"/>
              <p:cNvSpPr txBox="1">
                <a:spLocks noChangeArrowheads="1"/>
              </p:cNvSpPr>
              <p:nvPr/>
            </p:nvSpPr>
            <p:spPr bwMode="auto">
              <a:xfrm>
                <a:off x="1008" y="3168"/>
                <a:ext cx="7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0x00000001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29" name="Text Box 17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7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0x00000002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30" name="Text Box 18"/>
              <p:cNvSpPr txBox="1">
                <a:spLocks noChangeArrowheads="1"/>
              </p:cNvSpPr>
              <p:nvPr/>
            </p:nvSpPr>
            <p:spPr bwMode="auto">
              <a:xfrm>
                <a:off x="1008" y="3456"/>
                <a:ext cx="7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0x00000003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31" name="Oval 19"/>
              <p:cNvSpPr>
                <a:spLocks noChangeArrowheads="1"/>
              </p:cNvSpPr>
              <p:nvPr/>
            </p:nvSpPr>
            <p:spPr bwMode="auto">
              <a:xfrm>
                <a:off x="2064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32" name="Oval 20"/>
              <p:cNvSpPr>
                <a:spLocks noChangeArrowheads="1"/>
              </p:cNvSpPr>
              <p:nvPr/>
            </p:nvSpPr>
            <p:spPr bwMode="auto">
              <a:xfrm>
                <a:off x="2064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33" name="Oval 21"/>
              <p:cNvSpPr>
                <a:spLocks noChangeArrowheads="1"/>
              </p:cNvSpPr>
              <p:nvPr/>
            </p:nvSpPr>
            <p:spPr bwMode="auto">
              <a:xfrm>
                <a:off x="2064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6134" name="Group 22"/>
            <p:cNvGrpSpPr>
              <a:grpSpLocks/>
            </p:cNvGrpSpPr>
            <p:nvPr/>
          </p:nvGrpSpPr>
          <p:grpSpPr bwMode="auto">
            <a:xfrm>
              <a:off x="2160" y="2400"/>
              <a:ext cx="2785" cy="1104"/>
              <a:chOff x="2592" y="2832"/>
              <a:chExt cx="2785" cy="1104"/>
            </a:xfrm>
          </p:grpSpPr>
          <p:sp>
            <p:nvSpPr>
              <p:cNvPr id="346135" name="Rectangle 23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36" name="Text Box 24"/>
              <p:cNvSpPr txBox="1">
                <a:spLocks noChangeArrowheads="1"/>
              </p:cNvSpPr>
              <p:nvPr/>
            </p:nvSpPr>
            <p:spPr bwMode="auto">
              <a:xfrm>
                <a:off x="2592" y="3024"/>
                <a:ext cx="7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0x00000000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37" name="Text Box 25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7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0x00000004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38" name="Text Box 26"/>
              <p:cNvSpPr txBox="1">
                <a:spLocks noChangeArrowheads="1"/>
              </p:cNvSpPr>
              <p:nvPr/>
            </p:nvSpPr>
            <p:spPr bwMode="auto">
              <a:xfrm>
                <a:off x="2592" y="3312"/>
                <a:ext cx="7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0x00000008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39" name="Text Box 27"/>
              <p:cNvSpPr txBox="1">
                <a:spLocks noChangeArrowheads="1"/>
              </p:cNvSpPr>
              <p:nvPr/>
            </p:nvSpPr>
            <p:spPr bwMode="auto">
              <a:xfrm>
                <a:off x="2592" y="3456"/>
                <a:ext cx="79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0x0000000C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40" name="Rectangle 28"/>
              <p:cNvSpPr>
                <a:spLocks noChangeArrowheads="1"/>
              </p:cNvSpPr>
              <p:nvPr/>
            </p:nvSpPr>
            <p:spPr bwMode="auto">
              <a:xfrm>
                <a:off x="3408" y="3216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1" name="Rectangle 29"/>
              <p:cNvSpPr>
                <a:spLocks noChangeArrowheads="1"/>
              </p:cNvSpPr>
              <p:nvPr/>
            </p:nvSpPr>
            <p:spPr bwMode="auto">
              <a:xfrm>
                <a:off x="3408" y="3360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2" name="Rectangle 30"/>
              <p:cNvSpPr>
                <a:spLocks noChangeArrowheads="1"/>
              </p:cNvSpPr>
              <p:nvPr/>
            </p:nvSpPr>
            <p:spPr bwMode="auto">
              <a:xfrm>
                <a:off x="3408" y="3504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143" name="Line 31"/>
              <p:cNvSpPr>
                <a:spLocks noChangeShapeType="1"/>
              </p:cNvSpPr>
              <p:nvPr/>
            </p:nvSpPr>
            <p:spPr bwMode="auto">
              <a:xfrm flipV="1">
                <a:off x="340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44" name="Line 32"/>
              <p:cNvSpPr>
                <a:spLocks noChangeShapeType="1"/>
              </p:cNvSpPr>
              <p:nvPr/>
            </p:nvSpPr>
            <p:spPr bwMode="auto">
              <a:xfrm>
                <a:off x="4608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45" name="Line 33"/>
              <p:cNvSpPr>
                <a:spLocks noChangeShapeType="1"/>
              </p:cNvSpPr>
              <p:nvPr/>
            </p:nvSpPr>
            <p:spPr bwMode="auto">
              <a:xfrm flipV="1">
                <a:off x="5328" y="288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46" name="Text Box 34"/>
              <p:cNvSpPr txBox="1">
                <a:spLocks noChangeArrowheads="1"/>
              </p:cNvSpPr>
              <p:nvPr/>
            </p:nvSpPr>
            <p:spPr bwMode="auto">
              <a:xfrm>
                <a:off x="4151" y="2832"/>
                <a:ext cx="44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Helvetica" panose="020B0604020202020204" pitchFamily="34" charset="0"/>
                  </a:rPr>
                  <a:t>32 bits</a:t>
                </a:r>
              </a:p>
            </p:txBody>
          </p:sp>
          <p:sp>
            <p:nvSpPr>
              <p:cNvPr id="346147" name="Line 35"/>
              <p:cNvSpPr>
                <a:spLocks noChangeShapeType="1"/>
              </p:cNvSpPr>
              <p:nvPr/>
            </p:nvSpPr>
            <p:spPr bwMode="auto">
              <a:xfrm flipH="1">
                <a:off x="3456" y="29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48" name="Text Box 36"/>
              <p:cNvSpPr txBox="1">
                <a:spLocks noChangeArrowheads="1"/>
              </p:cNvSpPr>
              <p:nvPr/>
            </p:nvSpPr>
            <p:spPr bwMode="auto">
              <a:xfrm>
                <a:off x="3753" y="3072"/>
                <a:ext cx="18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0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49" name="Text Box 37"/>
              <p:cNvSpPr txBox="1">
                <a:spLocks noChangeArrowheads="1"/>
              </p:cNvSpPr>
              <p:nvPr/>
            </p:nvSpPr>
            <p:spPr bwMode="auto">
              <a:xfrm>
                <a:off x="4233" y="3072"/>
                <a:ext cx="18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1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50" name="Text Box 38"/>
              <p:cNvSpPr txBox="1">
                <a:spLocks noChangeArrowheads="1"/>
              </p:cNvSpPr>
              <p:nvPr/>
            </p:nvSpPr>
            <p:spPr bwMode="auto">
              <a:xfrm>
                <a:off x="4713" y="3072"/>
                <a:ext cx="18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2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51" name="Text Box 39"/>
              <p:cNvSpPr txBox="1">
                <a:spLocks noChangeArrowheads="1"/>
              </p:cNvSpPr>
              <p:nvPr/>
            </p:nvSpPr>
            <p:spPr bwMode="auto">
              <a:xfrm>
                <a:off x="5193" y="3072"/>
                <a:ext cx="18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>
                    <a:latin typeface="Courier" charset="0"/>
                  </a:rPr>
                  <a:t>3</a:t>
                </a:r>
                <a:endParaRPr lang="en-US" altLang="en-US" sz="1200">
                  <a:latin typeface="Courier" charset="0"/>
                </a:endParaRPr>
              </a:p>
            </p:txBody>
          </p:sp>
          <p:sp>
            <p:nvSpPr>
              <p:cNvPr id="346152" name="Line 40"/>
              <p:cNvSpPr>
                <a:spLocks noChangeShapeType="1"/>
              </p:cNvSpPr>
              <p:nvPr/>
            </p:nvSpPr>
            <p:spPr bwMode="auto">
              <a:xfrm flipV="1">
                <a:off x="388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53" name="Line 41"/>
              <p:cNvSpPr>
                <a:spLocks noChangeShapeType="1"/>
              </p:cNvSpPr>
              <p:nvPr/>
            </p:nvSpPr>
            <p:spPr bwMode="auto">
              <a:xfrm flipV="1">
                <a:off x="436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54" name="Line 42"/>
              <p:cNvSpPr>
                <a:spLocks noChangeShapeType="1"/>
              </p:cNvSpPr>
              <p:nvPr/>
            </p:nvSpPr>
            <p:spPr bwMode="auto">
              <a:xfrm flipV="1">
                <a:off x="4848" y="3072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55" name="Oval 43"/>
              <p:cNvSpPr>
                <a:spLocks noChangeArrowheads="1"/>
              </p:cNvSpPr>
              <p:nvPr/>
            </p:nvSpPr>
            <p:spPr bwMode="auto">
              <a:xfrm>
                <a:off x="4368" y="36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56" name="Oval 44"/>
              <p:cNvSpPr>
                <a:spLocks noChangeArrowheads="1"/>
              </p:cNvSpPr>
              <p:nvPr/>
            </p:nvSpPr>
            <p:spPr bwMode="auto">
              <a:xfrm>
                <a:off x="4368" y="37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157" name="Oval 45"/>
              <p:cNvSpPr>
                <a:spLocks noChangeArrowheads="1"/>
              </p:cNvSpPr>
              <p:nvPr/>
            </p:nvSpPr>
            <p:spPr bwMode="auto">
              <a:xfrm>
                <a:off x="4368" y="38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158" name="Text Box 46"/>
            <p:cNvSpPr txBox="1">
              <a:spLocks noChangeArrowheads="1"/>
            </p:cNvSpPr>
            <p:nvPr/>
          </p:nvSpPr>
          <p:spPr bwMode="auto">
            <a:xfrm>
              <a:off x="4262" y="3322"/>
              <a:ext cx="11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Helvetica" panose="020B0604020202020204" pitchFamily="34" charset="0"/>
                </a:rPr>
                <a:t>*Word sizes vary in </a:t>
              </a:r>
              <a:br>
                <a:rPr lang="en-US" altLang="en-US" sz="1400">
                  <a:latin typeface="Helvetica" panose="020B0604020202020204" pitchFamily="34" charset="0"/>
                </a:rPr>
              </a:br>
              <a:r>
                <a:rPr lang="en-US" altLang="en-US" sz="1400">
                  <a:latin typeface="Helvetica" panose="020B0604020202020204" pitchFamily="34" charset="0"/>
                </a:rPr>
                <a:t>other architectures</a:t>
              </a:r>
            </a:p>
          </p:txBody>
        </p:sp>
      </p:grpSp>
      <p:grpSp>
        <p:nvGrpSpPr>
          <p:cNvPr id="346159" name="Group 47"/>
          <p:cNvGrpSpPr>
            <a:grpSpLocks/>
          </p:cNvGrpSpPr>
          <p:nvPr/>
        </p:nvGrpSpPr>
        <p:grpSpPr bwMode="auto">
          <a:xfrm>
            <a:off x="7508876" y="3060700"/>
            <a:ext cx="3159125" cy="534988"/>
            <a:chOff x="3779" y="1727"/>
            <a:chExt cx="1990" cy="337"/>
          </a:xfrm>
        </p:grpSpPr>
        <p:sp>
          <p:nvSpPr>
            <p:cNvPr id="346160" name="Line 48"/>
            <p:cNvSpPr>
              <a:spLocks noChangeShapeType="1"/>
            </p:cNvSpPr>
            <p:nvPr/>
          </p:nvSpPr>
          <p:spPr bwMode="auto">
            <a:xfrm flipH="1">
              <a:off x="4176" y="192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161" name="Text Box 49"/>
            <p:cNvSpPr txBox="1">
              <a:spLocks noChangeArrowheads="1"/>
            </p:cNvSpPr>
            <p:nvPr/>
          </p:nvSpPr>
          <p:spPr bwMode="auto">
            <a:xfrm>
              <a:off x="3779" y="1727"/>
              <a:ext cx="19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dirty="0">
                  <a:latin typeface="Times New Roman" panose="02020603050405020304" pitchFamily="18" charset="0"/>
                </a:rPr>
                <a:t>Not all architectures require this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ood Bon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40ED-C2F7-4C23-B3FF-FD58C094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E1319-2546-4E31-81EE-A69D6A70D235}"/>
              </a:ext>
            </a:extLst>
          </p:cNvPr>
          <p:cNvSpPr/>
          <p:nvPr/>
        </p:nvSpPr>
        <p:spPr>
          <a:xfrm>
            <a:off x="678872" y="1997839"/>
            <a:ext cx="75953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Narrow" panose="020B0606020202030204" pitchFamily="34" charset="0"/>
              </a:rPr>
              <a:t>For example, assuming the following declarations:</a:t>
            </a:r>
          </a:p>
          <a:p>
            <a:endParaRPr lang="en-US" sz="2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num1: .word 42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num2: .word 5000000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Since 42</a:t>
            </a:r>
            <a:r>
              <a:rPr lang="en-US" sz="2400" baseline="-25000" dirty="0">
                <a:latin typeface="Arial Narrow" panose="020B0606020202030204" pitchFamily="34" charset="0"/>
              </a:rPr>
              <a:t>10 </a:t>
            </a:r>
            <a:r>
              <a:rPr lang="en-US" sz="2400" dirty="0">
                <a:latin typeface="Arial Narrow" panose="020B0606020202030204" pitchFamily="34" charset="0"/>
              </a:rPr>
              <a:t>in hex, word size, is 0x0000002A and 5,000,000</a:t>
            </a:r>
            <a:r>
              <a:rPr lang="en-US" sz="2400" baseline="-25000" dirty="0">
                <a:latin typeface="Arial Narrow" panose="020B0606020202030204" pitchFamily="34" charset="0"/>
              </a:rPr>
              <a:t>10 </a:t>
            </a:r>
            <a:r>
              <a:rPr lang="en-US" sz="2400" dirty="0">
                <a:latin typeface="Arial Narrow" panose="020B0606020202030204" pitchFamily="34" charset="0"/>
              </a:rPr>
              <a:t>in hex, word size, is  0x004C4B40.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For a  little-endian architecture, the memory map is shown in Figure: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E15E8-8061-4127-A5F7-F0D45C39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09" y="482764"/>
            <a:ext cx="4043270" cy="44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5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40ED-C2F7-4C23-B3FF-FD58C094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46" y="365126"/>
            <a:ext cx="7790953" cy="1020330"/>
          </a:xfrm>
        </p:spPr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EE8621-C9A9-4342-996B-3EC1E359B7FD}"/>
              </a:ext>
            </a:extLst>
          </p:cNvPr>
          <p:cNvSpPr/>
          <p:nvPr/>
        </p:nvSpPr>
        <p:spPr>
          <a:xfrm>
            <a:off x="453904" y="1215342"/>
            <a:ext cx="7329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Narrow" panose="020B0606020202030204" pitchFamily="34" charset="0"/>
              </a:rPr>
              <a:t>The general memory layout for a program is as shown: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609F4-5931-4699-A075-4959C7B2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379" y="0"/>
            <a:ext cx="4123621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3C1C3C-6F6E-40AA-8395-DB84739789AD}"/>
              </a:ext>
            </a:extLst>
          </p:cNvPr>
          <p:cNvSpPr/>
          <p:nvPr/>
        </p:nvSpPr>
        <p:spPr>
          <a:xfrm>
            <a:off x="154629" y="1968559"/>
            <a:ext cx="91140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reserved section 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is not available to user programs.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text (or code) section 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is where the machine language (i.e., the 1's and 0's that represent the code) is stored.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data section 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is where the initialized data is stored.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This include declared variables that have been provided an initial value at assemble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uninitialized data section 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is where declared variables that have not been provided an initial value are stored.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If accessed before being set, the value will not be meaningful.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heap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is where dynamically allocated data will be stored (if requested).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stack 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starts in high memory and grows downward.</a:t>
            </a:r>
          </a:p>
        </p:txBody>
      </p:sp>
    </p:spTree>
    <p:extLst>
      <p:ext uri="{BB962C8B-B14F-4D97-AF65-F5344CB8AC3E}">
        <p14:creationId xmlns:p14="http://schemas.microsoft.com/office/powerpoint/2010/main" val="36473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40ED-C2F7-4C23-B3FF-FD58C094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70"/>
          </a:xfrm>
        </p:spPr>
        <p:txBody>
          <a:bodyPr/>
          <a:lstStyle/>
          <a:p>
            <a:r>
              <a:rPr lang="en-US" dirty="0"/>
              <a:t>CPU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425D8-956D-47D3-A2E7-C3F956E08D1E}"/>
              </a:ext>
            </a:extLst>
          </p:cNvPr>
          <p:cNvSpPr/>
          <p:nvPr/>
        </p:nvSpPr>
        <p:spPr>
          <a:xfrm>
            <a:off x="166255" y="1347596"/>
            <a:ext cx="67481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Narrow" panose="020B0606020202030204" pitchFamily="34" charset="0"/>
              </a:rPr>
              <a:t>A CPU register is a temporary storage or working location built into the CPU itself (separate form memory). </a:t>
            </a: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Computations are typically performed by the CPU using registers.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MIPS has 32, 32-bit integer registers($0 through $31) and 32, 32-bit floating-point  registers($f0 through $f31).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The MIPS64 operations work on 64-bit integers and 32- or 64-bit floating point.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Some of the integer registers are used for special purposes.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For example, $29 is dedicated for use as the stack pointer register, referred to as $sp.</a:t>
            </a: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828B1-3EC9-42EB-A847-014A355D4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13" y="1510146"/>
            <a:ext cx="527758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8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Registers and Usage</a:t>
            </a:r>
          </a:p>
        </p:txBody>
      </p:sp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80645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3089276" y="5638800"/>
            <a:ext cx="5100435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en-US">
                <a:solidFill>
                  <a:srgbClr val="CC0000"/>
                </a:solidFill>
              </a:rPr>
              <a:t>Each register can be referred to by number or name.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40ED-C2F7-4C23-B3FF-FD58C094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C2FB3-8000-45A1-9381-68AD18363762}"/>
              </a:ext>
            </a:extLst>
          </p:cNvPr>
          <p:cNvSpPr/>
          <p:nvPr/>
        </p:nvSpPr>
        <p:spPr>
          <a:xfrm>
            <a:off x="484909" y="147104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effectLst/>
                <a:latin typeface="Arial Narrow" panose="020B0606020202030204" pitchFamily="34" charset="0"/>
              </a:rPr>
              <a:t>The following reserved registers should not be used in user programs.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BF5BC-BC9F-4300-A5B2-76294A68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82" y="4504539"/>
            <a:ext cx="5770635" cy="23534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A1DB9A-9CD6-48B7-B840-A9E3B9AD6BCC}"/>
              </a:ext>
            </a:extLst>
          </p:cNvPr>
          <p:cNvSpPr/>
          <p:nvPr/>
        </p:nvSpPr>
        <p:spPr>
          <a:xfrm>
            <a:off x="360217" y="2530797"/>
            <a:ext cx="112360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$k0 and $k1 registers are reserved for use by the operating system and should not be used in user programs.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$at register is used by the assembler and should not be used in user programs.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$</a:t>
            </a:r>
            <a:r>
              <a:rPr lang="en-US" sz="2400" dirty="0" err="1">
                <a:effectLst/>
                <a:latin typeface="Arial Narrow" panose="020B0606020202030204" pitchFamily="34" charset="0"/>
              </a:rPr>
              <a:t>gp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register is used to point global data (as needed) and should not be used in user programs.</a:t>
            </a:r>
          </a:p>
        </p:txBody>
      </p:sp>
    </p:spTree>
    <p:extLst>
      <p:ext uri="{BB962C8B-B14F-4D97-AF65-F5344CB8AC3E}">
        <p14:creationId xmlns:p14="http://schemas.microsoft.com/office/powerpoint/2010/main" val="74261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9" y="365125"/>
            <a:ext cx="10515600" cy="962530"/>
          </a:xfrm>
        </p:spPr>
        <p:txBody>
          <a:bodyPr/>
          <a:lstStyle/>
          <a:p>
            <a:r>
              <a:rPr lang="en-US" dirty="0"/>
              <a:t>Miscellaneous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220356-C4A9-4B7E-A395-42ACFEB59352}"/>
              </a:ext>
            </a:extLst>
          </p:cNvPr>
          <p:cNvSpPr/>
          <p:nvPr/>
        </p:nvSpPr>
        <p:spPr>
          <a:xfrm>
            <a:off x="103909" y="1327655"/>
            <a:ext cx="66911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/>
                <a:latin typeface="Arial Narrow" panose="020B0606020202030204" pitchFamily="34" charset="0"/>
              </a:rPr>
              <a:t>In addition to the previously listed registers, there are some miscellaneous registers which are listed in the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AFAA8-92D6-4303-BA2A-3C776CE7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93" y="94329"/>
            <a:ext cx="5192057" cy="2230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B70A0D-87DE-42BB-B1A4-D5384AE58B60}"/>
              </a:ext>
            </a:extLst>
          </p:cNvPr>
          <p:cNvSpPr/>
          <p:nvPr/>
        </p:nvSpPr>
        <p:spPr>
          <a:xfrm>
            <a:off x="142009" y="2390381"/>
            <a:ext cx="119079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$pc or program counter register points to the next instruction to be executed and is automatically updated by the CPU after instruction are executed.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$status or status register, also called $</a:t>
            </a:r>
            <a:r>
              <a:rPr lang="en-US" sz="2400" dirty="0" err="1">
                <a:effectLst/>
                <a:latin typeface="Arial Narrow" panose="020B0606020202030204" pitchFamily="34" charset="0"/>
              </a:rPr>
              <a:t>psw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, is the processor status register and is updated after each instruction by the CPU.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$cause or exception cause register is used by the CPU in the event of an exception or unexpected interruption in program control flow.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Examples of exceptions include division by 0, attempting to access an illegal memory address, or attempting to execute an invalid instruction (e.g., trying to execute a data item instead of code).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$hi and $lo registers are used by some specialized multiply and divide instructions.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For example, a multiple of two 32-bit values can generate a 64-bit result, which is stored in $hi and $lo (32-bits each or a total of 64-bits).</a:t>
            </a:r>
          </a:p>
        </p:txBody>
      </p:sp>
    </p:spTree>
    <p:extLst>
      <p:ext uri="{BB962C8B-B14F-4D97-AF65-F5344CB8AC3E}">
        <p14:creationId xmlns:p14="http://schemas.microsoft.com/office/powerpoint/2010/main" val="278013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2127" cy="1325563"/>
          </a:xfrm>
        </p:spPr>
        <p:txBody>
          <a:bodyPr/>
          <a:lstStyle/>
          <a:p>
            <a:r>
              <a:rPr lang="en-US" dirty="0"/>
              <a:t>CPU / FPU Core Configuration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72488-8C51-4767-94C2-90B8CD1B7A82}"/>
              </a:ext>
            </a:extLst>
          </p:cNvPr>
          <p:cNvSpPr/>
          <p:nvPr/>
        </p:nvSpPr>
        <p:spPr>
          <a:xfrm>
            <a:off x="508780" y="2383415"/>
            <a:ext cx="66848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Narrow" panose="020B0606020202030204" pitchFamily="34" charset="0"/>
              </a:rPr>
              <a:t>The following diagram shows a basic configuration of the MIPS processor internal architecture.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The FPU (floating-point unit) is also referred to as the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FPU co-processor.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FPU is specially designed to carry out operations on floating point numbers.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Typical operations are addition, subtraction, multiplication, division, square root, and bit shifting.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CA91F-F486-4B64-A6FE-29139B1B7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814" y="2050474"/>
            <a:ext cx="4325406" cy="25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4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Directives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D0C4D-1818-4690-A805-540180B8CFB0}"/>
              </a:ext>
            </a:extLst>
          </p:cNvPr>
          <p:cNvSpPr/>
          <p:nvPr/>
        </p:nvSpPr>
        <p:spPr>
          <a:xfrm>
            <a:off x="415635" y="1859615"/>
            <a:ext cx="11194474" cy="390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assembler directive 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is a message to the assembler, that tells the assembler something it needs to know in order to carry out the assembly process.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Assembler  directives are not executable statements.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Directives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are required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for data declarations 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to define the start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end of  procedures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. Assembler directives start with a “.”.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For example,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“.data” or “.text”.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Directives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are also used to declare and define data. </a:t>
            </a:r>
          </a:p>
        </p:txBody>
      </p:sp>
    </p:spTree>
    <p:extLst>
      <p:ext uri="{BB962C8B-B14F-4D97-AF65-F5344CB8AC3E}">
        <p14:creationId xmlns:p14="http://schemas.microsoft.com/office/powerpoint/2010/main" val="1840797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215180"/>
            <a:ext cx="10515600" cy="69009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Declarations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F7971-EA0C-430B-B0C6-477939163A99}"/>
              </a:ext>
            </a:extLst>
          </p:cNvPr>
          <p:cNvSpPr/>
          <p:nvPr/>
        </p:nvSpPr>
        <p:spPr>
          <a:xfrm>
            <a:off x="208728" y="90527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effectLst/>
                <a:latin typeface="Arial Narrow" panose="020B0606020202030204" pitchFamily="34" charset="0"/>
              </a:rPr>
              <a:t>The data must be declared in the “.data" section. 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effectLst/>
                <a:latin typeface="Arial Narrow" panose="020B0606020202030204" pitchFamily="34" charset="0"/>
              </a:rPr>
              <a:t>All variables and constants are placed in this section. 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effectLst/>
                <a:latin typeface="Arial Narrow" panose="020B0606020202030204" pitchFamily="34" charset="0"/>
              </a:rPr>
              <a:t>Variable definitions must include the name, the data type, and the initial value for the variable.</a:t>
            </a:r>
          </a:p>
          <a:p>
            <a:endParaRPr lang="en-US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effectLst/>
                <a:latin typeface="Arial Narrow" panose="020B0606020202030204" pitchFamily="34" charset="0"/>
              </a:rPr>
              <a:t>In the definition, the variable name must be terminated with a ":".</a:t>
            </a:r>
          </a:p>
          <a:p>
            <a:endParaRPr lang="en-US" sz="2200" dirty="0">
              <a:effectLst/>
              <a:latin typeface="Arial Narrow" panose="020B0606020202030204" pitchFamily="34" charset="0"/>
            </a:endParaRPr>
          </a:p>
          <a:p>
            <a:r>
              <a:rPr lang="en-US" sz="2200" dirty="0">
                <a:effectLst/>
                <a:latin typeface="Arial Narrow" panose="020B0606020202030204" pitchFamily="34" charset="0"/>
              </a:rPr>
              <a:t>The data type must be preceded with a "." (period). The general format is: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88E61-DBCC-4C05-97E0-6AD6858F2A05}"/>
              </a:ext>
            </a:extLst>
          </p:cNvPr>
          <p:cNvSpPr/>
          <p:nvPr/>
        </p:nvSpPr>
        <p:spPr>
          <a:xfrm>
            <a:off x="595745" y="5111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</a:rPr>
              <a:t>&lt;</a:t>
            </a:r>
            <a:r>
              <a:rPr lang="en-US" dirty="0" err="1">
                <a:effectLst/>
                <a:latin typeface="Courier New" panose="02070309020205020404" pitchFamily="49" charset="0"/>
              </a:rPr>
              <a:t>variableName</a:t>
            </a:r>
            <a:r>
              <a:rPr lang="en-US" dirty="0">
                <a:effectLst/>
                <a:latin typeface="Courier New" panose="02070309020205020404" pitchFamily="49" charset="0"/>
              </a:rPr>
              <a:t>&gt;: .&lt;</a:t>
            </a:r>
            <a:r>
              <a:rPr lang="en-US" dirty="0" err="1">
                <a:effectLst/>
                <a:latin typeface="Courier New" panose="02070309020205020404" pitchFamily="49" charset="0"/>
              </a:rPr>
              <a:t>dataType</a:t>
            </a:r>
            <a:r>
              <a:rPr lang="en-US" dirty="0">
                <a:effectLst/>
                <a:latin typeface="Courier New" panose="02070309020205020404" pitchFamily="49" charset="0"/>
              </a:rPr>
              <a:t>&gt; &lt;</a:t>
            </a:r>
            <a:r>
              <a:rPr lang="en-US" dirty="0" err="1">
                <a:effectLst/>
                <a:latin typeface="Courier New" panose="02070309020205020404" pitchFamily="49" charset="0"/>
              </a:rPr>
              <a:t>initialValue</a:t>
            </a:r>
            <a:r>
              <a:rPr lang="en-US" dirty="0">
                <a:effectLst/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C44D8-585A-4BCF-AF17-3DC16E50B6A1}"/>
              </a:ext>
            </a:extLst>
          </p:cNvPr>
          <p:cNvSpPr/>
          <p:nvPr/>
        </p:nvSpPr>
        <p:spPr>
          <a:xfrm>
            <a:off x="6913180" y="181271"/>
            <a:ext cx="3969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The supported data types are as follows: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7A935-346F-4525-872F-E5E3FCFE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28" y="719425"/>
            <a:ext cx="5887272" cy="36962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05BE59-6709-4CA5-9262-4941E9E2E39D}"/>
              </a:ext>
            </a:extLst>
          </p:cNvPr>
          <p:cNvSpPr/>
          <p:nvPr/>
        </p:nvSpPr>
        <p:spPr>
          <a:xfrm>
            <a:off x="686710" y="5468191"/>
            <a:ext cx="5140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</a:rPr>
              <a:t>wVar1: .word 500000</a:t>
            </a:r>
          </a:p>
          <a:p>
            <a:r>
              <a:rPr lang="en-US" dirty="0">
                <a:effectLst/>
                <a:latin typeface="Courier New" panose="02070309020205020404" pitchFamily="49" charset="0"/>
              </a:rPr>
              <a:t>wVar2: .word -100000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1FC669-8BFA-4ACD-A370-545F0B716238}"/>
              </a:ext>
            </a:extLst>
          </p:cNvPr>
          <p:cNvSpPr/>
          <p:nvPr/>
        </p:nvSpPr>
        <p:spPr>
          <a:xfrm>
            <a:off x="686710" y="6114522"/>
            <a:ext cx="461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</a:rPr>
              <a:t>hVar1:	.half	5000</a:t>
            </a:r>
          </a:p>
          <a:p>
            <a:r>
              <a:rPr lang="en-US" dirty="0">
                <a:effectLst/>
                <a:latin typeface="Courier New" panose="02070309020205020404" pitchFamily="49" charset="0"/>
              </a:rPr>
              <a:t>hVar2:	.half	-3000</a:t>
            </a:r>
          </a:p>
        </p:txBody>
      </p:sp>
    </p:spTree>
    <p:extLst>
      <p:ext uri="{BB962C8B-B14F-4D97-AF65-F5344CB8AC3E}">
        <p14:creationId xmlns:p14="http://schemas.microsoft.com/office/powerpoint/2010/main" val="338119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E7D-BC4C-4B37-8880-D23CBDCD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to study different architectures?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0EFF-3A25-4DD4-B1FF-DB071F6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1289"/>
          </a:xfrm>
        </p:spPr>
        <p:txBody>
          <a:bodyPr/>
          <a:lstStyle/>
          <a:p>
            <a:r>
              <a:rPr lang="en-US" dirty="0"/>
              <a:t>Every application is different, and hence requires different crucial factors that decide the architecture to use.</a:t>
            </a:r>
          </a:p>
          <a:p>
            <a:r>
              <a:rPr lang="en-US" dirty="0"/>
              <a:t>Some may be performance dependent, some crucial with respect to reliability, some might require to reduce the cost.</a:t>
            </a:r>
          </a:p>
        </p:txBody>
      </p:sp>
    </p:spTree>
    <p:extLst>
      <p:ext uri="{BB962C8B-B14F-4D97-AF65-F5344CB8AC3E}">
        <p14:creationId xmlns:p14="http://schemas.microsoft.com/office/powerpoint/2010/main" val="294963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8EF9-986F-409E-A63F-DA1B942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212726"/>
            <a:ext cx="10515600" cy="43426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Data Declarations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DD40A4-9ECD-4599-901B-53F173455905}"/>
              </a:ext>
            </a:extLst>
          </p:cNvPr>
          <p:cNvSpPr/>
          <p:nvPr/>
        </p:nvSpPr>
        <p:spPr>
          <a:xfrm>
            <a:off x="214744" y="948551"/>
            <a:ext cx="113260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Strings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are a series of contiguously defined byte-sized characters, typically terminated with a NULL byte (0x00).</a:t>
            </a:r>
          </a:p>
          <a:p>
            <a:endParaRPr lang="en-US" sz="2400" dirty="0">
              <a:effectLst/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Strings are defined with .ascii or .</a:t>
            </a:r>
            <a:r>
              <a:rPr lang="en-US" sz="2400" dirty="0" err="1">
                <a:effectLst/>
                <a:latin typeface="Arial Narrow" panose="020B0606020202030204" pitchFamily="34" charset="0"/>
              </a:rPr>
              <a:t>asciiz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directives.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03606E-095D-45FA-BDEB-39D49C2D70D1}"/>
              </a:ext>
            </a:extLst>
          </p:cNvPr>
          <p:cNvSpPr/>
          <p:nvPr/>
        </p:nvSpPr>
        <p:spPr>
          <a:xfrm>
            <a:off x="214745" y="26805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</a:rPr>
              <a:t>message: .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asciiz</a:t>
            </a:r>
            <a:r>
              <a:rPr lang="en-US" dirty="0">
                <a:effectLst/>
                <a:latin typeface="Courier New" panose="02070309020205020404" pitchFamily="49" charset="0"/>
              </a:rPr>
              <a:t> "Hello World\n"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87D7-1415-4664-A000-8086CC8E41FE}"/>
              </a:ext>
            </a:extLst>
          </p:cNvPr>
          <p:cNvSpPr/>
          <p:nvPr/>
        </p:nvSpPr>
        <p:spPr>
          <a:xfrm>
            <a:off x="214744" y="3228954"/>
            <a:ext cx="117555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D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efine a string with multiple lines, the NULL termination would only be required on the final or last line. </a:t>
            </a:r>
          </a:p>
          <a:p>
            <a:endParaRPr lang="en-US" sz="2400" dirty="0">
              <a:effectLst/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For example:</a:t>
            </a:r>
          </a:p>
          <a:p>
            <a:endParaRPr lang="en-US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</a:rPr>
              <a:t>message: .ascii  "Line 1: Goodbye World\n"</a:t>
            </a:r>
          </a:p>
          <a:p>
            <a:r>
              <a:rPr lang="en-US" dirty="0">
                <a:effectLst/>
                <a:latin typeface="Courier New" panose="02070309020205020404" pitchFamily="49" charset="0"/>
              </a:rPr>
              <a:t>	  .ascii  "Line 2: So, long and thanks "</a:t>
            </a:r>
          </a:p>
          <a:p>
            <a:r>
              <a:rPr lang="en-US" dirty="0">
                <a:effectLst/>
                <a:latin typeface="Courier New" panose="02070309020205020404" pitchFamily="49" charset="0"/>
              </a:rPr>
              <a:t>	  .ascii  "for all the fish.\n"</a:t>
            </a:r>
          </a:p>
          <a:p>
            <a:r>
              <a:rPr lang="en-US" dirty="0">
                <a:effectLst/>
                <a:latin typeface="Courier New" panose="02070309020205020404" pitchFamily="49" charset="0"/>
              </a:rPr>
              <a:t>	  .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asciiz</a:t>
            </a:r>
            <a:r>
              <a:rPr lang="en-US" dirty="0">
                <a:effectLst/>
                <a:latin typeface="Courier New" panose="02070309020205020404" pitchFamily="49" charset="0"/>
              </a:rPr>
              <a:t> "Line 3: Game Over.\n“</a:t>
            </a:r>
          </a:p>
        </p:txBody>
      </p:sp>
    </p:spTree>
    <p:extLst>
      <p:ext uri="{BB962C8B-B14F-4D97-AF65-F5344CB8AC3E}">
        <p14:creationId xmlns:p14="http://schemas.microsoft.com/office/powerpoint/2010/main" val="3229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C676-4366-4129-BDC0-113BBE46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Floating-Point Data Declarations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F671E-A27D-4FCD-B4D5-4D8CF3382AA9}"/>
              </a:ext>
            </a:extLst>
          </p:cNvPr>
          <p:cNvSpPr/>
          <p:nvPr/>
        </p:nvSpPr>
        <p:spPr>
          <a:xfrm>
            <a:off x="692726" y="1457419"/>
            <a:ext cx="97813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Narrow" panose="020B0606020202030204" pitchFamily="34" charset="0"/>
              </a:rPr>
              <a:t>Floating-point values are defined with the  .float (32-bit) or  .double (64-bit) directives. </a:t>
            </a:r>
          </a:p>
          <a:p>
            <a:endParaRPr lang="en-US" sz="2400" dirty="0">
              <a:effectLst/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The IEEE floating-point format is used for the internal representation of floating-point </a:t>
            </a: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values.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8EF02-01FE-4028-89E2-1F882876F212}"/>
              </a:ext>
            </a:extLst>
          </p:cNvPr>
          <p:cNvSpPr/>
          <p:nvPr/>
        </p:nvSpPr>
        <p:spPr>
          <a:xfrm>
            <a:off x="2535380" y="312303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effectLst/>
                <a:latin typeface="Courier New" panose="02070309020205020404" pitchFamily="49" charset="0"/>
              </a:rPr>
              <a:t>pi:  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.float  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3.14159</a:t>
            </a:r>
          </a:p>
          <a:p>
            <a:r>
              <a:rPr lang="en-US" sz="2400" dirty="0" err="1">
                <a:effectLst/>
                <a:latin typeface="Courier New" panose="02070309020205020404" pitchFamily="49" charset="0"/>
              </a:rPr>
              <a:t>tao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.double 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6.28318</a:t>
            </a:r>
          </a:p>
        </p:txBody>
      </p:sp>
    </p:spTree>
    <p:extLst>
      <p:ext uri="{BB962C8B-B14F-4D97-AF65-F5344CB8AC3E}">
        <p14:creationId xmlns:p14="http://schemas.microsoft.com/office/powerpoint/2010/main" val="48441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EDB8-65A0-4B34-95C7-19231B4B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E5D20-3C5B-47B6-B1E8-7D4D392A9F2D}"/>
              </a:ext>
            </a:extLst>
          </p:cNvPr>
          <p:cNvSpPr/>
          <p:nvPr/>
        </p:nvSpPr>
        <p:spPr>
          <a:xfrm>
            <a:off x="581891" y="1416040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code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must be preceded by the </a:t>
            </a:r>
            <a:r>
              <a:rPr lang="en-US" sz="2400" dirty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“ .text " directive.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Naming a "main" procedure: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</a:rPr>
              <a:t>The ".</a:t>
            </a:r>
            <a:r>
              <a:rPr lang="en-US" sz="2400" dirty="0" err="1">
                <a:effectLst/>
                <a:latin typeface="Arial Narrow" panose="020B0606020202030204" pitchFamily="34" charset="0"/>
              </a:rPr>
              <a:t>globl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name" and ".</a:t>
            </a:r>
            <a:r>
              <a:rPr lang="en-US" sz="2400" dirty="0" err="1">
                <a:effectLst/>
                <a:latin typeface="Arial Narrow" panose="020B0606020202030204" pitchFamily="34" charset="0"/>
              </a:rPr>
              <a:t>ent</a:t>
            </a:r>
            <a:r>
              <a:rPr lang="en-US" sz="2400" dirty="0">
                <a:effectLst/>
                <a:latin typeface="Arial Narrow" panose="020B0606020202030204" pitchFamily="34" charset="0"/>
              </a:rPr>
              <a:t> name" directives are required to define the name of the initial or main procedure.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20E2C-2D00-4B83-A960-CBD261EE7437}"/>
              </a:ext>
            </a:extLst>
          </p:cNvPr>
          <p:cNvSpPr/>
          <p:nvPr/>
        </p:nvSpPr>
        <p:spPr>
          <a:xfrm>
            <a:off x="838199" y="3429000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Narrow" panose="020B0606020202030204" pitchFamily="34" charset="0"/>
              </a:rPr>
              <a:t>The main procedure (as all procedures) should be terminated with the ".end &lt;name&gt;" directive.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FBF74-54A9-456D-892E-226E2418EE2D}"/>
              </a:ext>
            </a:extLst>
          </p:cNvPr>
          <p:cNvSpPr/>
          <p:nvPr/>
        </p:nvSpPr>
        <p:spPr>
          <a:xfrm>
            <a:off x="1039091" y="431857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effectLst/>
                <a:latin typeface="Courier New" panose="02070309020205020404" pitchFamily="49" charset="0"/>
              </a:rPr>
              <a:t># </a:t>
            </a:r>
            <a:r>
              <a:rPr lang="fr-FR" sz="2000" dirty="0" err="1">
                <a:effectLst/>
                <a:latin typeface="Courier New" panose="02070309020205020404" pitchFamily="49" charset="0"/>
              </a:rPr>
              <a:t>Text</a:t>
            </a:r>
            <a:r>
              <a:rPr lang="fr-FR" sz="2000" dirty="0">
                <a:effectLst/>
                <a:latin typeface="Courier New" panose="02070309020205020404" pitchFamily="49" charset="0"/>
              </a:rPr>
              <a:t>/code section</a:t>
            </a:r>
          </a:p>
          <a:p>
            <a:r>
              <a:rPr lang="fr-FR" sz="2000" dirty="0">
                <a:effectLst/>
                <a:latin typeface="Courier New" panose="02070309020205020404" pitchFamily="49" charset="0"/>
              </a:rPr>
              <a:t>.</a:t>
            </a:r>
            <a:r>
              <a:rPr lang="fr-FR" sz="2000" dirty="0" err="1">
                <a:effectLst/>
                <a:latin typeface="Courier New" panose="02070309020205020404" pitchFamily="49" charset="0"/>
              </a:rPr>
              <a:t>text</a:t>
            </a:r>
            <a:endParaRPr lang="fr-FR" sz="2000" dirty="0">
              <a:effectLst/>
              <a:latin typeface="Courier New" panose="02070309020205020404" pitchFamily="49" charset="0"/>
            </a:endParaRPr>
          </a:p>
          <a:p>
            <a:r>
              <a:rPr lang="fr-FR" sz="2000" dirty="0">
                <a:effectLst/>
                <a:latin typeface="Courier New" panose="02070309020205020404" pitchFamily="49" charset="0"/>
              </a:rPr>
              <a:t>.</a:t>
            </a:r>
            <a:r>
              <a:rPr lang="fr-FR" sz="2000" dirty="0" err="1">
                <a:effectLst/>
                <a:latin typeface="Courier New" panose="02070309020205020404" pitchFamily="49" charset="0"/>
              </a:rPr>
              <a:t>globl</a:t>
            </a:r>
            <a:r>
              <a:rPr lang="fr-FR" sz="2000" dirty="0">
                <a:effectLst/>
                <a:latin typeface="Courier New" panose="02070309020205020404" pitchFamily="49" charset="0"/>
              </a:rPr>
              <a:t> main</a:t>
            </a:r>
          </a:p>
          <a:p>
            <a:r>
              <a:rPr lang="fr-FR" sz="2000" dirty="0">
                <a:effectLst/>
                <a:latin typeface="Courier New" panose="02070309020205020404" pitchFamily="49" charset="0"/>
              </a:rPr>
              <a:t>main:</a:t>
            </a:r>
          </a:p>
          <a:p>
            <a:r>
              <a:rPr lang="fr-FR" sz="2000" dirty="0">
                <a:latin typeface="Courier New" panose="02070309020205020404" pitchFamily="49" charset="0"/>
              </a:rPr>
              <a:t>…</a:t>
            </a:r>
          </a:p>
          <a:p>
            <a:r>
              <a:rPr lang="fr-FR" sz="2000" dirty="0">
                <a:effectLst/>
                <a:latin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.end main</a:t>
            </a:r>
            <a:endParaRPr lang="fr-FR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9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4F17-80DC-48B8-82F0-9602DEEC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10891" cy="715530"/>
          </a:xfrm>
        </p:spPr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0BE19-F79E-43FC-88DA-9A7DE32A7327}"/>
              </a:ext>
            </a:extLst>
          </p:cNvPr>
          <p:cNvSpPr/>
          <p:nvPr/>
        </p:nvSpPr>
        <p:spPr>
          <a:xfrm>
            <a:off x="193963" y="1427931"/>
            <a:ext cx="5642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Narrow" panose="020B0606020202030204" pitchFamily="34" charset="0"/>
              </a:rPr>
              <a:t>Labels are code locations,</a:t>
            </a: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typically used as function/procedure name or as the target of a jump.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C1BB4-7A7A-401B-AE58-9A0F3C4C69EB}"/>
              </a:ext>
            </a:extLst>
          </p:cNvPr>
          <p:cNvSpPr/>
          <p:nvPr/>
        </p:nvSpPr>
        <p:spPr>
          <a:xfrm>
            <a:off x="7971342" y="6404364"/>
            <a:ext cx="17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Program Template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61E29-645C-4A22-8E89-7A8EC35D9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71" y="69274"/>
            <a:ext cx="5392783" cy="4471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83E79-CE37-437A-9D3E-A4EF4B37B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96" y="4655468"/>
            <a:ext cx="5807679" cy="16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85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DD3B-20AC-4526-BC9B-3A7877A6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Pseudo-Instructions	vs Bare-Instructions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1C688-E76B-4492-8049-C48E03043F0A}"/>
              </a:ext>
            </a:extLst>
          </p:cNvPr>
          <p:cNvSpPr/>
          <p:nvPr/>
        </p:nvSpPr>
        <p:spPr>
          <a:xfrm>
            <a:off x="214086" y="1200289"/>
            <a:ext cx="108827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The MIPS instruction set is very small, so to do more complicated tasks we need to employ assembler macros called </a:t>
            </a:r>
            <a:r>
              <a:rPr lang="en-US" sz="2400" dirty="0" err="1">
                <a:latin typeface="Arial Narrow" panose="020B0606020202030204" pitchFamily="34" charset="0"/>
              </a:rPr>
              <a:t>pseudoinstructions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endParaRPr lang="en-US" dirty="0"/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A pseudo-instruction is an instruction that the assembler will recognize but then </a:t>
            </a: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convert into one or more bare-instructions.</a:t>
            </a:r>
          </a:p>
          <a:p>
            <a:endParaRPr lang="en-US" dirty="0">
              <a:effectLst/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In MIPS architecture, the assembly language includes a number of pseudo-instructions, for example, </a:t>
            </a:r>
            <a:r>
              <a:rPr lang="en-US" sz="2400" dirty="0" err="1">
                <a:latin typeface="Arial Narrow" panose="020B0606020202030204" pitchFamily="34" charset="0"/>
              </a:rPr>
              <a:t>blt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bgt</a:t>
            </a:r>
            <a:r>
              <a:rPr lang="en-US" sz="2400" dirty="0">
                <a:latin typeface="Arial Narrow" panose="020B0606020202030204" pitchFamily="34" charset="0"/>
              </a:rPr>
              <a:t>, </a:t>
            </a:r>
            <a:r>
              <a:rPr lang="en-US" sz="2400" dirty="0" err="1">
                <a:latin typeface="Arial Narrow" panose="020B0606020202030204" pitchFamily="34" charset="0"/>
              </a:rPr>
              <a:t>ble</a:t>
            </a:r>
            <a:r>
              <a:rPr lang="en-US" sz="2400" dirty="0">
                <a:latin typeface="Arial Narrow" panose="020B0606020202030204" pitchFamily="34" charset="0"/>
              </a:rPr>
              <a:t>, neg, not, </a:t>
            </a:r>
            <a:r>
              <a:rPr lang="en-US" sz="2400" dirty="0" err="1">
                <a:latin typeface="Arial Narrow" panose="020B0606020202030204" pitchFamily="34" charset="0"/>
              </a:rPr>
              <a:t>bge</a:t>
            </a:r>
            <a:r>
              <a:rPr lang="en-US" sz="2400" dirty="0">
                <a:latin typeface="Arial Narrow" panose="020B0606020202030204" pitchFamily="34" charset="0"/>
              </a:rPr>
              <a:t>, li, la, move etc.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blt</a:t>
            </a: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$8, $9, label 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# A branch if less than </a:t>
            </a:r>
            <a:r>
              <a:rPr lang="en-US" sz="2000" b="1" dirty="0" err="1"/>
              <a:t>pseudoinstruction</a:t>
            </a:r>
            <a:r>
              <a:rPr lang="en-US" sz="2000" b="1" dirty="0"/>
              <a:t> </a:t>
            </a:r>
            <a:r>
              <a:rPr lang="en-US" sz="2000" dirty="0">
                <a:latin typeface="Arial Narrow" panose="020B0606020202030204" pitchFamily="34" charset="0"/>
              </a:rPr>
              <a:t>translates to the following bare-instructions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 err="1">
                <a:latin typeface="Arial Narrow" panose="020B0606020202030204" pitchFamily="34" charset="0"/>
              </a:rPr>
              <a:t>slt</a:t>
            </a:r>
            <a:r>
              <a:rPr lang="en-US" sz="2400" dirty="0">
                <a:latin typeface="Arial Narrow" panose="020B0606020202030204" pitchFamily="34" charset="0"/>
              </a:rPr>
              <a:t> $1, $8, $9</a:t>
            </a:r>
          </a:p>
          <a:p>
            <a:r>
              <a:rPr lang="en-US" sz="2400" dirty="0" err="1">
                <a:latin typeface="Arial Narrow" panose="020B0606020202030204" pitchFamily="34" charset="0"/>
              </a:rPr>
              <a:t>bne</a:t>
            </a:r>
            <a:r>
              <a:rPr lang="en-US" sz="2400" dirty="0">
                <a:latin typeface="Arial Narrow" panose="020B0606020202030204" pitchFamily="34" charset="0"/>
              </a:rPr>
              <a:t> $1, $0, label</a:t>
            </a:r>
          </a:p>
          <a:p>
            <a:endParaRPr lang="en-US" sz="1200" dirty="0">
              <a:effectLst/>
              <a:latin typeface="Arial Narrow" panose="020B0606020202030204" pitchFamily="34" charset="0"/>
            </a:endParaRP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A bare-instruction is an instruction that is executed by the CPU.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88EF9-8DD6-4F6E-8D2F-3B049ABF0689}"/>
              </a:ext>
            </a:extLst>
          </p:cNvPr>
          <p:cNvSpPr/>
          <p:nvPr/>
        </p:nvSpPr>
        <p:spPr>
          <a:xfrm>
            <a:off x="5342576" y="5057347"/>
            <a:ext cx="6660738" cy="1149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li $8, 0x3BF20  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# A load immediate value to a register translates to</a:t>
            </a:r>
          </a:p>
          <a:p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lui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$at, 0x0003</a:t>
            </a:r>
          </a:p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ori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$8, $at, 0xBF20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1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533400"/>
            <a:ext cx="7162800" cy="1143000"/>
          </a:xfrm>
        </p:spPr>
        <p:txBody>
          <a:bodyPr/>
          <a:lstStyle/>
          <a:p>
            <a:r>
              <a:rPr lang="en-US" altLang="en-US"/>
              <a:t>MIPS Instructions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7162800" cy="4114800"/>
          </a:xfrm>
        </p:spPr>
        <p:txBody>
          <a:bodyPr/>
          <a:lstStyle/>
          <a:p>
            <a:r>
              <a:rPr lang="en-US" altLang="en-US"/>
              <a:t>All instructions </a:t>
            </a:r>
            <a:r>
              <a:rPr lang="en-US" altLang="en-US" u="sng">
                <a:solidFill>
                  <a:srgbClr val="990000"/>
                </a:solidFill>
              </a:rPr>
              <a:t>exactly</a:t>
            </a:r>
            <a:r>
              <a:rPr lang="en-US" altLang="en-US"/>
              <a:t> 32 bits wide</a:t>
            </a:r>
          </a:p>
          <a:p>
            <a:r>
              <a:rPr lang="en-US" altLang="en-US"/>
              <a:t>Different formats for different purposes</a:t>
            </a:r>
          </a:p>
          <a:p>
            <a:r>
              <a:rPr lang="en-US" altLang="en-US" u="sng">
                <a:solidFill>
                  <a:srgbClr val="990000"/>
                </a:solidFill>
              </a:rPr>
              <a:t>Similarities</a:t>
            </a:r>
            <a:r>
              <a:rPr lang="en-US" altLang="en-US"/>
              <a:t> in formats ease implementation</a:t>
            </a:r>
          </a:p>
        </p:txBody>
      </p:sp>
      <p:grpSp>
        <p:nvGrpSpPr>
          <p:cNvPr id="349188" name="Group 4"/>
          <p:cNvGrpSpPr>
            <a:grpSpLocks/>
          </p:cNvGrpSpPr>
          <p:nvPr/>
        </p:nvGrpSpPr>
        <p:grpSpPr bwMode="auto">
          <a:xfrm>
            <a:off x="2819401" y="3124200"/>
            <a:ext cx="6365875" cy="2438400"/>
            <a:chOff x="816" y="1968"/>
            <a:chExt cx="4010" cy="1536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5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7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8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9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0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4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5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7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8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9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0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3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4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5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7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8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9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0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1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3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4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5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26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7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8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9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30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31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R-Format</a:t>
              </a:r>
            </a:p>
          </p:txBody>
        </p:sp>
        <p:sp>
          <p:nvSpPr>
            <p:cNvPr id="349232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I-Format</a:t>
              </a:r>
            </a:p>
          </p:txBody>
        </p:sp>
        <p:sp>
          <p:nvSpPr>
            <p:cNvPr id="349233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4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5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6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7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8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9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40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41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26 bits</a:t>
              </a:r>
            </a:p>
          </p:txBody>
        </p:sp>
        <p:sp>
          <p:nvSpPr>
            <p:cNvPr id="349242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J-Format</a:t>
              </a:r>
            </a:p>
          </p:txBody>
        </p:sp>
      </p:grpSp>
      <p:sp>
        <p:nvSpPr>
          <p:cNvPr id="349243" name="Text Box 59"/>
          <p:cNvSpPr txBox="1">
            <a:spLocks noChangeArrowheads="1"/>
          </p:cNvSpPr>
          <p:nvPr/>
        </p:nvSpPr>
        <p:spPr bwMode="auto">
          <a:xfrm>
            <a:off x="2511425" y="55276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349244" name="Text Box 60"/>
          <p:cNvSpPr txBox="1">
            <a:spLocks noChangeArrowheads="1"/>
          </p:cNvSpPr>
          <p:nvPr/>
        </p:nvSpPr>
        <p:spPr bwMode="auto">
          <a:xfrm>
            <a:off x="7620000" y="55276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2435225" y="45370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349246" name="Text Box 62"/>
          <p:cNvSpPr txBox="1">
            <a:spLocks noChangeArrowheads="1"/>
          </p:cNvSpPr>
          <p:nvPr/>
        </p:nvSpPr>
        <p:spPr bwMode="auto">
          <a:xfrm>
            <a:off x="7648575" y="4537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349247" name="Text Box 63"/>
          <p:cNvSpPr txBox="1">
            <a:spLocks noChangeArrowheads="1"/>
          </p:cNvSpPr>
          <p:nvPr/>
        </p:nvSpPr>
        <p:spPr bwMode="auto">
          <a:xfrm>
            <a:off x="2435225" y="37750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349248" name="Text Box 64"/>
          <p:cNvSpPr txBox="1">
            <a:spLocks noChangeArrowheads="1"/>
          </p:cNvSpPr>
          <p:nvPr/>
        </p:nvSpPr>
        <p:spPr bwMode="auto">
          <a:xfrm>
            <a:off x="7648575" y="36988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03598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Logical Instructions - Binary Representation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873375"/>
            <a:ext cx="71628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Used for arithmetic, logical, shift instructions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/>
              <a:t>: Basic operation of the instruction (</a:t>
            </a:r>
            <a:r>
              <a:rPr lang="en-US" altLang="en-US" i="1"/>
              <a:t>opcode</a:t>
            </a:r>
            <a:r>
              <a:rPr lang="en-US" altLang="en-US"/>
              <a:t>)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/>
              <a:t>: first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/>
              <a:t>: second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rd</a:t>
            </a:r>
            <a:r>
              <a:rPr lang="en-US" altLang="en-US"/>
              <a:t>: register destination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shamt</a:t>
            </a:r>
            <a:r>
              <a:rPr lang="en-US" altLang="en-US"/>
              <a:t>: shift amount (more about this later)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funct</a:t>
            </a:r>
            <a:r>
              <a:rPr lang="en-US" altLang="en-US"/>
              <a:t>: function - specific type of operation</a:t>
            </a:r>
          </a:p>
          <a:p>
            <a:r>
              <a:rPr lang="en-US" altLang="en-US"/>
              <a:t>Also called “</a:t>
            </a:r>
            <a:r>
              <a:rPr lang="en-US" altLang="en-US">
                <a:solidFill>
                  <a:srgbClr val="990000"/>
                </a:solidFill>
              </a:rPr>
              <a:t>R-Format</a:t>
            </a:r>
            <a:r>
              <a:rPr lang="en-US" altLang="en-US"/>
              <a:t>” or “</a:t>
            </a:r>
            <a:r>
              <a:rPr lang="en-US" altLang="en-US">
                <a:solidFill>
                  <a:srgbClr val="990000"/>
                </a:solidFill>
              </a:rPr>
              <a:t>R-Type</a:t>
            </a:r>
            <a:r>
              <a:rPr lang="en-US" altLang="en-US"/>
              <a:t>” Instructions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3048000" y="1676400"/>
            <a:ext cx="4876800" cy="838200"/>
            <a:chOff x="960" y="1056"/>
            <a:chExt cx="3072" cy="528"/>
          </a:xfrm>
        </p:grpSpPr>
        <p:sp>
          <p:nvSpPr>
            <p:cNvPr id="353285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6" name="Rectangle 6"/>
            <p:cNvSpPr>
              <a:spLocks noChangeArrowheads="1"/>
            </p:cNvSpPr>
            <p:nvPr/>
          </p:nvSpPr>
          <p:spPr bwMode="auto">
            <a:xfrm>
              <a:off x="153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7" name="Rectangle 7"/>
            <p:cNvSpPr>
              <a:spLocks noChangeArrowheads="1"/>
            </p:cNvSpPr>
            <p:nvPr/>
          </p:nvSpPr>
          <p:spPr bwMode="auto">
            <a:xfrm>
              <a:off x="201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8" name="Rectangle 8"/>
            <p:cNvSpPr>
              <a:spLocks noChangeArrowheads="1"/>
            </p:cNvSpPr>
            <p:nvPr/>
          </p:nvSpPr>
          <p:spPr bwMode="auto">
            <a:xfrm>
              <a:off x="249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9" name="Rectangle 9"/>
            <p:cNvSpPr>
              <a:spLocks noChangeArrowheads="1"/>
            </p:cNvSpPr>
            <p:nvPr/>
          </p:nvSpPr>
          <p:spPr bwMode="auto">
            <a:xfrm>
              <a:off x="3456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0" name="Rectangle 10"/>
            <p:cNvSpPr>
              <a:spLocks noChangeArrowheads="1"/>
            </p:cNvSpPr>
            <p:nvPr/>
          </p:nvSpPr>
          <p:spPr bwMode="auto">
            <a:xfrm>
              <a:off x="297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V="1">
              <a:off x="960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>
              <a:off x="1008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3" name="Line 13"/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4" name="Line 14"/>
            <p:cNvSpPr>
              <a:spLocks noChangeShapeType="1"/>
            </p:cNvSpPr>
            <p:nvPr/>
          </p:nvSpPr>
          <p:spPr bwMode="auto">
            <a:xfrm flipV="1">
              <a:off x="201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5" name="Line 15"/>
            <p:cNvSpPr>
              <a:spLocks noChangeShapeType="1"/>
            </p:cNvSpPr>
            <p:nvPr/>
          </p:nvSpPr>
          <p:spPr bwMode="auto">
            <a:xfrm>
              <a:off x="158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6" name="Line 16"/>
            <p:cNvSpPr>
              <a:spLocks noChangeShapeType="1"/>
            </p:cNvSpPr>
            <p:nvPr/>
          </p:nvSpPr>
          <p:spPr bwMode="auto">
            <a:xfrm flipV="1">
              <a:off x="249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7" name="Line 17"/>
            <p:cNvSpPr>
              <a:spLocks noChangeShapeType="1"/>
            </p:cNvSpPr>
            <p:nvPr/>
          </p:nvSpPr>
          <p:spPr bwMode="auto">
            <a:xfrm>
              <a:off x="206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8" name="Line 18"/>
            <p:cNvSpPr>
              <a:spLocks noChangeShapeType="1"/>
            </p:cNvSpPr>
            <p:nvPr/>
          </p:nvSpPr>
          <p:spPr bwMode="auto">
            <a:xfrm flipV="1">
              <a:off x="297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>
              <a:off x="254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1" name="Line 21"/>
            <p:cNvSpPr>
              <a:spLocks noChangeShapeType="1"/>
            </p:cNvSpPr>
            <p:nvPr/>
          </p:nvSpPr>
          <p:spPr bwMode="auto">
            <a:xfrm>
              <a:off x="302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2" name="Line 22"/>
            <p:cNvSpPr>
              <a:spLocks noChangeShapeType="1"/>
            </p:cNvSpPr>
            <p:nvPr/>
          </p:nvSpPr>
          <p:spPr bwMode="auto">
            <a:xfrm flipV="1">
              <a:off x="4032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>
              <a:off x="3504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4" name="Text Box 24"/>
            <p:cNvSpPr txBox="1">
              <a:spLocks noChangeArrowheads="1"/>
            </p:cNvSpPr>
            <p:nvPr/>
          </p:nvSpPr>
          <p:spPr bwMode="auto">
            <a:xfrm>
              <a:off x="1056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3305" name="Text Box 25"/>
            <p:cNvSpPr txBox="1">
              <a:spLocks noChangeArrowheads="1"/>
            </p:cNvSpPr>
            <p:nvPr/>
          </p:nvSpPr>
          <p:spPr bwMode="auto">
            <a:xfrm>
              <a:off x="1594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6" name="Text Box 26"/>
            <p:cNvSpPr txBox="1">
              <a:spLocks noChangeArrowheads="1"/>
            </p:cNvSpPr>
            <p:nvPr/>
          </p:nvSpPr>
          <p:spPr bwMode="auto">
            <a:xfrm>
              <a:off x="2074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7" name="Text Box 27"/>
            <p:cNvSpPr txBox="1">
              <a:spLocks noChangeArrowheads="1"/>
            </p:cNvSpPr>
            <p:nvPr/>
          </p:nvSpPr>
          <p:spPr bwMode="auto">
            <a:xfrm>
              <a:off x="2554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8" name="Text Box 28"/>
            <p:cNvSpPr txBox="1">
              <a:spLocks noChangeArrowheads="1"/>
            </p:cNvSpPr>
            <p:nvPr/>
          </p:nvSpPr>
          <p:spPr bwMode="auto">
            <a:xfrm>
              <a:off x="3034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9" name="Text Box 29"/>
            <p:cNvSpPr txBox="1">
              <a:spLocks noChangeArrowheads="1"/>
            </p:cNvSpPr>
            <p:nvPr/>
          </p:nvSpPr>
          <p:spPr bwMode="auto">
            <a:xfrm>
              <a:off x="3456" y="105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</p:grp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7915275" y="24034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2590800" y="24034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605793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Transfer Instructions - </a:t>
            </a:r>
            <a:br>
              <a:rPr lang="en-US" altLang="en-US"/>
            </a:br>
            <a:r>
              <a:rPr lang="en-US" altLang="en-US"/>
              <a:t>Binary Representation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438400"/>
            <a:ext cx="8077200" cy="3962400"/>
          </a:xfrm>
        </p:spPr>
        <p:txBody>
          <a:bodyPr/>
          <a:lstStyle/>
          <a:p>
            <a:r>
              <a:rPr lang="en-US" altLang="en-US"/>
              <a:t>Used for load, store instructions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/>
              <a:t>: Basic operation of the instruction (</a:t>
            </a:r>
            <a:r>
              <a:rPr lang="en-US" altLang="en-US" i="1"/>
              <a:t>opcode</a:t>
            </a:r>
            <a:r>
              <a:rPr lang="en-US" altLang="en-US"/>
              <a:t>)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/>
              <a:t>: first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/>
              <a:t>: second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offset</a:t>
            </a:r>
            <a:r>
              <a:rPr lang="en-US" altLang="en-US"/>
              <a:t>: 16-bit signed address offset (-32,768 to +32,767)</a:t>
            </a:r>
          </a:p>
          <a:p>
            <a:r>
              <a:rPr lang="en-US" altLang="en-US"/>
              <a:t>Also called “</a:t>
            </a:r>
            <a:r>
              <a:rPr lang="en-US" altLang="en-US">
                <a:solidFill>
                  <a:srgbClr val="990000"/>
                </a:solidFill>
              </a:rPr>
              <a:t>I-Format</a:t>
            </a:r>
            <a:r>
              <a:rPr lang="en-US" altLang="en-US"/>
              <a:t>” or “</a:t>
            </a:r>
            <a:r>
              <a:rPr lang="en-US" altLang="en-US">
                <a:solidFill>
                  <a:srgbClr val="990000"/>
                </a:solidFill>
              </a:rPr>
              <a:t>I-Type</a:t>
            </a:r>
            <a:r>
              <a:rPr lang="en-US" altLang="en-US"/>
              <a:t>” instructions</a:t>
            </a:r>
          </a:p>
        </p:txBody>
      </p:sp>
      <p:grpSp>
        <p:nvGrpSpPr>
          <p:cNvPr id="358404" name="Group 4"/>
          <p:cNvGrpSpPr>
            <a:grpSpLocks/>
          </p:cNvGrpSpPr>
          <p:nvPr/>
        </p:nvGrpSpPr>
        <p:grpSpPr bwMode="auto">
          <a:xfrm>
            <a:off x="3048000" y="1524000"/>
            <a:ext cx="4876800" cy="838200"/>
            <a:chOff x="960" y="960"/>
            <a:chExt cx="3072" cy="528"/>
          </a:xfrm>
        </p:grpSpPr>
        <p:sp>
          <p:nvSpPr>
            <p:cNvPr id="358405" name="Rectangle 5"/>
            <p:cNvSpPr>
              <a:spLocks noChangeArrowheads="1"/>
            </p:cNvSpPr>
            <p:nvPr/>
          </p:nvSpPr>
          <p:spPr bwMode="auto">
            <a:xfrm>
              <a:off x="960" y="1248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6" name="Rectangle 6"/>
            <p:cNvSpPr>
              <a:spLocks noChangeArrowheads="1"/>
            </p:cNvSpPr>
            <p:nvPr/>
          </p:nvSpPr>
          <p:spPr bwMode="auto">
            <a:xfrm>
              <a:off x="153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201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2496" y="1248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Line 10"/>
            <p:cNvSpPr>
              <a:spLocks noChangeShapeType="1"/>
            </p:cNvSpPr>
            <p:nvPr/>
          </p:nvSpPr>
          <p:spPr bwMode="auto">
            <a:xfrm>
              <a:off x="1008" y="115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1" name="Line 11"/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 flipV="1">
              <a:off x="201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3" name="Line 13"/>
            <p:cNvSpPr>
              <a:spLocks noChangeShapeType="1"/>
            </p:cNvSpPr>
            <p:nvPr/>
          </p:nvSpPr>
          <p:spPr bwMode="auto">
            <a:xfrm>
              <a:off x="158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Line 14"/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5" name="Line 15"/>
            <p:cNvSpPr>
              <a:spLocks noChangeShapeType="1"/>
            </p:cNvSpPr>
            <p:nvPr/>
          </p:nvSpPr>
          <p:spPr bwMode="auto">
            <a:xfrm>
              <a:off x="206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6" name="Line 16"/>
            <p:cNvSpPr>
              <a:spLocks noChangeShapeType="1"/>
            </p:cNvSpPr>
            <p:nvPr/>
          </p:nvSpPr>
          <p:spPr bwMode="auto">
            <a:xfrm>
              <a:off x="2592" y="115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7" name="Line 17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056" y="960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8419" name="Text Box 19"/>
            <p:cNvSpPr txBox="1">
              <a:spLocks noChangeArrowheads="1"/>
            </p:cNvSpPr>
            <p:nvPr/>
          </p:nvSpPr>
          <p:spPr bwMode="auto">
            <a:xfrm>
              <a:off x="1594" y="960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0" name="Text Box 20"/>
            <p:cNvSpPr txBox="1">
              <a:spLocks noChangeArrowheads="1"/>
            </p:cNvSpPr>
            <p:nvPr/>
          </p:nvSpPr>
          <p:spPr bwMode="auto">
            <a:xfrm>
              <a:off x="2074" y="960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054" y="960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16 bits</a:t>
              </a:r>
            </a:p>
          </p:txBody>
        </p:sp>
      </p:grpSp>
      <p:grpSp>
        <p:nvGrpSpPr>
          <p:cNvPr id="358422" name="Group 22"/>
          <p:cNvGrpSpPr>
            <a:grpSpLocks/>
          </p:cNvGrpSpPr>
          <p:nvPr/>
        </p:nvGrpSpPr>
        <p:grpSpPr bwMode="auto">
          <a:xfrm>
            <a:off x="6553201" y="3141666"/>
            <a:ext cx="2782888" cy="439738"/>
            <a:chOff x="3312" y="1883"/>
            <a:chExt cx="1753" cy="277"/>
          </a:xfrm>
        </p:grpSpPr>
        <p:sp>
          <p:nvSpPr>
            <p:cNvPr id="358423" name="Line 23"/>
            <p:cNvSpPr>
              <a:spLocks noChangeShapeType="1"/>
            </p:cNvSpPr>
            <p:nvPr/>
          </p:nvSpPr>
          <p:spPr bwMode="auto">
            <a:xfrm flipH="1">
              <a:off x="3312" y="2016"/>
              <a:ext cx="1104" cy="144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4416" y="1883"/>
              <a:ext cx="649" cy="233"/>
            </a:xfrm>
            <a:prstGeom prst="rect">
              <a:avLst/>
            </a:prstGeom>
            <a:noFill/>
            <a:ln w="381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>
                  <a:solidFill>
                    <a:srgbClr val="000066"/>
                  </a:solidFill>
                  <a:latin typeface="Helvetica" panose="020B0604020202020204" pitchFamily="34" charset="0"/>
                </a:rPr>
                <a:t>Address</a:t>
              </a:r>
              <a:endParaRPr lang="en-US" altLang="en-US">
                <a:solidFill>
                  <a:srgbClr val="990000"/>
                </a:solidFill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4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533400"/>
            <a:ext cx="7162800" cy="1143000"/>
          </a:xfrm>
        </p:spPr>
        <p:txBody>
          <a:bodyPr/>
          <a:lstStyle/>
          <a:p>
            <a:r>
              <a:rPr lang="en-US" altLang="en-US"/>
              <a:t>MIPS Instructions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7162800" cy="4114800"/>
          </a:xfrm>
        </p:spPr>
        <p:txBody>
          <a:bodyPr/>
          <a:lstStyle/>
          <a:p>
            <a:r>
              <a:rPr lang="en-US" altLang="en-US"/>
              <a:t>All instructions </a:t>
            </a:r>
            <a:r>
              <a:rPr lang="en-US" altLang="en-US" u="sng">
                <a:solidFill>
                  <a:srgbClr val="990000"/>
                </a:solidFill>
              </a:rPr>
              <a:t>exactly</a:t>
            </a:r>
            <a:r>
              <a:rPr lang="en-US" altLang="en-US"/>
              <a:t> 32 bits wide</a:t>
            </a:r>
          </a:p>
          <a:p>
            <a:r>
              <a:rPr lang="en-US" altLang="en-US"/>
              <a:t>Different formats for different purposes</a:t>
            </a:r>
          </a:p>
          <a:p>
            <a:r>
              <a:rPr lang="en-US" altLang="en-US" u="sng">
                <a:solidFill>
                  <a:srgbClr val="990000"/>
                </a:solidFill>
              </a:rPr>
              <a:t>Similarities</a:t>
            </a:r>
            <a:r>
              <a:rPr lang="en-US" altLang="en-US"/>
              <a:t> in formats ease implementation</a:t>
            </a:r>
          </a:p>
        </p:txBody>
      </p:sp>
      <p:grpSp>
        <p:nvGrpSpPr>
          <p:cNvPr id="349188" name="Group 4"/>
          <p:cNvGrpSpPr>
            <a:grpSpLocks/>
          </p:cNvGrpSpPr>
          <p:nvPr/>
        </p:nvGrpSpPr>
        <p:grpSpPr bwMode="auto">
          <a:xfrm>
            <a:off x="2819401" y="3124200"/>
            <a:ext cx="6365875" cy="2438400"/>
            <a:chOff x="816" y="1968"/>
            <a:chExt cx="4010" cy="1536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816" y="2784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139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2352" y="2784"/>
              <a:ext cx="153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 flipV="1">
              <a:off x="816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864" y="268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5" name="Line 11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7" name="Line 13"/>
            <p:cNvSpPr>
              <a:spLocks noChangeShapeType="1"/>
            </p:cNvSpPr>
            <p:nvPr/>
          </p:nvSpPr>
          <p:spPr bwMode="auto">
            <a:xfrm>
              <a:off x="144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8" name="Line 14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9" name="Line 15"/>
            <p:cNvSpPr>
              <a:spLocks noChangeShapeType="1"/>
            </p:cNvSpPr>
            <p:nvPr/>
          </p:nvSpPr>
          <p:spPr bwMode="auto">
            <a:xfrm>
              <a:off x="192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0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Line 17"/>
            <p:cNvSpPr>
              <a:spLocks noChangeShapeType="1"/>
            </p:cNvSpPr>
            <p:nvPr/>
          </p:nvSpPr>
          <p:spPr bwMode="auto">
            <a:xfrm flipV="1">
              <a:off x="3888" y="264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912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1450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4" name="Text Box 20"/>
            <p:cNvSpPr txBox="1">
              <a:spLocks noChangeArrowheads="1"/>
            </p:cNvSpPr>
            <p:nvPr/>
          </p:nvSpPr>
          <p:spPr bwMode="auto">
            <a:xfrm>
              <a:off x="1930" y="249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05" name="Text Box 21"/>
            <p:cNvSpPr txBox="1">
              <a:spLocks noChangeArrowheads="1"/>
            </p:cNvSpPr>
            <p:nvPr/>
          </p:nvSpPr>
          <p:spPr bwMode="auto">
            <a:xfrm>
              <a:off x="2910" y="2496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816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7" name="Rectangle 23"/>
            <p:cNvSpPr>
              <a:spLocks noChangeArrowheads="1"/>
            </p:cNvSpPr>
            <p:nvPr/>
          </p:nvSpPr>
          <p:spPr bwMode="auto">
            <a:xfrm>
              <a:off x="139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8" name="Rectangle 24"/>
            <p:cNvSpPr>
              <a:spLocks noChangeArrowheads="1"/>
            </p:cNvSpPr>
            <p:nvPr/>
          </p:nvSpPr>
          <p:spPr bwMode="auto">
            <a:xfrm>
              <a:off x="187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09" name="Rectangle 25"/>
            <p:cNvSpPr>
              <a:spLocks noChangeArrowheads="1"/>
            </p:cNvSpPr>
            <p:nvPr/>
          </p:nvSpPr>
          <p:spPr bwMode="auto">
            <a:xfrm>
              <a:off x="235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0" name="Rectangle 26"/>
            <p:cNvSpPr>
              <a:spLocks noChangeArrowheads="1"/>
            </p:cNvSpPr>
            <p:nvPr/>
          </p:nvSpPr>
          <p:spPr bwMode="auto">
            <a:xfrm>
              <a:off x="3312" y="2256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>
              <a:off x="2832" y="2256"/>
              <a:ext cx="480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12" name="Line 28"/>
            <p:cNvSpPr>
              <a:spLocks noChangeShapeType="1"/>
            </p:cNvSpPr>
            <p:nvPr/>
          </p:nvSpPr>
          <p:spPr bwMode="auto">
            <a:xfrm flipV="1">
              <a:off x="816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3" name="Line 29"/>
            <p:cNvSpPr>
              <a:spLocks noChangeShapeType="1"/>
            </p:cNvSpPr>
            <p:nvPr/>
          </p:nvSpPr>
          <p:spPr bwMode="auto">
            <a:xfrm>
              <a:off x="864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4" name="Line 30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5" name="Line 3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6" name="Line 32"/>
            <p:cNvSpPr>
              <a:spLocks noChangeShapeType="1"/>
            </p:cNvSpPr>
            <p:nvPr/>
          </p:nvSpPr>
          <p:spPr bwMode="auto">
            <a:xfrm>
              <a:off x="144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7" name="Line 33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8" name="Line 34"/>
            <p:cNvSpPr>
              <a:spLocks noChangeShapeType="1"/>
            </p:cNvSpPr>
            <p:nvPr/>
          </p:nvSpPr>
          <p:spPr bwMode="auto">
            <a:xfrm>
              <a:off x="192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19" name="Line 35"/>
            <p:cNvSpPr>
              <a:spLocks noChangeShapeType="1"/>
            </p:cNvSpPr>
            <p:nvPr/>
          </p:nvSpPr>
          <p:spPr bwMode="auto">
            <a:xfrm flipV="1">
              <a:off x="283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0" name="Line 36"/>
            <p:cNvSpPr>
              <a:spLocks noChangeShapeType="1"/>
            </p:cNvSpPr>
            <p:nvPr/>
          </p:nvSpPr>
          <p:spPr bwMode="auto">
            <a:xfrm>
              <a:off x="240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1" name="Line 37"/>
            <p:cNvSpPr>
              <a:spLocks noChangeShapeType="1"/>
            </p:cNvSpPr>
            <p:nvPr/>
          </p:nvSpPr>
          <p:spPr bwMode="auto">
            <a:xfrm flipV="1">
              <a:off x="3312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3" name="Line 39"/>
            <p:cNvSpPr>
              <a:spLocks noChangeShapeType="1"/>
            </p:cNvSpPr>
            <p:nvPr/>
          </p:nvSpPr>
          <p:spPr bwMode="auto">
            <a:xfrm flipV="1">
              <a:off x="3888" y="21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4" name="Line 40"/>
            <p:cNvSpPr>
              <a:spLocks noChangeShapeType="1"/>
            </p:cNvSpPr>
            <p:nvPr/>
          </p:nvSpPr>
          <p:spPr bwMode="auto">
            <a:xfrm>
              <a:off x="3360" y="216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25" name="Text Box 41"/>
            <p:cNvSpPr txBox="1">
              <a:spLocks noChangeArrowheads="1"/>
            </p:cNvSpPr>
            <p:nvPr/>
          </p:nvSpPr>
          <p:spPr bwMode="auto">
            <a:xfrm>
              <a:off x="912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26" name="Text Box 42"/>
            <p:cNvSpPr txBox="1">
              <a:spLocks noChangeArrowheads="1"/>
            </p:cNvSpPr>
            <p:nvPr/>
          </p:nvSpPr>
          <p:spPr bwMode="auto">
            <a:xfrm>
              <a:off x="145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7" name="Text Box 43"/>
            <p:cNvSpPr txBox="1">
              <a:spLocks noChangeArrowheads="1"/>
            </p:cNvSpPr>
            <p:nvPr/>
          </p:nvSpPr>
          <p:spPr bwMode="auto">
            <a:xfrm>
              <a:off x="193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8" name="Text Box 44"/>
            <p:cNvSpPr txBox="1">
              <a:spLocks noChangeArrowheads="1"/>
            </p:cNvSpPr>
            <p:nvPr/>
          </p:nvSpPr>
          <p:spPr bwMode="auto">
            <a:xfrm>
              <a:off x="241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29" name="Text Box 45"/>
            <p:cNvSpPr txBox="1">
              <a:spLocks noChangeArrowheads="1"/>
            </p:cNvSpPr>
            <p:nvPr/>
          </p:nvSpPr>
          <p:spPr bwMode="auto">
            <a:xfrm>
              <a:off x="2890" y="1968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49230" name="Text Box 46"/>
            <p:cNvSpPr txBox="1">
              <a:spLocks noChangeArrowheads="1"/>
            </p:cNvSpPr>
            <p:nvPr/>
          </p:nvSpPr>
          <p:spPr bwMode="auto">
            <a:xfrm>
              <a:off x="3312" y="196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31" name="Text Box 47"/>
            <p:cNvSpPr txBox="1">
              <a:spLocks noChangeArrowheads="1"/>
            </p:cNvSpPr>
            <p:nvPr/>
          </p:nvSpPr>
          <p:spPr bwMode="auto">
            <a:xfrm>
              <a:off x="4070" y="2190"/>
              <a:ext cx="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R-Format</a:t>
              </a:r>
            </a:p>
          </p:txBody>
        </p:sp>
        <p:sp>
          <p:nvSpPr>
            <p:cNvPr id="349232" name="Text Box 48"/>
            <p:cNvSpPr txBox="1">
              <a:spLocks noChangeArrowheads="1"/>
            </p:cNvSpPr>
            <p:nvPr/>
          </p:nvSpPr>
          <p:spPr bwMode="auto">
            <a:xfrm>
              <a:off x="4080" y="2745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I-Format</a:t>
              </a:r>
            </a:p>
          </p:txBody>
        </p:sp>
        <p:sp>
          <p:nvSpPr>
            <p:cNvPr id="349233" name="Rectangle 49"/>
            <p:cNvSpPr>
              <a:spLocks noChangeArrowheads="1"/>
            </p:cNvSpPr>
            <p:nvPr/>
          </p:nvSpPr>
          <p:spPr bwMode="auto">
            <a:xfrm>
              <a:off x="816" y="3312"/>
              <a:ext cx="576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4" name="Rectangle 50"/>
            <p:cNvSpPr>
              <a:spLocks noChangeArrowheads="1"/>
            </p:cNvSpPr>
            <p:nvPr/>
          </p:nvSpPr>
          <p:spPr bwMode="auto">
            <a:xfrm>
              <a:off x="1392" y="3312"/>
              <a:ext cx="2496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address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35" name="Line 51"/>
            <p:cNvSpPr>
              <a:spLocks noChangeShapeType="1"/>
            </p:cNvSpPr>
            <p:nvPr/>
          </p:nvSpPr>
          <p:spPr bwMode="auto">
            <a:xfrm flipV="1">
              <a:off x="816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6" name="Line 52"/>
            <p:cNvSpPr>
              <a:spLocks noChangeShapeType="1"/>
            </p:cNvSpPr>
            <p:nvPr/>
          </p:nvSpPr>
          <p:spPr bwMode="auto">
            <a:xfrm>
              <a:off x="864" y="321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7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8" name="Line 54"/>
            <p:cNvSpPr>
              <a:spLocks noChangeShapeType="1"/>
            </p:cNvSpPr>
            <p:nvPr/>
          </p:nvSpPr>
          <p:spPr bwMode="auto">
            <a:xfrm>
              <a:off x="1440" y="3216"/>
              <a:ext cx="23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39" name="Line 55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40" name="Text Box 56"/>
            <p:cNvSpPr txBox="1">
              <a:spLocks noChangeArrowheads="1"/>
            </p:cNvSpPr>
            <p:nvPr/>
          </p:nvSpPr>
          <p:spPr bwMode="auto">
            <a:xfrm>
              <a:off x="912" y="3024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49241" name="Text Box 57"/>
            <p:cNvSpPr txBox="1">
              <a:spLocks noChangeArrowheads="1"/>
            </p:cNvSpPr>
            <p:nvPr/>
          </p:nvSpPr>
          <p:spPr bwMode="auto">
            <a:xfrm>
              <a:off x="2402" y="3024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26 bits</a:t>
              </a:r>
            </a:p>
          </p:txBody>
        </p:sp>
        <p:sp>
          <p:nvSpPr>
            <p:cNvPr id="349242" name="Text Box 58"/>
            <p:cNvSpPr txBox="1">
              <a:spLocks noChangeArrowheads="1"/>
            </p:cNvSpPr>
            <p:nvPr/>
          </p:nvSpPr>
          <p:spPr bwMode="auto">
            <a:xfrm>
              <a:off x="4080" y="3225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J-Format</a:t>
              </a:r>
            </a:p>
          </p:txBody>
        </p:sp>
      </p:grpSp>
      <p:sp>
        <p:nvSpPr>
          <p:cNvPr id="349243" name="Text Box 59"/>
          <p:cNvSpPr txBox="1">
            <a:spLocks noChangeArrowheads="1"/>
          </p:cNvSpPr>
          <p:nvPr/>
        </p:nvSpPr>
        <p:spPr bwMode="auto">
          <a:xfrm>
            <a:off x="2511425" y="55276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349244" name="Text Box 60"/>
          <p:cNvSpPr txBox="1">
            <a:spLocks noChangeArrowheads="1"/>
          </p:cNvSpPr>
          <p:nvPr/>
        </p:nvSpPr>
        <p:spPr bwMode="auto">
          <a:xfrm>
            <a:off x="7620000" y="55276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2435225" y="45370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349246" name="Text Box 62"/>
          <p:cNvSpPr txBox="1">
            <a:spLocks noChangeArrowheads="1"/>
          </p:cNvSpPr>
          <p:nvPr/>
        </p:nvSpPr>
        <p:spPr bwMode="auto">
          <a:xfrm>
            <a:off x="7648575" y="4537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349247" name="Text Box 63"/>
          <p:cNvSpPr txBox="1">
            <a:spLocks noChangeArrowheads="1"/>
          </p:cNvSpPr>
          <p:nvPr/>
        </p:nvSpPr>
        <p:spPr bwMode="auto">
          <a:xfrm>
            <a:off x="2435225" y="37750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349248" name="Text Box 64"/>
          <p:cNvSpPr txBox="1">
            <a:spLocks noChangeArrowheads="1"/>
          </p:cNvSpPr>
          <p:nvPr/>
        </p:nvSpPr>
        <p:spPr bwMode="auto">
          <a:xfrm>
            <a:off x="7648575" y="36988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5007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Instruction Types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solidFill>
                  <a:srgbClr val="990000"/>
                </a:solidFill>
              </a:rPr>
              <a:t>Arithmetic &amp; Logical</a:t>
            </a:r>
            <a:r>
              <a:rPr lang="en-US" altLang="en-US"/>
              <a:t> - manipulate data in registers</a:t>
            </a:r>
            <a:br>
              <a:rPr lang="en-US" altLang="en-US"/>
            </a:b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add $s1, $s2, $s3	$s1 = $s2 + $s3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or $s3, $s4, $s5	$s3 = $s4 OR $s5</a:t>
            </a:r>
          </a:p>
          <a:p>
            <a:r>
              <a:rPr lang="en-US" altLang="en-US">
                <a:solidFill>
                  <a:srgbClr val="990000"/>
                </a:solidFill>
              </a:rPr>
              <a:t>Data Transfer</a:t>
            </a:r>
            <a:r>
              <a:rPr lang="en-US" altLang="en-US"/>
              <a:t> - move register data to/from memory</a:t>
            </a:r>
            <a:br>
              <a:rPr lang="en-US" altLang="en-US"/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lw $s1, 100($s2)	$s1 = Memory[$s2 + 100]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sw $s1, 100($s2)	Memory[$s2 + 100] = $s1</a:t>
            </a:r>
          </a:p>
          <a:p>
            <a:r>
              <a:rPr lang="en-US" altLang="en-US">
                <a:solidFill>
                  <a:srgbClr val="990000"/>
                </a:solidFill>
              </a:rPr>
              <a:t>Branch</a:t>
            </a:r>
            <a:r>
              <a:rPr lang="en-US" altLang="en-US"/>
              <a:t> - alter program flow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beq $s1, $s2, 25	if ($s1==$s1) PC = PC + 4 + 4*25</a:t>
            </a:r>
          </a:p>
        </p:txBody>
      </p:sp>
    </p:spTree>
    <p:extLst>
      <p:ext uri="{BB962C8B-B14F-4D97-AF65-F5344CB8AC3E}">
        <p14:creationId xmlns:p14="http://schemas.microsoft.com/office/powerpoint/2010/main" val="415060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760F-C04D-4473-A401-9AC82CEA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MIPS</a:t>
            </a:r>
            <a:r>
              <a:rPr lang="en-US" dirty="0"/>
              <a:t> (Microprocessor without Interlocked Pipeline Stages) </a:t>
            </a:r>
            <a:r>
              <a:rPr lang="en-US" dirty="0">
                <a:latin typeface="Arial Narrow" panose="020B0606020202030204" pitchFamily="34" charset="0"/>
              </a:rPr>
              <a:t>architecture </a:t>
            </a:r>
            <a:r>
              <a:rPr lang="en-US" dirty="0"/>
              <a:t>is a Reduced Instruction Set Computer (RISC) instruction set architecture (ISA) developed by MIPS Technologies.</a:t>
            </a:r>
          </a:p>
          <a:p>
            <a:r>
              <a:rPr lang="en-US" dirty="0">
                <a:latin typeface="Arial Narrow" panose="020B0606020202030204" pitchFamily="34" charset="0"/>
              </a:rPr>
              <a:t>In MIPS, there is a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smaller number of instructions </a:t>
            </a:r>
            <a:r>
              <a:rPr lang="en-US" dirty="0">
                <a:latin typeface="Arial Narrow" panose="020B0606020202030204" pitchFamily="34" charset="0"/>
              </a:rPr>
              <a:t>that use a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uniform instruction encoding format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r>
              <a:rPr lang="en-US" dirty="0">
                <a:latin typeface="Arial Narrow" panose="020B0606020202030204" pitchFamily="34" charset="0"/>
              </a:rPr>
              <a:t>Each instruction does one thing (memory access, computation, conditional, etc.).  </a:t>
            </a:r>
          </a:p>
          <a:p>
            <a:r>
              <a:rPr lang="en-US" dirty="0">
                <a:latin typeface="Arial Narrow" panose="020B0606020202030204" pitchFamily="34" charset="0"/>
              </a:rPr>
              <a:t>The idea is to make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lesser number of instructions that execute faster</a:t>
            </a:r>
            <a:r>
              <a:rPr lang="en-US" dirty="0">
                <a:latin typeface="Arial Narrow" panose="020B0606020202030204" pitchFamily="34" charset="0"/>
              </a:rPr>
              <a:t>.  </a:t>
            </a:r>
          </a:p>
          <a:p>
            <a:r>
              <a:rPr lang="en-US" dirty="0">
                <a:latin typeface="Arial Narrow" panose="020B0606020202030204" pitchFamily="34" charset="0"/>
              </a:rPr>
              <a:t>The MIPS architecture is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designed for high-speed implementations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293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Arithmetic &amp; Logical Instructions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Instruction usage (assembly)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add 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dest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, src1, src2		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dest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=src1 + src2</a:t>
            </a:r>
            <a:b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sub 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dest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, src1, src2		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dest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=src1 - src2</a:t>
            </a:r>
            <a:b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	and 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dest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, src1, src2		</a:t>
            </a:r>
            <a:r>
              <a:rPr lang="en-US" altLang="en-US" sz="1800" dirty="0" err="1">
                <a:solidFill>
                  <a:srgbClr val="0237BC"/>
                </a:solidFill>
                <a:latin typeface="Arial Narrow" panose="020B0606020202030204" pitchFamily="34" charset="0"/>
              </a:rPr>
              <a:t>dest</a:t>
            </a:r>
            <a:r>
              <a:rPr lang="en-US" altLang="en-US" sz="1800" dirty="0">
                <a:solidFill>
                  <a:srgbClr val="0237BC"/>
                </a:solidFill>
                <a:latin typeface="Arial Narrow" panose="020B0606020202030204" pitchFamily="34" charset="0"/>
              </a:rPr>
              <a:t>=src1 AND src2</a:t>
            </a:r>
            <a:endParaRPr lang="en-US" altLang="en-US" dirty="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r>
              <a:rPr lang="en-US" altLang="en-US" dirty="0"/>
              <a:t>Instruction characteristics</a:t>
            </a:r>
          </a:p>
          <a:p>
            <a:pPr lvl="1"/>
            <a:r>
              <a:rPr lang="en-US" altLang="en-US" dirty="0"/>
              <a:t>Always 3 operands: destination + 2 sources</a:t>
            </a:r>
          </a:p>
          <a:p>
            <a:pPr lvl="1"/>
            <a:r>
              <a:rPr lang="en-US" altLang="en-US" dirty="0"/>
              <a:t>Operand order is fixed</a:t>
            </a:r>
          </a:p>
          <a:p>
            <a:pPr lvl="1"/>
            <a:r>
              <a:rPr lang="en-US" altLang="en-US" dirty="0"/>
              <a:t>Operands are always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560772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4" y="457200"/>
            <a:ext cx="9007765" cy="3581400"/>
          </a:xfrm>
        </p:spPr>
      </p:pic>
    </p:spTree>
    <p:extLst>
      <p:ext uri="{BB962C8B-B14F-4D97-AF65-F5344CB8AC3E}">
        <p14:creationId xmlns:p14="http://schemas.microsoft.com/office/powerpoint/2010/main" val="3474877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Logical Instructions - Binary Representation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873375"/>
            <a:ext cx="7162800" cy="30861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Used for arithmetic, logical, shift instructions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/>
              <a:t>: Basic operation of the instruction (</a:t>
            </a:r>
            <a:r>
              <a:rPr lang="en-US" altLang="en-US" i="1"/>
              <a:t>opcode</a:t>
            </a:r>
            <a:r>
              <a:rPr lang="en-US" altLang="en-US"/>
              <a:t>)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/>
              <a:t>: first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/>
              <a:t>: second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rd</a:t>
            </a:r>
            <a:r>
              <a:rPr lang="en-US" altLang="en-US"/>
              <a:t>: register destination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shamt</a:t>
            </a:r>
            <a:r>
              <a:rPr lang="en-US" altLang="en-US"/>
              <a:t>: shift amount (more about this later)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funct</a:t>
            </a:r>
            <a:r>
              <a:rPr lang="en-US" altLang="en-US"/>
              <a:t>: function - specific type of operation</a:t>
            </a:r>
          </a:p>
          <a:p>
            <a:r>
              <a:rPr lang="en-US" altLang="en-US"/>
              <a:t>Also called “</a:t>
            </a:r>
            <a:r>
              <a:rPr lang="en-US" altLang="en-US">
                <a:solidFill>
                  <a:srgbClr val="990000"/>
                </a:solidFill>
              </a:rPr>
              <a:t>R-Format</a:t>
            </a:r>
            <a:r>
              <a:rPr lang="en-US" altLang="en-US"/>
              <a:t>” or “</a:t>
            </a:r>
            <a:r>
              <a:rPr lang="en-US" altLang="en-US">
                <a:solidFill>
                  <a:srgbClr val="990000"/>
                </a:solidFill>
              </a:rPr>
              <a:t>R-Type</a:t>
            </a:r>
            <a:r>
              <a:rPr lang="en-US" altLang="en-US"/>
              <a:t>” Instructions</a:t>
            </a:r>
          </a:p>
        </p:txBody>
      </p:sp>
      <p:grpSp>
        <p:nvGrpSpPr>
          <p:cNvPr id="353284" name="Group 4"/>
          <p:cNvGrpSpPr>
            <a:grpSpLocks/>
          </p:cNvGrpSpPr>
          <p:nvPr/>
        </p:nvGrpSpPr>
        <p:grpSpPr bwMode="auto">
          <a:xfrm>
            <a:off x="3048000" y="1676400"/>
            <a:ext cx="4876800" cy="838200"/>
            <a:chOff x="960" y="1056"/>
            <a:chExt cx="3072" cy="528"/>
          </a:xfrm>
        </p:grpSpPr>
        <p:sp>
          <p:nvSpPr>
            <p:cNvPr id="353285" name="Rectangle 5"/>
            <p:cNvSpPr>
              <a:spLocks noChangeArrowheads="1"/>
            </p:cNvSpPr>
            <p:nvPr/>
          </p:nvSpPr>
          <p:spPr bwMode="auto">
            <a:xfrm>
              <a:off x="960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6" name="Rectangle 6"/>
            <p:cNvSpPr>
              <a:spLocks noChangeArrowheads="1"/>
            </p:cNvSpPr>
            <p:nvPr/>
          </p:nvSpPr>
          <p:spPr bwMode="auto">
            <a:xfrm>
              <a:off x="153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7" name="Rectangle 7"/>
            <p:cNvSpPr>
              <a:spLocks noChangeArrowheads="1"/>
            </p:cNvSpPr>
            <p:nvPr/>
          </p:nvSpPr>
          <p:spPr bwMode="auto">
            <a:xfrm>
              <a:off x="201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8" name="Rectangle 8"/>
            <p:cNvSpPr>
              <a:spLocks noChangeArrowheads="1"/>
            </p:cNvSpPr>
            <p:nvPr/>
          </p:nvSpPr>
          <p:spPr bwMode="auto">
            <a:xfrm>
              <a:off x="249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rd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89" name="Rectangle 9"/>
            <p:cNvSpPr>
              <a:spLocks noChangeArrowheads="1"/>
            </p:cNvSpPr>
            <p:nvPr/>
          </p:nvSpPr>
          <p:spPr bwMode="auto">
            <a:xfrm>
              <a:off x="3456" y="1344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funct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0" name="Rectangle 10"/>
            <p:cNvSpPr>
              <a:spLocks noChangeArrowheads="1"/>
            </p:cNvSpPr>
            <p:nvPr/>
          </p:nvSpPr>
          <p:spPr bwMode="auto">
            <a:xfrm>
              <a:off x="2976" y="1344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shamt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V="1">
              <a:off x="960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2" name="Line 12"/>
            <p:cNvSpPr>
              <a:spLocks noChangeShapeType="1"/>
            </p:cNvSpPr>
            <p:nvPr/>
          </p:nvSpPr>
          <p:spPr bwMode="auto">
            <a:xfrm>
              <a:off x="1008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3" name="Line 13"/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4" name="Line 14"/>
            <p:cNvSpPr>
              <a:spLocks noChangeShapeType="1"/>
            </p:cNvSpPr>
            <p:nvPr/>
          </p:nvSpPr>
          <p:spPr bwMode="auto">
            <a:xfrm flipV="1">
              <a:off x="201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5" name="Line 15"/>
            <p:cNvSpPr>
              <a:spLocks noChangeShapeType="1"/>
            </p:cNvSpPr>
            <p:nvPr/>
          </p:nvSpPr>
          <p:spPr bwMode="auto">
            <a:xfrm>
              <a:off x="158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6" name="Line 16"/>
            <p:cNvSpPr>
              <a:spLocks noChangeShapeType="1"/>
            </p:cNvSpPr>
            <p:nvPr/>
          </p:nvSpPr>
          <p:spPr bwMode="auto">
            <a:xfrm flipV="1">
              <a:off x="249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7" name="Line 17"/>
            <p:cNvSpPr>
              <a:spLocks noChangeShapeType="1"/>
            </p:cNvSpPr>
            <p:nvPr/>
          </p:nvSpPr>
          <p:spPr bwMode="auto">
            <a:xfrm>
              <a:off x="206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8" name="Line 18"/>
            <p:cNvSpPr>
              <a:spLocks noChangeShapeType="1"/>
            </p:cNvSpPr>
            <p:nvPr/>
          </p:nvSpPr>
          <p:spPr bwMode="auto">
            <a:xfrm flipV="1">
              <a:off x="297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>
              <a:off x="254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1" name="Line 21"/>
            <p:cNvSpPr>
              <a:spLocks noChangeShapeType="1"/>
            </p:cNvSpPr>
            <p:nvPr/>
          </p:nvSpPr>
          <p:spPr bwMode="auto">
            <a:xfrm>
              <a:off x="3024" y="124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2" name="Line 22"/>
            <p:cNvSpPr>
              <a:spLocks noChangeShapeType="1"/>
            </p:cNvSpPr>
            <p:nvPr/>
          </p:nvSpPr>
          <p:spPr bwMode="auto">
            <a:xfrm flipV="1">
              <a:off x="4032" y="120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>
              <a:off x="3504" y="124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304" name="Text Box 24"/>
            <p:cNvSpPr txBox="1">
              <a:spLocks noChangeArrowheads="1"/>
            </p:cNvSpPr>
            <p:nvPr/>
          </p:nvSpPr>
          <p:spPr bwMode="auto">
            <a:xfrm>
              <a:off x="1056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3305" name="Text Box 25"/>
            <p:cNvSpPr txBox="1">
              <a:spLocks noChangeArrowheads="1"/>
            </p:cNvSpPr>
            <p:nvPr/>
          </p:nvSpPr>
          <p:spPr bwMode="auto">
            <a:xfrm>
              <a:off x="1594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6" name="Text Box 26"/>
            <p:cNvSpPr txBox="1">
              <a:spLocks noChangeArrowheads="1"/>
            </p:cNvSpPr>
            <p:nvPr/>
          </p:nvSpPr>
          <p:spPr bwMode="auto">
            <a:xfrm>
              <a:off x="2074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7" name="Text Box 27"/>
            <p:cNvSpPr txBox="1">
              <a:spLocks noChangeArrowheads="1"/>
            </p:cNvSpPr>
            <p:nvPr/>
          </p:nvSpPr>
          <p:spPr bwMode="auto">
            <a:xfrm>
              <a:off x="2554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8" name="Text Box 28"/>
            <p:cNvSpPr txBox="1">
              <a:spLocks noChangeArrowheads="1"/>
            </p:cNvSpPr>
            <p:nvPr/>
          </p:nvSpPr>
          <p:spPr bwMode="auto">
            <a:xfrm>
              <a:off x="3034" y="1056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3309" name="Text Box 29"/>
            <p:cNvSpPr txBox="1">
              <a:spLocks noChangeArrowheads="1"/>
            </p:cNvSpPr>
            <p:nvPr/>
          </p:nvSpPr>
          <p:spPr bwMode="auto">
            <a:xfrm>
              <a:off x="3456" y="105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</p:grp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7915275" y="24034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2590800" y="24034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552644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306" name="Group 2"/>
          <p:cNvGrpSpPr>
            <a:grpSpLocks/>
          </p:cNvGrpSpPr>
          <p:nvPr/>
        </p:nvGrpSpPr>
        <p:grpSpPr bwMode="auto">
          <a:xfrm>
            <a:off x="3070225" y="3048000"/>
            <a:ext cx="4876800" cy="2819400"/>
            <a:chOff x="974" y="1920"/>
            <a:chExt cx="3072" cy="1776"/>
          </a:xfrm>
        </p:grpSpPr>
        <p:sp>
          <p:nvSpPr>
            <p:cNvPr id="354307" name="Rectangle 3"/>
            <p:cNvSpPr>
              <a:spLocks noChangeArrowheads="1"/>
            </p:cNvSpPr>
            <p:nvPr/>
          </p:nvSpPr>
          <p:spPr bwMode="auto">
            <a:xfrm>
              <a:off x="974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08" name="Rectangle 4"/>
            <p:cNvSpPr>
              <a:spLocks noChangeArrowheads="1"/>
            </p:cNvSpPr>
            <p:nvPr/>
          </p:nvSpPr>
          <p:spPr bwMode="auto">
            <a:xfrm>
              <a:off x="155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09" name="Rectangle 5"/>
            <p:cNvSpPr>
              <a:spLocks noChangeArrowheads="1"/>
            </p:cNvSpPr>
            <p:nvPr/>
          </p:nvSpPr>
          <p:spPr bwMode="auto">
            <a:xfrm>
              <a:off x="203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0" name="Rectangle 6"/>
            <p:cNvSpPr>
              <a:spLocks noChangeArrowheads="1"/>
            </p:cNvSpPr>
            <p:nvPr/>
          </p:nvSpPr>
          <p:spPr bwMode="auto">
            <a:xfrm>
              <a:off x="251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1" name="Rectangle 7"/>
            <p:cNvSpPr>
              <a:spLocks noChangeArrowheads="1"/>
            </p:cNvSpPr>
            <p:nvPr/>
          </p:nvSpPr>
          <p:spPr bwMode="auto">
            <a:xfrm>
              <a:off x="3470" y="345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4312" name="Rectangle 8"/>
            <p:cNvSpPr>
              <a:spLocks noChangeArrowheads="1"/>
            </p:cNvSpPr>
            <p:nvPr/>
          </p:nvSpPr>
          <p:spPr bwMode="auto">
            <a:xfrm>
              <a:off x="2990" y="345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354313" name="Group 9"/>
            <p:cNvGrpSpPr>
              <a:grpSpLocks/>
            </p:cNvGrpSpPr>
            <p:nvPr/>
          </p:nvGrpSpPr>
          <p:grpSpPr bwMode="auto">
            <a:xfrm>
              <a:off x="974" y="2832"/>
              <a:ext cx="3072" cy="240"/>
              <a:chOff x="974" y="2832"/>
              <a:chExt cx="3072" cy="240"/>
            </a:xfrm>
          </p:grpSpPr>
          <p:sp>
            <p:nvSpPr>
              <p:cNvPr id="354314" name="Rectangle 10"/>
              <p:cNvSpPr>
                <a:spLocks noChangeArrowheads="1"/>
              </p:cNvSpPr>
              <p:nvPr/>
            </p:nvSpPr>
            <p:spPr bwMode="auto">
              <a:xfrm>
                <a:off x="974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5" name="Rectangle 11"/>
              <p:cNvSpPr>
                <a:spLocks noChangeArrowheads="1"/>
              </p:cNvSpPr>
              <p:nvPr/>
            </p:nvSpPr>
            <p:spPr bwMode="auto">
              <a:xfrm>
                <a:off x="155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6" name="Rectangle 12"/>
              <p:cNvSpPr>
                <a:spLocks noChangeArrowheads="1"/>
              </p:cNvSpPr>
              <p:nvPr/>
            </p:nvSpPr>
            <p:spPr bwMode="auto">
              <a:xfrm>
                <a:off x="203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7" name="Rectangle 13"/>
              <p:cNvSpPr>
                <a:spLocks noChangeArrowheads="1"/>
              </p:cNvSpPr>
              <p:nvPr/>
            </p:nvSpPr>
            <p:spPr bwMode="auto">
              <a:xfrm>
                <a:off x="251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8" name="Rectangle 14"/>
              <p:cNvSpPr>
                <a:spLocks noChangeArrowheads="1"/>
              </p:cNvSpPr>
              <p:nvPr/>
            </p:nvSpPr>
            <p:spPr bwMode="auto">
              <a:xfrm>
                <a:off x="3470" y="2832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19" name="Rectangle 15"/>
              <p:cNvSpPr>
                <a:spLocks noChangeArrowheads="1"/>
              </p:cNvSpPr>
              <p:nvPr/>
            </p:nvSpPr>
            <p:spPr bwMode="auto">
              <a:xfrm>
                <a:off x="2990" y="283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4320" name="Group 16"/>
            <p:cNvGrpSpPr>
              <a:grpSpLocks/>
            </p:cNvGrpSpPr>
            <p:nvPr/>
          </p:nvGrpSpPr>
          <p:grpSpPr bwMode="auto">
            <a:xfrm>
              <a:off x="974" y="1920"/>
              <a:ext cx="3072" cy="528"/>
              <a:chOff x="974" y="1920"/>
              <a:chExt cx="3072" cy="528"/>
            </a:xfrm>
          </p:grpSpPr>
          <p:sp>
            <p:nvSpPr>
              <p:cNvPr id="354321" name="Rectangle 17"/>
              <p:cNvSpPr>
                <a:spLocks noChangeArrowheads="1"/>
              </p:cNvSpPr>
              <p:nvPr/>
            </p:nvSpPr>
            <p:spPr bwMode="auto">
              <a:xfrm>
                <a:off x="974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op</a:t>
                </a:r>
                <a:endParaRPr lang="en-US" altLang="en-US" sz="240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22" name="Rectangle 18"/>
              <p:cNvSpPr>
                <a:spLocks noChangeArrowheads="1"/>
              </p:cNvSpPr>
              <p:nvPr/>
            </p:nvSpPr>
            <p:spPr bwMode="auto">
              <a:xfrm>
                <a:off x="155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rs</a:t>
                </a:r>
              </a:p>
            </p:txBody>
          </p:sp>
          <p:sp>
            <p:nvSpPr>
              <p:cNvPr id="354323" name="Rectangle 19"/>
              <p:cNvSpPr>
                <a:spLocks noChangeArrowheads="1"/>
              </p:cNvSpPr>
              <p:nvPr/>
            </p:nvSpPr>
            <p:spPr bwMode="auto">
              <a:xfrm>
                <a:off x="203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rt</a:t>
                </a:r>
              </a:p>
            </p:txBody>
          </p:sp>
          <p:sp>
            <p:nvSpPr>
              <p:cNvPr id="354324" name="Rectangle 20"/>
              <p:cNvSpPr>
                <a:spLocks noChangeArrowheads="1"/>
              </p:cNvSpPr>
              <p:nvPr/>
            </p:nvSpPr>
            <p:spPr bwMode="auto">
              <a:xfrm>
                <a:off x="251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rd</a:t>
                </a:r>
              </a:p>
            </p:txBody>
          </p:sp>
          <p:sp>
            <p:nvSpPr>
              <p:cNvPr id="354325" name="Rectangle 21"/>
              <p:cNvSpPr>
                <a:spLocks noChangeArrowheads="1"/>
              </p:cNvSpPr>
              <p:nvPr/>
            </p:nvSpPr>
            <p:spPr bwMode="auto">
              <a:xfrm>
                <a:off x="3470" y="2208"/>
                <a:ext cx="576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funct</a:t>
                </a:r>
                <a:endParaRPr lang="en-US" altLang="en-US" sz="240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26" name="Rectangle 22"/>
              <p:cNvSpPr>
                <a:spLocks noChangeArrowheads="1"/>
              </p:cNvSpPr>
              <p:nvPr/>
            </p:nvSpPr>
            <p:spPr bwMode="auto">
              <a:xfrm>
                <a:off x="2990" y="2208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solidFill>
                      <a:srgbClr val="990000"/>
                    </a:solidFill>
                    <a:latin typeface="Courier New" panose="02070309020205020404" pitchFamily="49" charset="0"/>
                  </a:rPr>
                  <a:t>shamt</a:t>
                </a:r>
              </a:p>
            </p:txBody>
          </p:sp>
          <p:sp>
            <p:nvSpPr>
              <p:cNvPr id="354327" name="Line 23"/>
              <p:cNvSpPr>
                <a:spLocks noChangeShapeType="1"/>
              </p:cNvSpPr>
              <p:nvPr/>
            </p:nvSpPr>
            <p:spPr bwMode="auto">
              <a:xfrm flipV="1">
                <a:off x="974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28" name="Line 24"/>
              <p:cNvSpPr>
                <a:spLocks noChangeShapeType="1"/>
              </p:cNvSpPr>
              <p:nvPr/>
            </p:nvSpPr>
            <p:spPr bwMode="auto">
              <a:xfrm>
                <a:off x="1022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29" name="Line 25"/>
              <p:cNvSpPr>
                <a:spLocks noChangeShapeType="1"/>
              </p:cNvSpPr>
              <p:nvPr/>
            </p:nvSpPr>
            <p:spPr bwMode="auto">
              <a:xfrm flipV="1">
                <a:off x="155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0" name="Line 26"/>
              <p:cNvSpPr>
                <a:spLocks noChangeShapeType="1"/>
              </p:cNvSpPr>
              <p:nvPr/>
            </p:nvSpPr>
            <p:spPr bwMode="auto">
              <a:xfrm flipV="1">
                <a:off x="203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1" name="Line 27"/>
              <p:cNvSpPr>
                <a:spLocks noChangeShapeType="1"/>
              </p:cNvSpPr>
              <p:nvPr/>
            </p:nvSpPr>
            <p:spPr bwMode="auto">
              <a:xfrm>
                <a:off x="159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2" name="Line 28"/>
              <p:cNvSpPr>
                <a:spLocks noChangeShapeType="1"/>
              </p:cNvSpPr>
              <p:nvPr/>
            </p:nvSpPr>
            <p:spPr bwMode="auto">
              <a:xfrm flipV="1">
                <a:off x="251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3" name="Line 29"/>
              <p:cNvSpPr>
                <a:spLocks noChangeShapeType="1"/>
              </p:cNvSpPr>
              <p:nvPr/>
            </p:nvSpPr>
            <p:spPr bwMode="auto">
              <a:xfrm>
                <a:off x="207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4" name="Line 30"/>
              <p:cNvSpPr>
                <a:spLocks noChangeShapeType="1"/>
              </p:cNvSpPr>
              <p:nvPr/>
            </p:nvSpPr>
            <p:spPr bwMode="auto">
              <a:xfrm flipV="1">
                <a:off x="299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5" name="Line 31"/>
              <p:cNvSpPr>
                <a:spLocks noChangeShapeType="1"/>
              </p:cNvSpPr>
              <p:nvPr/>
            </p:nvSpPr>
            <p:spPr bwMode="auto">
              <a:xfrm>
                <a:off x="255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6" name="Line 32"/>
              <p:cNvSpPr>
                <a:spLocks noChangeShapeType="1"/>
              </p:cNvSpPr>
              <p:nvPr/>
            </p:nvSpPr>
            <p:spPr bwMode="auto">
              <a:xfrm flipV="1">
                <a:off x="3470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7" name="Line 33"/>
              <p:cNvSpPr>
                <a:spLocks noChangeShapeType="1"/>
              </p:cNvSpPr>
              <p:nvPr/>
            </p:nvSpPr>
            <p:spPr bwMode="auto">
              <a:xfrm>
                <a:off x="3038" y="211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8" name="Line 34"/>
              <p:cNvSpPr>
                <a:spLocks noChangeShapeType="1"/>
              </p:cNvSpPr>
              <p:nvPr/>
            </p:nvSpPr>
            <p:spPr bwMode="auto">
              <a:xfrm flipV="1">
                <a:off x="4046" y="2064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39" name="Line 35"/>
              <p:cNvSpPr>
                <a:spLocks noChangeShapeType="1"/>
              </p:cNvSpPr>
              <p:nvPr/>
            </p:nvSpPr>
            <p:spPr bwMode="auto">
              <a:xfrm>
                <a:off x="3518" y="211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0" name="Text Box 36"/>
              <p:cNvSpPr txBox="1">
                <a:spLocks noChangeArrowheads="1"/>
              </p:cNvSpPr>
              <p:nvPr/>
            </p:nvSpPr>
            <p:spPr bwMode="auto">
              <a:xfrm>
                <a:off x="1070" y="1920"/>
                <a:ext cx="3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</a:rPr>
                  <a:t>6 bits</a:t>
                </a:r>
              </a:p>
            </p:txBody>
          </p:sp>
          <p:sp>
            <p:nvSpPr>
              <p:cNvPr id="354341" name="Text Box 37"/>
              <p:cNvSpPr txBox="1">
                <a:spLocks noChangeArrowheads="1"/>
              </p:cNvSpPr>
              <p:nvPr/>
            </p:nvSpPr>
            <p:spPr bwMode="auto">
              <a:xfrm>
                <a:off x="1608" y="1920"/>
                <a:ext cx="3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2" name="Text Box 38"/>
              <p:cNvSpPr txBox="1">
                <a:spLocks noChangeArrowheads="1"/>
              </p:cNvSpPr>
              <p:nvPr/>
            </p:nvSpPr>
            <p:spPr bwMode="auto">
              <a:xfrm>
                <a:off x="2088" y="1920"/>
                <a:ext cx="3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3" name="Text Box 39"/>
              <p:cNvSpPr txBox="1">
                <a:spLocks noChangeArrowheads="1"/>
              </p:cNvSpPr>
              <p:nvPr/>
            </p:nvSpPr>
            <p:spPr bwMode="auto">
              <a:xfrm>
                <a:off x="2568" y="1920"/>
                <a:ext cx="3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4" name="Text Box 40"/>
              <p:cNvSpPr txBox="1">
                <a:spLocks noChangeArrowheads="1"/>
              </p:cNvSpPr>
              <p:nvPr/>
            </p:nvSpPr>
            <p:spPr bwMode="auto">
              <a:xfrm>
                <a:off x="3048" y="1920"/>
                <a:ext cx="3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</a:rPr>
                  <a:t>5 bits</a:t>
                </a:r>
              </a:p>
            </p:txBody>
          </p:sp>
          <p:sp>
            <p:nvSpPr>
              <p:cNvPr id="354345" name="Text Box 41"/>
              <p:cNvSpPr txBox="1">
                <a:spLocks noChangeArrowheads="1"/>
              </p:cNvSpPr>
              <p:nvPr/>
            </p:nvSpPr>
            <p:spPr bwMode="auto">
              <a:xfrm>
                <a:off x="3470" y="1920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</a:rPr>
                  <a:t>6 bits</a:t>
                </a:r>
              </a:p>
            </p:txBody>
          </p:sp>
        </p:grpSp>
        <p:sp>
          <p:nvSpPr>
            <p:cNvPr id="354346" name="Line 42"/>
            <p:cNvSpPr>
              <a:spLocks noChangeShapeType="1"/>
            </p:cNvSpPr>
            <p:nvPr/>
          </p:nvSpPr>
          <p:spPr bwMode="auto">
            <a:xfrm flipV="1">
              <a:off x="974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47" name="Line 43"/>
            <p:cNvSpPr>
              <a:spLocks noChangeShapeType="1"/>
            </p:cNvSpPr>
            <p:nvPr/>
          </p:nvSpPr>
          <p:spPr bwMode="auto">
            <a:xfrm flipV="1">
              <a:off x="155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48" name="Line 44"/>
            <p:cNvSpPr>
              <a:spLocks noChangeShapeType="1"/>
            </p:cNvSpPr>
            <p:nvPr/>
          </p:nvSpPr>
          <p:spPr bwMode="auto">
            <a:xfrm flipV="1">
              <a:off x="974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49" name="Line 45"/>
            <p:cNvSpPr>
              <a:spLocks noChangeShapeType="1"/>
            </p:cNvSpPr>
            <p:nvPr/>
          </p:nvSpPr>
          <p:spPr bwMode="auto">
            <a:xfrm flipV="1">
              <a:off x="155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Line 46"/>
            <p:cNvSpPr>
              <a:spLocks noChangeShapeType="1"/>
            </p:cNvSpPr>
            <p:nvPr/>
          </p:nvSpPr>
          <p:spPr bwMode="auto">
            <a:xfrm flipV="1">
              <a:off x="203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1" name="Line 47"/>
            <p:cNvSpPr>
              <a:spLocks noChangeShapeType="1"/>
            </p:cNvSpPr>
            <p:nvPr/>
          </p:nvSpPr>
          <p:spPr bwMode="auto">
            <a:xfrm flipV="1">
              <a:off x="203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2" name="Line 48"/>
            <p:cNvSpPr>
              <a:spLocks noChangeShapeType="1"/>
            </p:cNvSpPr>
            <p:nvPr/>
          </p:nvSpPr>
          <p:spPr bwMode="auto">
            <a:xfrm flipV="1">
              <a:off x="251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3" name="Line 49"/>
            <p:cNvSpPr>
              <a:spLocks noChangeShapeType="1"/>
            </p:cNvSpPr>
            <p:nvPr/>
          </p:nvSpPr>
          <p:spPr bwMode="auto">
            <a:xfrm flipV="1">
              <a:off x="251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4" name="Line 50"/>
            <p:cNvSpPr>
              <a:spLocks noChangeShapeType="1"/>
            </p:cNvSpPr>
            <p:nvPr/>
          </p:nvSpPr>
          <p:spPr bwMode="auto">
            <a:xfrm flipV="1">
              <a:off x="299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5" name="Line 51"/>
            <p:cNvSpPr>
              <a:spLocks noChangeShapeType="1"/>
            </p:cNvSpPr>
            <p:nvPr/>
          </p:nvSpPr>
          <p:spPr bwMode="auto">
            <a:xfrm flipV="1">
              <a:off x="299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6" name="Line 52"/>
            <p:cNvSpPr>
              <a:spLocks noChangeShapeType="1"/>
            </p:cNvSpPr>
            <p:nvPr/>
          </p:nvSpPr>
          <p:spPr bwMode="auto">
            <a:xfrm flipV="1">
              <a:off x="347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7" name="Line 53"/>
            <p:cNvSpPr>
              <a:spLocks noChangeShapeType="1"/>
            </p:cNvSpPr>
            <p:nvPr/>
          </p:nvSpPr>
          <p:spPr bwMode="auto">
            <a:xfrm flipV="1">
              <a:off x="3470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8" name="Line 54"/>
            <p:cNvSpPr>
              <a:spLocks noChangeShapeType="1"/>
            </p:cNvSpPr>
            <p:nvPr/>
          </p:nvSpPr>
          <p:spPr bwMode="auto">
            <a:xfrm flipV="1">
              <a:off x="404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9" name="Line 55"/>
            <p:cNvSpPr>
              <a:spLocks noChangeShapeType="1"/>
            </p:cNvSpPr>
            <p:nvPr/>
          </p:nvSpPr>
          <p:spPr bwMode="auto">
            <a:xfrm flipV="1">
              <a:off x="4046" y="331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8083551" y="4484688"/>
            <a:ext cx="10182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Helvetica" panose="020B0604020202020204" pitchFamily="34" charset="0"/>
              </a:rPr>
              <a:t>Decimal</a:t>
            </a:r>
          </a:p>
        </p:txBody>
      </p:sp>
      <p:sp>
        <p:nvSpPr>
          <p:cNvPr id="354361" name="Text Box 57"/>
          <p:cNvSpPr txBox="1">
            <a:spLocks noChangeArrowheads="1"/>
          </p:cNvSpPr>
          <p:nvPr/>
        </p:nvSpPr>
        <p:spPr bwMode="auto">
          <a:xfrm>
            <a:off x="8099426" y="5500688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Helvetica" panose="020B0604020202020204" pitchFamily="34" charset="0"/>
              </a:rPr>
              <a:t>Binary</a:t>
            </a:r>
          </a:p>
        </p:txBody>
      </p:sp>
      <p:sp>
        <p:nvSpPr>
          <p:cNvPr id="35436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Logical Instructions -</a:t>
            </a:r>
            <a:br>
              <a:rPr lang="en-US" altLang="en-US"/>
            </a:br>
            <a:r>
              <a:rPr lang="en-US" altLang="en-US"/>
              <a:t>Binary Representation Example</a:t>
            </a:r>
          </a:p>
        </p:txBody>
      </p:sp>
      <p:sp>
        <p:nvSpPr>
          <p:cNvPr id="354363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add $8, $17, $18</a:t>
            </a:r>
          </a:p>
          <a:p>
            <a:r>
              <a:rPr lang="en-US" altLang="en-US"/>
              <a:t>See reference card for </a:t>
            </a:r>
            <a:r>
              <a:rPr lang="en-US" altLang="en-US">
                <a:latin typeface="Courier New" panose="02070309020205020404" pitchFamily="49" charset="0"/>
              </a:rPr>
              <a:t>op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funct</a:t>
            </a:r>
            <a:r>
              <a:rPr lang="en-US" altLang="en-US"/>
              <a:t> values</a:t>
            </a:r>
          </a:p>
        </p:txBody>
      </p:sp>
      <p:sp>
        <p:nvSpPr>
          <p:cNvPr id="354364" name="Rectangle 60"/>
          <p:cNvSpPr>
            <a:spLocks noChangeArrowheads="1"/>
          </p:cNvSpPr>
          <p:nvPr/>
        </p:nvSpPr>
        <p:spPr bwMode="auto">
          <a:xfrm>
            <a:off x="3048000" y="54864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000000</a:t>
            </a:r>
            <a:endParaRPr lang="en-US" altLang="en-US" sz="2400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65" name="Rectangle 61"/>
          <p:cNvSpPr>
            <a:spLocks noChangeArrowheads="1"/>
          </p:cNvSpPr>
          <p:nvPr/>
        </p:nvSpPr>
        <p:spPr bwMode="auto">
          <a:xfrm>
            <a:off x="3048000" y="44958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0</a:t>
            </a:r>
            <a:endParaRPr lang="en-US" altLang="en-US" sz="2400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66" name="Rectangle 62"/>
          <p:cNvSpPr>
            <a:spLocks noChangeArrowheads="1"/>
          </p:cNvSpPr>
          <p:nvPr/>
        </p:nvSpPr>
        <p:spPr bwMode="auto">
          <a:xfrm>
            <a:off x="3962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10001</a:t>
            </a:r>
          </a:p>
        </p:txBody>
      </p:sp>
      <p:sp>
        <p:nvSpPr>
          <p:cNvPr id="354367" name="Rectangle 63"/>
          <p:cNvSpPr>
            <a:spLocks noChangeArrowheads="1"/>
          </p:cNvSpPr>
          <p:nvPr/>
        </p:nvSpPr>
        <p:spPr bwMode="auto">
          <a:xfrm>
            <a:off x="3962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354368" name="Rectangle 64"/>
          <p:cNvSpPr>
            <a:spLocks noChangeArrowheads="1"/>
          </p:cNvSpPr>
          <p:nvPr/>
        </p:nvSpPr>
        <p:spPr bwMode="auto">
          <a:xfrm>
            <a:off x="4724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10010</a:t>
            </a:r>
          </a:p>
        </p:txBody>
      </p:sp>
      <p:sp>
        <p:nvSpPr>
          <p:cNvPr id="354369" name="Rectangle 65"/>
          <p:cNvSpPr>
            <a:spLocks noChangeArrowheads="1"/>
          </p:cNvSpPr>
          <p:nvPr/>
        </p:nvSpPr>
        <p:spPr bwMode="auto">
          <a:xfrm>
            <a:off x="4724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18</a:t>
            </a:r>
          </a:p>
        </p:txBody>
      </p:sp>
      <p:sp>
        <p:nvSpPr>
          <p:cNvPr id="354370" name="Rectangle 66"/>
          <p:cNvSpPr>
            <a:spLocks noChangeArrowheads="1"/>
          </p:cNvSpPr>
          <p:nvPr/>
        </p:nvSpPr>
        <p:spPr bwMode="auto">
          <a:xfrm>
            <a:off x="5486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01000</a:t>
            </a:r>
          </a:p>
        </p:txBody>
      </p:sp>
      <p:sp>
        <p:nvSpPr>
          <p:cNvPr id="354371" name="Rectangle 67"/>
          <p:cNvSpPr>
            <a:spLocks noChangeArrowheads="1"/>
          </p:cNvSpPr>
          <p:nvPr/>
        </p:nvSpPr>
        <p:spPr bwMode="auto">
          <a:xfrm>
            <a:off x="5486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54372" name="Rectangle 68"/>
          <p:cNvSpPr>
            <a:spLocks noChangeArrowheads="1"/>
          </p:cNvSpPr>
          <p:nvPr/>
        </p:nvSpPr>
        <p:spPr bwMode="auto">
          <a:xfrm>
            <a:off x="6248400" y="5486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00000</a:t>
            </a:r>
          </a:p>
        </p:txBody>
      </p:sp>
      <p:sp>
        <p:nvSpPr>
          <p:cNvPr id="354373" name="Rectangle 69"/>
          <p:cNvSpPr>
            <a:spLocks noChangeArrowheads="1"/>
          </p:cNvSpPr>
          <p:nvPr/>
        </p:nvSpPr>
        <p:spPr bwMode="auto">
          <a:xfrm>
            <a:off x="6248400" y="44958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54374" name="Rectangle 70"/>
          <p:cNvSpPr>
            <a:spLocks noChangeArrowheads="1"/>
          </p:cNvSpPr>
          <p:nvPr/>
        </p:nvSpPr>
        <p:spPr bwMode="auto">
          <a:xfrm>
            <a:off x="7010400" y="54864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100000</a:t>
            </a:r>
            <a:endParaRPr lang="en-US" altLang="en-US" sz="2400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354375" name="Rectangle 71"/>
          <p:cNvSpPr>
            <a:spLocks noChangeArrowheads="1"/>
          </p:cNvSpPr>
          <p:nvPr/>
        </p:nvSpPr>
        <p:spPr bwMode="auto">
          <a:xfrm>
            <a:off x="7010400" y="44958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 New" panose="02070309020205020404" pitchFamily="49" charset="0"/>
              </a:rPr>
              <a:t>32</a:t>
            </a:r>
            <a:endParaRPr lang="en-US" altLang="en-US" sz="2400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54376" name="Group 72"/>
          <p:cNvGrpSpPr>
            <a:grpSpLocks/>
          </p:cNvGrpSpPr>
          <p:nvPr/>
        </p:nvGrpSpPr>
        <p:grpSpPr bwMode="auto">
          <a:xfrm>
            <a:off x="3059113" y="4495800"/>
            <a:ext cx="4876800" cy="1371600"/>
            <a:chOff x="960" y="2928"/>
            <a:chExt cx="3072" cy="864"/>
          </a:xfrm>
        </p:grpSpPr>
        <p:grpSp>
          <p:nvGrpSpPr>
            <p:cNvPr id="354377" name="Group 73"/>
            <p:cNvGrpSpPr>
              <a:grpSpLocks/>
            </p:cNvGrpSpPr>
            <p:nvPr/>
          </p:nvGrpSpPr>
          <p:grpSpPr bwMode="auto">
            <a:xfrm>
              <a:off x="960" y="2928"/>
              <a:ext cx="3072" cy="240"/>
              <a:chOff x="960" y="2304"/>
              <a:chExt cx="3072" cy="240"/>
            </a:xfrm>
          </p:grpSpPr>
          <p:sp>
            <p:nvSpPr>
              <p:cNvPr id="354378" name="Rectangle 74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79" name="Rectangle 75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0" name="Rectangle 76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1" name="Rectangle 77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2" name="Rectangle 78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3" name="Rectangle 7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354384" name="Group 80"/>
            <p:cNvGrpSpPr>
              <a:grpSpLocks/>
            </p:cNvGrpSpPr>
            <p:nvPr/>
          </p:nvGrpSpPr>
          <p:grpSpPr bwMode="auto">
            <a:xfrm>
              <a:off x="960" y="3552"/>
              <a:ext cx="3072" cy="240"/>
              <a:chOff x="960" y="2304"/>
              <a:chExt cx="3072" cy="240"/>
            </a:xfrm>
          </p:grpSpPr>
          <p:sp>
            <p:nvSpPr>
              <p:cNvPr id="354385" name="Rectangle 81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6" name="Rectangle 82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7" name="Rectangle 8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8" name="Rectangle 84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89" name="Rectangle 85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54390" name="Rectangle 86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354391" name="Text Box 87"/>
          <p:cNvSpPr txBox="1">
            <a:spLocks noChangeArrowheads="1"/>
          </p:cNvSpPr>
          <p:nvPr/>
        </p:nvSpPr>
        <p:spPr bwMode="auto">
          <a:xfrm>
            <a:off x="7905750" y="36988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354392" name="Text Box 88"/>
          <p:cNvSpPr txBox="1">
            <a:spLocks noChangeArrowheads="1"/>
          </p:cNvSpPr>
          <p:nvPr/>
        </p:nvSpPr>
        <p:spPr bwMode="auto">
          <a:xfrm>
            <a:off x="2587625" y="36988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6879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64" grpId="0" animBg="1" autoUpdateAnimBg="0"/>
      <p:bldP spid="354365" grpId="0" animBg="1" autoUpdateAnimBg="0"/>
      <p:bldP spid="354366" grpId="0" animBg="1" autoUpdateAnimBg="0"/>
      <p:bldP spid="354367" grpId="0" animBg="1" autoUpdateAnimBg="0"/>
      <p:bldP spid="354368" grpId="0" animBg="1" autoUpdateAnimBg="0"/>
      <p:bldP spid="354369" grpId="0" animBg="1" autoUpdateAnimBg="0"/>
      <p:bldP spid="354370" grpId="0" animBg="1" autoUpdateAnimBg="0"/>
      <p:bldP spid="354371" grpId="0" animBg="1" autoUpdateAnimBg="0"/>
      <p:bldP spid="354372" grpId="0" animBg="1" autoUpdateAnimBg="0"/>
      <p:bldP spid="354373" grpId="0" animBg="1" autoUpdateAnimBg="0"/>
      <p:bldP spid="354374" grpId="0" animBg="1" autoUpdateAnimBg="0"/>
      <p:bldP spid="35437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Transfer Instructions - </a:t>
            </a:r>
            <a:br>
              <a:rPr lang="en-US" altLang="en-US"/>
            </a:br>
            <a:r>
              <a:rPr lang="en-US" altLang="en-US"/>
              <a:t>Binary Representation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438400"/>
            <a:ext cx="8077200" cy="3962400"/>
          </a:xfrm>
        </p:spPr>
        <p:txBody>
          <a:bodyPr/>
          <a:lstStyle/>
          <a:p>
            <a:r>
              <a:rPr lang="en-US" altLang="en-US"/>
              <a:t>Used for load, store instructions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op</a:t>
            </a:r>
            <a:r>
              <a:rPr lang="en-US" altLang="en-US"/>
              <a:t>: Basic operation of the instruction (</a:t>
            </a:r>
            <a:r>
              <a:rPr lang="en-US" altLang="en-US" i="1"/>
              <a:t>opcode</a:t>
            </a:r>
            <a:r>
              <a:rPr lang="en-US" altLang="en-US"/>
              <a:t>)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rs</a:t>
            </a:r>
            <a:r>
              <a:rPr lang="en-US" altLang="en-US"/>
              <a:t>: first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rt</a:t>
            </a:r>
            <a:r>
              <a:rPr lang="en-US" altLang="en-US"/>
              <a:t>: second register source operand</a:t>
            </a:r>
          </a:p>
          <a:p>
            <a:pPr lvl="1"/>
            <a:r>
              <a:rPr lang="en-US" altLang="en-US">
                <a:solidFill>
                  <a:srgbClr val="990000"/>
                </a:solidFill>
                <a:latin typeface="Courier" charset="0"/>
              </a:rPr>
              <a:t>offset</a:t>
            </a:r>
            <a:r>
              <a:rPr lang="en-US" altLang="en-US"/>
              <a:t>: 16-bit signed address offset (-32,768 to +32,767)</a:t>
            </a:r>
          </a:p>
          <a:p>
            <a:r>
              <a:rPr lang="en-US" altLang="en-US"/>
              <a:t>Also called “</a:t>
            </a:r>
            <a:r>
              <a:rPr lang="en-US" altLang="en-US">
                <a:solidFill>
                  <a:srgbClr val="990000"/>
                </a:solidFill>
              </a:rPr>
              <a:t>I-Format</a:t>
            </a:r>
            <a:r>
              <a:rPr lang="en-US" altLang="en-US"/>
              <a:t>” or “</a:t>
            </a:r>
            <a:r>
              <a:rPr lang="en-US" altLang="en-US">
                <a:solidFill>
                  <a:srgbClr val="990000"/>
                </a:solidFill>
              </a:rPr>
              <a:t>I-Type</a:t>
            </a:r>
            <a:r>
              <a:rPr lang="en-US" altLang="en-US"/>
              <a:t>” instructions</a:t>
            </a:r>
          </a:p>
        </p:txBody>
      </p:sp>
      <p:grpSp>
        <p:nvGrpSpPr>
          <p:cNvPr id="358404" name="Group 4"/>
          <p:cNvGrpSpPr>
            <a:grpSpLocks/>
          </p:cNvGrpSpPr>
          <p:nvPr/>
        </p:nvGrpSpPr>
        <p:grpSpPr bwMode="auto">
          <a:xfrm>
            <a:off x="3048000" y="1524000"/>
            <a:ext cx="4876800" cy="838200"/>
            <a:chOff x="960" y="960"/>
            <a:chExt cx="3072" cy="528"/>
          </a:xfrm>
        </p:grpSpPr>
        <p:sp>
          <p:nvSpPr>
            <p:cNvPr id="358405" name="Rectangle 5"/>
            <p:cNvSpPr>
              <a:spLocks noChangeArrowheads="1"/>
            </p:cNvSpPr>
            <p:nvPr/>
          </p:nvSpPr>
          <p:spPr bwMode="auto">
            <a:xfrm>
              <a:off x="960" y="1248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6" name="Rectangle 6"/>
            <p:cNvSpPr>
              <a:spLocks noChangeArrowheads="1"/>
            </p:cNvSpPr>
            <p:nvPr/>
          </p:nvSpPr>
          <p:spPr bwMode="auto">
            <a:xfrm>
              <a:off x="153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2016" y="1248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2496" y="1248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Line 10"/>
            <p:cNvSpPr>
              <a:spLocks noChangeShapeType="1"/>
            </p:cNvSpPr>
            <p:nvPr/>
          </p:nvSpPr>
          <p:spPr bwMode="auto">
            <a:xfrm>
              <a:off x="1008" y="115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1" name="Line 11"/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 flipV="1">
              <a:off x="201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3" name="Line 13"/>
            <p:cNvSpPr>
              <a:spLocks noChangeShapeType="1"/>
            </p:cNvSpPr>
            <p:nvPr/>
          </p:nvSpPr>
          <p:spPr bwMode="auto">
            <a:xfrm>
              <a:off x="158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Line 14"/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5" name="Line 15"/>
            <p:cNvSpPr>
              <a:spLocks noChangeShapeType="1"/>
            </p:cNvSpPr>
            <p:nvPr/>
          </p:nvSpPr>
          <p:spPr bwMode="auto">
            <a:xfrm>
              <a:off x="2064" y="1152"/>
              <a:ext cx="3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6" name="Line 16"/>
            <p:cNvSpPr>
              <a:spLocks noChangeShapeType="1"/>
            </p:cNvSpPr>
            <p:nvPr/>
          </p:nvSpPr>
          <p:spPr bwMode="auto">
            <a:xfrm>
              <a:off x="2592" y="115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7" name="Line 17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056" y="960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58419" name="Text Box 19"/>
            <p:cNvSpPr txBox="1">
              <a:spLocks noChangeArrowheads="1"/>
            </p:cNvSpPr>
            <p:nvPr/>
          </p:nvSpPr>
          <p:spPr bwMode="auto">
            <a:xfrm>
              <a:off x="1594" y="960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0" name="Text Box 20"/>
            <p:cNvSpPr txBox="1">
              <a:spLocks noChangeArrowheads="1"/>
            </p:cNvSpPr>
            <p:nvPr/>
          </p:nvSpPr>
          <p:spPr bwMode="auto">
            <a:xfrm>
              <a:off x="2074" y="960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054" y="960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16 bits</a:t>
              </a:r>
            </a:p>
          </p:txBody>
        </p:sp>
      </p:grpSp>
      <p:grpSp>
        <p:nvGrpSpPr>
          <p:cNvPr id="358422" name="Group 22"/>
          <p:cNvGrpSpPr>
            <a:grpSpLocks/>
          </p:cNvGrpSpPr>
          <p:nvPr/>
        </p:nvGrpSpPr>
        <p:grpSpPr bwMode="auto">
          <a:xfrm>
            <a:off x="6553201" y="3141666"/>
            <a:ext cx="2782888" cy="439738"/>
            <a:chOff x="3312" y="1883"/>
            <a:chExt cx="1753" cy="277"/>
          </a:xfrm>
        </p:grpSpPr>
        <p:sp>
          <p:nvSpPr>
            <p:cNvPr id="358423" name="Line 23"/>
            <p:cNvSpPr>
              <a:spLocks noChangeShapeType="1"/>
            </p:cNvSpPr>
            <p:nvPr/>
          </p:nvSpPr>
          <p:spPr bwMode="auto">
            <a:xfrm flipH="1">
              <a:off x="3312" y="2016"/>
              <a:ext cx="1104" cy="144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4416" y="1883"/>
              <a:ext cx="649" cy="233"/>
            </a:xfrm>
            <a:prstGeom prst="rect">
              <a:avLst/>
            </a:prstGeom>
            <a:noFill/>
            <a:ln w="381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>
                  <a:solidFill>
                    <a:srgbClr val="000066"/>
                  </a:solidFill>
                  <a:latin typeface="Helvetica" panose="020B0604020202020204" pitchFamily="34" charset="0"/>
                </a:rPr>
                <a:t>Address</a:t>
              </a:r>
              <a:endParaRPr lang="en-US" altLang="en-US">
                <a:solidFill>
                  <a:srgbClr val="990000"/>
                </a:solidFill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3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I-Format Example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828800"/>
            <a:ext cx="7162800" cy="4114800"/>
          </a:xfrm>
        </p:spPr>
        <p:txBody>
          <a:bodyPr/>
          <a:lstStyle/>
          <a:p>
            <a:r>
              <a:rPr lang="en-US" altLang="en-US"/>
              <a:t>Machine language for 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lw $9, 1200($8) == lw $t1, 1200($t0)</a:t>
            </a:r>
          </a:p>
        </p:txBody>
      </p:sp>
      <p:grpSp>
        <p:nvGrpSpPr>
          <p:cNvPr id="360452" name="Group 4"/>
          <p:cNvGrpSpPr>
            <a:grpSpLocks/>
          </p:cNvGrpSpPr>
          <p:nvPr/>
        </p:nvGrpSpPr>
        <p:grpSpPr bwMode="auto">
          <a:xfrm>
            <a:off x="3048000" y="2590801"/>
            <a:ext cx="6046788" cy="2822575"/>
            <a:chOff x="960" y="1632"/>
            <a:chExt cx="3809" cy="1778"/>
          </a:xfrm>
        </p:grpSpPr>
        <p:sp>
          <p:nvSpPr>
            <p:cNvPr id="360453" name="Rectangle 5"/>
            <p:cNvSpPr>
              <a:spLocks noChangeArrowheads="1"/>
            </p:cNvSpPr>
            <p:nvPr/>
          </p:nvSpPr>
          <p:spPr bwMode="auto">
            <a:xfrm>
              <a:off x="960" y="19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op</a:t>
              </a:r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153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rs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2016" y="19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rt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2496" y="19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990000"/>
                  </a:solidFill>
                  <a:latin typeface="Courier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57" name="Line 9"/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58" name="Line 10"/>
            <p:cNvSpPr>
              <a:spLocks noChangeShapeType="1"/>
            </p:cNvSpPr>
            <p:nvPr/>
          </p:nvSpPr>
          <p:spPr bwMode="auto">
            <a:xfrm>
              <a:off x="1008" y="18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 flipV="1">
              <a:off x="153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 flipV="1">
              <a:off x="201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>
              <a:off x="158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 flipV="1">
              <a:off x="2496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2544" y="1824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 flipV="1">
              <a:off x="4032" y="177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6" name="Text Box 18"/>
            <p:cNvSpPr txBox="1">
              <a:spLocks noChangeArrowheads="1"/>
            </p:cNvSpPr>
            <p:nvPr/>
          </p:nvSpPr>
          <p:spPr bwMode="auto">
            <a:xfrm>
              <a:off x="1056" y="1632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6 bits</a:t>
              </a:r>
            </a:p>
          </p:txBody>
        </p:sp>
        <p:sp>
          <p:nvSpPr>
            <p:cNvPr id="360467" name="Text Box 19"/>
            <p:cNvSpPr txBox="1">
              <a:spLocks noChangeArrowheads="1"/>
            </p:cNvSpPr>
            <p:nvPr/>
          </p:nvSpPr>
          <p:spPr bwMode="auto">
            <a:xfrm>
              <a:off x="1594" y="1632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0468" name="Text Box 20"/>
            <p:cNvSpPr txBox="1">
              <a:spLocks noChangeArrowheads="1"/>
            </p:cNvSpPr>
            <p:nvPr/>
          </p:nvSpPr>
          <p:spPr bwMode="auto">
            <a:xfrm>
              <a:off x="2074" y="1632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5 bits</a:t>
              </a:r>
            </a:p>
          </p:txBody>
        </p:sp>
        <p:sp>
          <p:nvSpPr>
            <p:cNvPr id="360469" name="Text Box 21"/>
            <p:cNvSpPr txBox="1">
              <a:spLocks noChangeArrowheads="1"/>
            </p:cNvSpPr>
            <p:nvPr/>
          </p:nvSpPr>
          <p:spPr bwMode="auto">
            <a:xfrm>
              <a:off x="3024" y="1632"/>
              <a:ext cx="4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Times New Roman" panose="02020603050405020304" pitchFamily="18" charset="0"/>
                </a:rPr>
                <a:t>16 bits</a:t>
              </a:r>
            </a:p>
          </p:txBody>
        </p:sp>
        <p:sp>
          <p:nvSpPr>
            <p:cNvPr id="360470" name="Line 22"/>
            <p:cNvSpPr>
              <a:spLocks noChangeShapeType="1"/>
            </p:cNvSpPr>
            <p:nvPr/>
          </p:nvSpPr>
          <p:spPr bwMode="auto">
            <a:xfrm flipV="1">
              <a:off x="960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1" name="Line 23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V="1">
              <a:off x="201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 flipV="1">
              <a:off x="2496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4" name="Line 26"/>
            <p:cNvSpPr>
              <a:spLocks noChangeShapeType="1"/>
            </p:cNvSpPr>
            <p:nvPr/>
          </p:nvSpPr>
          <p:spPr bwMode="auto">
            <a:xfrm flipV="1">
              <a:off x="4032" y="23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5" name="Line 27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6" name="Line 28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8" name="Line 30"/>
            <p:cNvSpPr>
              <a:spLocks noChangeShapeType="1"/>
            </p:cNvSpPr>
            <p:nvPr/>
          </p:nvSpPr>
          <p:spPr bwMode="auto">
            <a:xfrm flipV="1">
              <a:off x="2496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79" name="Line 31"/>
            <p:cNvSpPr>
              <a:spLocks noChangeShapeType="1"/>
            </p:cNvSpPr>
            <p:nvPr/>
          </p:nvSpPr>
          <p:spPr bwMode="auto">
            <a:xfrm flipV="1">
              <a:off x="4032" y="292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80" name="Text Box 32"/>
            <p:cNvSpPr txBox="1">
              <a:spLocks noChangeArrowheads="1"/>
            </p:cNvSpPr>
            <p:nvPr/>
          </p:nvSpPr>
          <p:spPr bwMode="auto">
            <a:xfrm>
              <a:off x="4118" y="3177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Binary</a:t>
              </a:r>
            </a:p>
          </p:txBody>
        </p:sp>
        <p:sp>
          <p:nvSpPr>
            <p:cNvPr id="360481" name="Text Box 33"/>
            <p:cNvSpPr txBox="1">
              <a:spLocks noChangeArrowheads="1"/>
            </p:cNvSpPr>
            <p:nvPr/>
          </p:nvSpPr>
          <p:spPr bwMode="auto">
            <a:xfrm>
              <a:off x="4128" y="2505"/>
              <a:ext cx="6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>
                  <a:latin typeface="Helvetica" panose="020B0604020202020204" pitchFamily="34" charset="0"/>
                </a:rPr>
                <a:t>Decimal</a:t>
              </a:r>
            </a:p>
          </p:txBody>
        </p:sp>
        <p:sp>
          <p:nvSpPr>
            <p:cNvPr id="360482" name="Rectangle 34"/>
            <p:cNvSpPr>
              <a:spLocks noChangeArrowheads="1"/>
            </p:cNvSpPr>
            <p:nvPr/>
          </p:nvSpPr>
          <p:spPr bwMode="auto">
            <a:xfrm>
              <a:off x="960" y="3120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3" name="Rectangle 35"/>
            <p:cNvSpPr>
              <a:spLocks noChangeArrowheads="1"/>
            </p:cNvSpPr>
            <p:nvPr/>
          </p:nvSpPr>
          <p:spPr bwMode="auto">
            <a:xfrm>
              <a:off x="153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4" name="Rectangle 36"/>
            <p:cNvSpPr>
              <a:spLocks noChangeArrowheads="1"/>
            </p:cNvSpPr>
            <p:nvPr/>
          </p:nvSpPr>
          <p:spPr bwMode="auto">
            <a:xfrm>
              <a:off x="2016" y="3120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960" y="2496"/>
              <a:ext cx="576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7" name="Rectangle 39"/>
            <p:cNvSpPr>
              <a:spLocks noChangeArrowheads="1"/>
            </p:cNvSpPr>
            <p:nvPr/>
          </p:nvSpPr>
          <p:spPr bwMode="auto">
            <a:xfrm>
              <a:off x="153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2016" y="2496"/>
              <a:ext cx="480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2496" y="2496"/>
              <a:ext cx="1536" cy="24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0490" name="Rectangle 42"/>
          <p:cNvSpPr>
            <a:spLocks noChangeArrowheads="1"/>
          </p:cNvSpPr>
          <p:nvPr/>
        </p:nvSpPr>
        <p:spPr bwMode="auto">
          <a:xfrm>
            <a:off x="3048000" y="39624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" charset="0"/>
              </a:rPr>
              <a:t>35</a:t>
            </a:r>
            <a:endParaRPr lang="en-US" altLang="en-US" sz="24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1" name="Rectangle 43"/>
          <p:cNvSpPr>
            <a:spLocks noChangeArrowheads="1"/>
          </p:cNvSpPr>
          <p:nvPr/>
        </p:nvSpPr>
        <p:spPr bwMode="auto">
          <a:xfrm>
            <a:off x="3962400" y="3962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" charset="0"/>
              </a:rPr>
              <a:t>8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2" name="Rectangle 44"/>
          <p:cNvSpPr>
            <a:spLocks noChangeArrowheads="1"/>
          </p:cNvSpPr>
          <p:nvPr/>
        </p:nvSpPr>
        <p:spPr bwMode="auto">
          <a:xfrm>
            <a:off x="4724400" y="39624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" charset="0"/>
              </a:rPr>
              <a:t>9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3" name="Rectangle 45"/>
          <p:cNvSpPr>
            <a:spLocks noChangeArrowheads="1"/>
          </p:cNvSpPr>
          <p:nvPr/>
        </p:nvSpPr>
        <p:spPr bwMode="auto">
          <a:xfrm>
            <a:off x="5486400" y="3962400"/>
            <a:ext cx="2438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" charset="0"/>
              </a:rPr>
              <a:t>1200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4" name="Rectangle 46"/>
          <p:cNvSpPr>
            <a:spLocks noChangeArrowheads="1"/>
          </p:cNvSpPr>
          <p:nvPr/>
        </p:nvSpPr>
        <p:spPr bwMode="auto">
          <a:xfrm>
            <a:off x="3048000" y="4953000"/>
            <a:ext cx="9144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" charset="0"/>
              </a:rPr>
              <a:t>100011</a:t>
            </a:r>
            <a:endParaRPr lang="en-US" altLang="en-US" sz="24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5" name="Rectangle 47"/>
          <p:cNvSpPr>
            <a:spLocks noChangeArrowheads="1"/>
          </p:cNvSpPr>
          <p:nvPr/>
        </p:nvSpPr>
        <p:spPr bwMode="auto">
          <a:xfrm>
            <a:off x="3962400" y="49530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" charset="0"/>
              </a:rPr>
              <a:t>01000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6" name="Rectangle 48"/>
          <p:cNvSpPr>
            <a:spLocks noChangeArrowheads="1"/>
          </p:cNvSpPr>
          <p:nvPr/>
        </p:nvSpPr>
        <p:spPr bwMode="auto">
          <a:xfrm>
            <a:off x="4724400" y="4953000"/>
            <a:ext cx="7620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" charset="0"/>
              </a:rPr>
              <a:t>01001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97" name="Rectangle 49"/>
          <p:cNvSpPr>
            <a:spLocks noChangeArrowheads="1"/>
          </p:cNvSpPr>
          <p:nvPr/>
        </p:nvSpPr>
        <p:spPr bwMode="auto">
          <a:xfrm>
            <a:off x="5486400" y="4953000"/>
            <a:ext cx="2438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Courier" charset="0"/>
              </a:rPr>
              <a:t>0000010010110000</a:t>
            </a:r>
            <a:endParaRPr lang="en-US" altLang="en-US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0498" name="Group 50"/>
          <p:cNvGrpSpPr>
            <a:grpSpLocks/>
          </p:cNvGrpSpPr>
          <p:nvPr/>
        </p:nvGrpSpPr>
        <p:grpSpPr bwMode="auto">
          <a:xfrm>
            <a:off x="3048000" y="3962400"/>
            <a:ext cx="4876800" cy="1371600"/>
            <a:chOff x="960" y="2496"/>
            <a:chExt cx="3072" cy="864"/>
          </a:xfrm>
        </p:grpSpPr>
        <p:grpSp>
          <p:nvGrpSpPr>
            <p:cNvPr id="360499" name="Group 51"/>
            <p:cNvGrpSpPr>
              <a:grpSpLocks/>
            </p:cNvGrpSpPr>
            <p:nvPr/>
          </p:nvGrpSpPr>
          <p:grpSpPr bwMode="auto">
            <a:xfrm>
              <a:off x="960" y="2496"/>
              <a:ext cx="3072" cy="240"/>
              <a:chOff x="960" y="3552"/>
              <a:chExt cx="3072" cy="240"/>
            </a:xfrm>
          </p:grpSpPr>
          <p:sp>
            <p:nvSpPr>
              <p:cNvPr id="360500" name="Rectangle 52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1" name="Rectangle 53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2" name="Rectangle 54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3" name="Rectangle 5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0504" name="Group 56"/>
            <p:cNvGrpSpPr>
              <a:grpSpLocks/>
            </p:cNvGrpSpPr>
            <p:nvPr/>
          </p:nvGrpSpPr>
          <p:grpSpPr bwMode="auto">
            <a:xfrm>
              <a:off x="960" y="3120"/>
              <a:ext cx="3072" cy="240"/>
              <a:chOff x="960" y="3552"/>
              <a:chExt cx="3072" cy="240"/>
            </a:xfrm>
          </p:grpSpPr>
          <p:sp>
            <p:nvSpPr>
              <p:cNvPr id="360505" name="Rectangle 57"/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57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6" name="Rectangle 58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7" name="Rectangle 59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508" name="Rectangle 6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1536" cy="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solidFill>
                    <a:srgbClr val="99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0509" name="Text Box 61"/>
          <p:cNvSpPr txBox="1">
            <a:spLocks noChangeArrowheads="1"/>
          </p:cNvSpPr>
          <p:nvPr/>
        </p:nvSpPr>
        <p:spPr bwMode="auto">
          <a:xfrm>
            <a:off x="7915275" y="32416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360510" name="Text Box 62"/>
          <p:cNvSpPr txBox="1">
            <a:spLocks noChangeArrowheads="1"/>
          </p:cNvSpPr>
          <p:nvPr/>
        </p:nvSpPr>
        <p:spPr bwMode="auto">
          <a:xfrm>
            <a:off x="2590800" y="321468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42316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90" grpId="0" animBg="1" autoUpdateAnimBg="0"/>
      <p:bldP spid="360491" grpId="0" animBg="1" autoUpdateAnimBg="0"/>
      <p:bldP spid="360492" grpId="0" animBg="1" autoUpdateAnimBg="0"/>
      <p:bldP spid="360493" grpId="0" animBg="1" autoUpdateAnimBg="0"/>
      <p:bldP spid="360494" grpId="0" animBg="1" autoUpdateAnimBg="0"/>
      <p:bldP spid="360495" grpId="0" animBg="1" autoUpdateAnimBg="0"/>
      <p:bldP spid="360496" grpId="0" animBg="1" autoUpdateAnimBg="0"/>
      <p:bldP spid="36049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Loading a Simple Variable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4953001" y="5330825"/>
            <a:ext cx="153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rgbClr val="0237BC"/>
                </a:solidFill>
                <a:latin typeface="Arial Narrow" panose="020B0606020202030204" pitchFamily="34" charset="0"/>
              </a:rPr>
              <a:t>lw R5,8(R2)</a:t>
            </a:r>
          </a:p>
        </p:txBody>
      </p:sp>
      <p:grpSp>
        <p:nvGrpSpPr>
          <p:cNvPr id="356356" name="Group 4"/>
          <p:cNvGrpSpPr>
            <a:grpSpLocks/>
          </p:cNvGrpSpPr>
          <p:nvPr/>
        </p:nvGrpSpPr>
        <p:grpSpPr bwMode="auto">
          <a:xfrm>
            <a:off x="6400800" y="1981200"/>
            <a:ext cx="3733800" cy="3798888"/>
            <a:chOff x="3072" y="1248"/>
            <a:chExt cx="2352" cy="2393"/>
          </a:xfrm>
        </p:grpSpPr>
        <p:sp>
          <p:nvSpPr>
            <p:cNvPr id="356357" name="Text Box 5"/>
            <p:cNvSpPr txBox="1">
              <a:spLocks noChangeArrowheads="1"/>
            </p:cNvSpPr>
            <p:nvPr/>
          </p:nvSpPr>
          <p:spPr bwMode="auto">
            <a:xfrm>
              <a:off x="4111" y="3408"/>
              <a:ext cx="6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356358" name="Rectangle 6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359" name="Text Box 7"/>
            <p:cNvSpPr txBox="1">
              <a:spLocks noChangeArrowheads="1"/>
            </p:cNvSpPr>
            <p:nvPr/>
          </p:nvSpPr>
          <p:spPr bwMode="auto">
            <a:xfrm>
              <a:off x="3072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6360" name="Rectangle 8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361" name="Rectangle 9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363" name="Rectangle 11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364" name="Rectangle 12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365" name="Rectangle 13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366" name="Oval 14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7" name="Oval 15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8" name="Oval 16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9" name="Rectangle 17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>
                  <a:latin typeface="Courier" charset="0"/>
                </a:rPr>
                <a:t>Variable Z = 692310</a:t>
              </a:r>
            </a:p>
          </p:txBody>
        </p:sp>
        <p:sp>
          <p:nvSpPr>
            <p:cNvPr id="356370" name="Rectangle 18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>
                  <a:latin typeface="Courier New" panose="02070309020205020404" pitchFamily="49" charset="0"/>
                </a:rPr>
                <a:t>Variable X</a:t>
              </a:r>
            </a:p>
          </p:txBody>
        </p:sp>
        <p:sp>
          <p:nvSpPr>
            <p:cNvPr id="356371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6372" name="Rectangle 20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>
                  <a:latin typeface="Courier New" panose="02070309020205020404" pitchFamily="49" charset="0"/>
                </a:rPr>
                <a:t>Variable Y</a:t>
              </a:r>
            </a:p>
          </p:txBody>
        </p:sp>
        <p:sp>
          <p:nvSpPr>
            <p:cNvPr id="356373" name="Text Box 21"/>
            <p:cNvSpPr txBox="1">
              <a:spLocks noChangeArrowheads="1"/>
            </p:cNvSpPr>
            <p:nvPr/>
          </p:nvSpPr>
          <p:spPr bwMode="auto">
            <a:xfrm>
              <a:off x="3072" y="139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0x04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6374" name="Text Box 22"/>
            <p:cNvSpPr txBox="1">
              <a:spLocks noChangeArrowheads="1"/>
            </p:cNvSpPr>
            <p:nvPr/>
          </p:nvSpPr>
          <p:spPr bwMode="auto">
            <a:xfrm>
              <a:off x="3072" y="153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0x08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6375" name="Text Box 23"/>
            <p:cNvSpPr txBox="1">
              <a:spLocks noChangeArrowheads="1"/>
            </p:cNvSpPr>
            <p:nvPr/>
          </p:nvSpPr>
          <p:spPr bwMode="auto">
            <a:xfrm>
              <a:off x="3072" y="168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0x0c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6376" name="Text Box 24"/>
            <p:cNvSpPr txBox="1">
              <a:spLocks noChangeArrowheads="1"/>
            </p:cNvSpPr>
            <p:nvPr/>
          </p:nvSpPr>
          <p:spPr bwMode="auto">
            <a:xfrm>
              <a:off x="3072" y="182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0x10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6377" name="Text Box 25"/>
            <p:cNvSpPr txBox="1">
              <a:spLocks noChangeArrowheads="1"/>
            </p:cNvSpPr>
            <p:nvPr/>
          </p:nvSpPr>
          <p:spPr bwMode="auto">
            <a:xfrm>
              <a:off x="3072" y="196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0x14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6378" name="Text Box 26"/>
            <p:cNvSpPr txBox="1">
              <a:spLocks noChangeArrowheads="1"/>
            </p:cNvSpPr>
            <p:nvPr/>
          </p:nvSpPr>
          <p:spPr bwMode="auto">
            <a:xfrm>
              <a:off x="3072" y="211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990000"/>
                  </a:solidFill>
                  <a:latin typeface="Courier" charset="0"/>
                </a:rPr>
                <a:t>0x18</a:t>
              </a:r>
              <a:endParaRPr lang="en-US" altLang="en-US" sz="12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6379" name="Text Box 27"/>
            <p:cNvSpPr txBox="1">
              <a:spLocks noChangeArrowheads="1"/>
            </p:cNvSpPr>
            <p:nvPr/>
          </p:nvSpPr>
          <p:spPr bwMode="auto">
            <a:xfrm>
              <a:off x="3072" y="225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0x1c</a:t>
              </a:r>
              <a:endParaRPr lang="en-US" altLang="en-US" sz="1200">
                <a:latin typeface="Courier" charset="0"/>
              </a:endParaRPr>
            </a:p>
          </p:txBody>
        </p:sp>
      </p:grpSp>
      <p:sp>
        <p:nvSpPr>
          <p:cNvPr id="356380" name="Text Box 28"/>
          <p:cNvSpPr txBox="1">
            <a:spLocks noChangeArrowheads="1"/>
          </p:cNvSpPr>
          <p:nvPr/>
        </p:nvSpPr>
        <p:spPr bwMode="auto">
          <a:xfrm>
            <a:off x="5241925" y="5146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6381" name="Text Box 29"/>
          <p:cNvSpPr txBox="1">
            <a:spLocks noChangeArrowheads="1"/>
          </p:cNvSpPr>
          <p:nvPr/>
        </p:nvSpPr>
        <p:spPr bwMode="auto">
          <a:xfrm>
            <a:off x="556260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356382" name="Group 30"/>
          <p:cNvGrpSpPr>
            <a:grpSpLocks/>
          </p:cNvGrpSpPr>
          <p:nvPr/>
        </p:nvGrpSpPr>
        <p:grpSpPr bwMode="auto">
          <a:xfrm>
            <a:off x="4953000" y="1981200"/>
            <a:ext cx="1524000" cy="1447800"/>
            <a:chOff x="2160" y="1248"/>
            <a:chExt cx="960" cy="912"/>
          </a:xfrm>
        </p:grpSpPr>
        <p:sp>
          <p:nvSpPr>
            <p:cNvPr id="356383" name="Line 31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84" name="Line 32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85" name="Line 33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86" name="Oval 34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6387" name="Line 35"/>
            <p:cNvSpPr>
              <a:spLocks noChangeShapeType="1"/>
            </p:cNvSpPr>
            <p:nvPr/>
          </p:nvSpPr>
          <p:spPr bwMode="auto">
            <a:xfrm>
              <a:off x="2976" y="1632"/>
              <a:ext cx="0" cy="38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88" name="Line 36"/>
            <p:cNvSpPr>
              <a:spLocks noChangeShapeType="1"/>
            </p:cNvSpPr>
            <p:nvPr/>
          </p:nvSpPr>
          <p:spPr bwMode="auto">
            <a:xfrm>
              <a:off x="2976" y="2016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389" name="Group 37"/>
          <p:cNvGrpSpPr>
            <a:grpSpLocks/>
          </p:cNvGrpSpPr>
          <p:nvPr/>
        </p:nvGrpSpPr>
        <p:grpSpPr bwMode="auto">
          <a:xfrm>
            <a:off x="1752600" y="1870075"/>
            <a:ext cx="3200400" cy="2933700"/>
            <a:chOff x="144" y="1178"/>
            <a:chExt cx="2016" cy="1848"/>
          </a:xfrm>
        </p:grpSpPr>
        <p:sp>
          <p:nvSpPr>
            <p:cNvPr id="356390" name="Text Box 38"/>
            <p:cNvSpPr txBox="1">
              <a:spLocks noChangeArrowheads="1"/>
            </p:cNvSpPr>
            <p:nvPr/>
          </p:nvSpPr>
          <p:spPr bwMode="auto">
            <a:xfrm>
              <a:off x="744" y="2793"/>
              <a:ext cx="7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Helvetica" panose="020B0604020202020204" pitchFamily="34" charset="0"/>
                </a:rPr>
                <a:t>Registers</a:t>
              </a:r>
            </a:p>
          </p:txBody>
        </p:sp>
        <p:sp>
          <p:nvSpPr>
            <p:cNvPr id="356391" name="Rectangle 39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R0=0 (constant)</a:t>
              </a:r>
            </a:p>
          </p:txBody>
        </p:sp>
        <p:sp>
          <p:nvSpPr>
            <p:cNvPr id="356392" name="Rectangle 40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356393" name="Rectangle 41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R2=0x10</a:t>
              </a:r>
            </a:p>
          </p:txBody>
        </p:sp>
        <p:sp>
          <p:nvSpPr>
            <p:cNvPr id="356394" name="Rectangle 42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R30</a:t>
              </a:r>
            </a:p>
          </p:txBody>
        </p:sp>
        <p:sp>
          <p:nvSpPr>
            <p:cNvPr id="356395" name="Rectangle 43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R31</a:t>
              </a:r>
            </a:p>
          </p:txBody>
        </p:sp>
        <p:sp>
          <p:nvSpPr>
            <p:cNvPr id="356396" name="Oval 44"/>
            <p:cNvSpPr>
              <a:spLocks noChangeArrowheads="1"/>
            </p:cNvSpPr>
            <p:nvPr/>
          </p:nvSpPr>
          <p:spPr bwMode="auto">
            <a:xfrm>
              <a:off x="1104" y="21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97" name="Oval 45"/>
            <p:cNvSpPr>
              <a:spLocks noChangeArrowheads="1"/>
            </p:cNvSpPr>
            <p:nvPr/>
          </p:nvSpPr>
          <p:spPr bwMode="auto">
            <a:xfrm>
              <a:off x="1104" y="228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98" name="Oval 46"/>
            <p:cNvSpPr>
              <a:spLocks noChangeArrowheads="1"/>
            </p:cNvSpPr>
            <p:nvPr/>
          </p:nvSpPr>
          <p:spPr bwMode="auto">
            <a:xfrm>
              <a:off x="1104" y="23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99" name="Text Box 47"/>
            <p:cNvSpPr txBox="1">
              <a:spLocks noChangeArrowheads="1"/>
            </p:cNvSpPr>
            <p:nvPr/>
          </p:nvSpPr>
          <p:spPr bwMode="auto">
            <a:xfrm>
              <a:off x="1142" y="117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6400" name="Rectangle 48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356401" name="Rectangle 49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356402" name="Rectangle 50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R5</a:t>
              </a:r>
            </a:p>
          </p:txBody>
        </p:sp>
        <p:sp>
          <p:nvSpPr>
            <p:cNvPr id="356403" name="Rectangle 51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R5</a:t>
              </a:r>
            </a:p>
          </p:txBody>
        </p:sp>
      </p:grpSp>
      <p:sp>
        <p:nvSpPr>
          <p:cNvPr id="356404" name="Rectangle 52"/>
          <p:cNvSpPr>
            <a:spLocks noChangeArrowheads="1"/>
          </p:cNvSpPr>
          <p:nvPr/>
        </p:nvSpPr>
        <p:spPr bwMode="auto">
          <a:xfrm>
            <a:off x="1752600" y="2514600"/>
            <a:ext cx="3200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Times New Roman" panose="02020603050405020304" pitchFamily="18" charset="0"/>
              </a:rPr>
              <a:t>R2=0x10</a:t>
            </a:r>
          </a:p>
        </p:txBody>
      </p:sp>
      <p:sp>
        <p:nvSpPr>
          <p:cNvPr id="356405" name="Rectangle 53"/>
          <p:cNvSpPr>
            <a:spLocks noChangeArrowheads="1"/>
          </p:cNvSpPr>
          <p:nvPr/>
        </p:nvSpPr>
        <p:spPr bwMode="auto">
          <a:xfrm>
            <a:off x="1752600" y="3200400"/>
            <a:ext cx="320040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R5 = 692310</a:t>
            </a:r>
          </a:p>
        </p:txBody>
      </p:sp>
      <p:sp>
        <p:nvSpPr>
          <p:cNvPr id="356406" name="Rectangle 54"/>
          <p:cNvSpPr>
            <a:spLocks noChangeArrowheads="1"/>
          </p:cNvSpPr>
          <p:nvPr/>
        </p:nvSpPr>
        <p:spPr bwMode="auto">
          <a:xfrm>
            <a:off x="7086600" y="3429000"/>
            <a:ext cx="304800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Courier" charset="0"/>
              </a:rPr>
              <a:t>Variable Z = 692310</a:t>
            </a:r>
          </a:p>
        </p:txBody>
      </p:sp>
      <p:grpSp>
        <p:nvGrpSpPr>
          <p:cNvPr id="356407" name="Group 55"/>
          <p:cNvGrpSpPr>
            <a:grpSpLocks/>
          </p:cNvGrpSpPr>
          <p:nvPr/>
        </p:nvGrpSpPr>
        <p:grpSpPr bwMode="auto">
          <a:xfrm>
            <a:off x="4953000" y="3352800"/>
            <a:ext cx="2286000" cy="228600"/>
            <a:chOff x="2160" y="2112"/>
            <a:chExt cx="1440" cy="144"/>
          </a:xfrm>
        </p:grpSpPr>
        <p:sp>
          <p:nvSpPr>
            <p:cNvPr id="356408" name="Line 56"/>
            <p:cNvSpPr>
              <a:spLocks noChangeShapeType="1"/>
            </p:cNvSpPr>
            <p:nvPr/>
          </p:nvSpPr>
          <p:spPr bwMode="auto">
            <a:xfrm flipH="1">
              <a:off x="2544" y="2256"/>
              <a:ext cx="1056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409" name="Line 57"/>
            <p:cNvSpPr>
              <a:spLocks noChangeShapeType="1"/>
            </p:cNvSpPr>
            <p:nvPr/>
          </p:nvSpPr>
          <p:spPr bwMode="auto">
            <a:xfrm flipV="1">
              <a:off x="2544" y="2112"/>
              <a:ext cx="0" cy="144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410" name="Line 58"/>
            <p:cNvSpPr>
              <a:spLocks noChangeShapeType="1"/>
            </p:cNvSpPr>
            <p:nvPr/>
          </p:nvSpPr>
          <p:spPr bwMode="auto">
            <a:xfrm flipH="1">
              <a:off x="2160" y="2112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007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1" grpId="0" autoUpdateAnimBg="0"/>
      <p:bldP spid="356404" grpId="0" animBg="1" autoUpdateAnimBg="0"/>
      <p:bldP spid="356405" grpId="0" animBg="1" autoUpdateAnimBg="0"/>
      <p:bldP spid="35640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Transfer Example - Array Variable</a:t>
            </a: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1752600" y="2057401"/>
            <a:ext cx="3200400" cy="2746375"/>
            <a:chOff x="144" y="1296"/>
            <a:chExt cx="2016" cy="1730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744" y="2793"/>
              <a:ext cx="7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Helvetica" panose="020B0604020202020204" pitchFamily="34" charset="0"/>
                </a:rPr>
                <a:t>Registers</a:t>
              </a:r>
            </a:p>
          </p:txBody>
        </p:sp>
        <p:sp>
          <p:nvSpPr>
            <p:cNvPr id="357381" name="Rectangle 5"/>
            <p:cNvSpPr>
              <a:spLocks noChangeArrowheads="1"/>
            </p:cNvSpPr>
            <p:nvPr/>
          </p:nvSpPr>
          <p:spPr bwMode="auto">
            <a:xfrm>
              <a:off x="144" y="129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R0=0 (constant)</a:t>
              </a:r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144" y="1440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357383" name="Rectangle 7"/>
            <p:cNvSpPr>
              <a:spLocks noChangeArrowheads="1"/>
            </p:cNvSpPr>
            <p:nvPr/>
          </p:nvSpPr>
          <p:spPr bwMode="auto">
            <a:xfrm>
              <a:off x="144" y="1584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R2=0x08</a:t>
              </a:r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144" y="2457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R30</a:t>
              </a:r>
            </a:p>
          </p:txBody>
        </p:sp>
        <p:sp>
          <p:nvSpPr>
            <p:cNvPr id="357385" name="Rectangle 9"/>
            <p:cNvSpPr>
              <a:spLocks noChangeArrowheads="1"/>
            </p:cNvSpPr>
            <p:nvPr/>
          </p:nvSpPr>
          <p:spPr bwMode="auto">
            <a:xfrm>
              <a:off x="144" y="2601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R31</a:t>
              </a:r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1104" y="21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Oval 11"/>
            <p:cNvSpPr>
              <a:spLocks noChangeArrowheads="1"/>
            </p:cNvSpPr>
            <p:nvPr/>
          </p:nvSpPr>
          <p:spPr bwMode="auto">
            <a:xfrm>
              <a:off x="1104" y="22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8" name="Oval 12"/>
            <p:cNvSpPr>
              <a:spLocks noChangeArrowheads="1"/>
            </p:cNvSpPr>
            <p:nvPr/>
          </p:nvSpPr>
          <p:spPr bwMode="auto">
            <a:xfrm>
              <a:off x="1104" y="237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Rectangle 13"/>
            <p:cNvSpPr>
              <a:spLocks noChangeArrowheads="1"/>
            </p:cNvSpPr>
            <p:nvPr/>
          </p:nvSpPr>
          <p:spPr bwMode="auto">
            <a:xfrm>
              <a:off x="144" y="1728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357390" name="Rectangle 14"/>
            <p:cNvSpPr>
              <a:spLocks noChangeArrowheads="1"/>
            </p:cNvSpPr>
            <p:nvPr/>
          </p:nvSpPr>
          <p:spPr bwMode="auto">
            <a:xfrm>
              <a:off x="144" y="1872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357391" name="Rectangle 15"/>
            <p:cNvSpPr>
              <a:spLocks noChangeArrowheads="1"/>
            </p:cNvSpPr>
            <p:nvPr/>
          </p:nvSpPr>
          <p:spPr bwMode="auto">
            <a:xfrm>
              <a:off x="144" y="2016"/>
              <a:ext cx="2016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R5=105</a:t>
              </a:r>
            </a:p>
          </p:txBody>
        </p:sp>
      </p:grp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2133601" y="4800601"/>
            <a:ext cx="31210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Helvetica" panose="020B0604020202020204" pitchFamily="34" charset="0"/>
              </a:rPr>
              <a:t>C Program: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int a[5];</a:t>
            </a:r>
          </a:p>
          <a:p>
            <a:pPr algn="l"/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		a[3] = z;</a:t>
            </a:r>
          </a:p>
          <a:p>
            <a:pPr algn="l"/>
            <a:endParaRPr lang="en-US" altLang="en-US">
              <a:latin typeface="Courier" charset="0"/>
            </a:endParaRPr>
          </a:p>
          <a:p>
            <a:pPr algn="l"/>
            <a:r>
              <a:rPr lang="en-US" altLang="en-US">
                <a:latin typeface="Helvetica" panose="020B0604020202020204" pitchFamily="34" charset="0"/>
              </a:rPr>
              <a:t>Assembly:	</a:t>
            </a:r>
            <a:r>
              <a:rPr lang="en-US" altLang="en-US">
                <a:solidFill>
                  <a:srgbClr val="0237BC"/>
                </a:solidFill>
                <a:latin typeface="Arial Narrow" panose="020B0606020202030204" pitchFamily="34" charset="0"/>
              </a:rPr>
              <a:t>sw $5,12($2)</a:t>
            </a:r>
            <a:endParaRPr lang="en-US" altLang="en-US" sz="2400">
              <a:solidFill>
                <a:srgbClr val="0237BC"/>
              </a:solidFill>
              <a:latin typeface="Arial Narrow" panose="020B0606020202030204" pitchFamily="34" charset="0"/>
            </a:endParaRP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5241925" y="5146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5181601" y="1600200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12=0xc</a:t>
            </a:r>
          </a:p>
        </p:txBody>
      </p:sp>
      <p:grpSp>
        <p:nvGrpSpPr>
          <p:cNvPr id="357395" name="Group 19"/>
          <p:cNvGrpSpPr>
            <a:grpSpLocks/>
          </p:cNvGrpSpPr>
          <p:nvPr/>
        </p:nvGrpSpPr>
        <p:grpSpPr bwMode="auto">
          <a:xfrm>
            <a:off x="4953000" y="1981200"/>
            <a:ext cx="1524000" cy="1295400"/>
            <a:chOff x="2160" y="1248"/>
            <a:chExt cx="960" cy="816"/>
          </a:xfrm>
        </p:grpSpPr>
        <p:sp>
          <p:nvSpPr>
            <p:cNvPr id="357396" name="Line 20"/>
            <p:cNvSpPr>
              <a:spLocks noChangeShapeType="1"/>
            </p:cNvSpPr>
            <p:nvPr/>
          </p:nvSpPr>
          <p:spPr bwMode="auto">
            <a:xfrm>
              <a:off x="2784" y="163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97" name="Line 21"/>
            <p:cNvSpPr>
              <a:spLocks noChangeShapeType="1"/>
            </p:cNvSpPr>
            <p:nvPr/>
          </p:nvSpPr>
          <p:spPr bwMode="auto">
            <a:xfrm>
              <a:off x="2160" y="1632"/>
              <a:ext cx="33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98" name="Line 22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99" name="Oval 23"/>
            <p:cNvSpPr>
              <a:spLocks noChangeArrowheads="1"/>
            </p:cNvSpPr>
            <p:nvPr/>
          </p:nvSpPr>
          <p:spPr bwMode="auto">
            <a:xfrm>
              <a:off x="2496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7400" name="Line 24"/>
            <p:cNvSpPr>
              <a:spLocks noChangeShapeType="1"/>
            </p:cNvSpPr>
            <p:nvPr/>
          </p:nvSpPr>
          <p:spPr bwMode="auto">
            <a:xfrm>
              <a:off x="2976" y="1632"/>
              <a:ext cx="0" cy="288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1" name="Line 25"/>
            <p:cNvSpPr>
              <a:spLocks noChangeShapeType="1"/>
            </p:cNvSpPr>
            <p:nvPr/>
          </p:nvSpPr>
          <p:spPr bwMode="auto">
            <a:xfrm>
              <a:off x="2976" y="1920"/>
              <a:ext cx="144" cy="144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402" name="Group 26"/>
          <p:cNvGrpSpPr>
            <a:grpSpLocks/>
          </p:cNvGrpSpPr>
          <p:nvPr/>
        </p:nvGrpSpPr>
        <p:grpSpPr bwMode="auto">
          <a:xfrm>
            <a:off x="6400800" y="1654176"/>
            <a:ext cx="3733800" cy="4125913"/>
            <a:chOff x="3072" y="1042"/>
            <a:chExt cx="2352" cy="2599"/>
          </a:xfrm>
        </p:grpSpPr>
        <p:sp>
          <p:nvSpPr>
            <p:cNvPr id="357403" name="Text Box 27"/>
            <p:cNvSpPr txBox="1">
              <a:spLocks noChangeArrowheads="1"/>
            </p:cNvSpPr>
            <p:nvPr/>
          </p:nvSpPr>
          <p:spPr bwMode="auto">
            <a:xfrm>
              <a:off x="4111" y="3408"/>
              <a:ext cx="6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357404" name="Rectangle 28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7405" name="Text Box 29"/>
            <p:cNvSpPr txBox="1">
              <a:spLocks noChangeArrowheads="1"/>
            </p:cNvSpPr>
            <p:nvPr/>
          </p:nvSpPr>
          <p:spPr bwMode="auto">
            <a:xfrm>
              <a:off x="3072" y="12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7406" name="Rectangle 30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Courier" charset="0"/>
              </a:endParaRPr>
            </a:p>
          </p:txBody>
        </p:sp>
        <p:sp>
          <p:nvSpPr>
            <p:cNvPr id="357407" name="Rectangle 31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dirty="0">
                  <a:latin typeface="Courier" charset="0"/>
                </a:rPr>
                <a:t>a[0]</a:t>
              </a:r>
            </a:p>
          </p:txBody>
        </p:sp>
        <p:sp>
          <p:nvSpPr>
            <p:cNvPr id="357408" name="Rectangle 32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Courier" charset="0"/>
              </a:endParaRPr>
            </a:p>
          </p:txBody>
        </p:sp>
        <p:sp>
          <p:nvSpPr>
            <p:cNvPr id="357409" name="Rectangle 33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7410" name="Rectangle 34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7411" name="Rectangle 35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7412" name="Oval 36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3" name="Oval 37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4" name="Oval 38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5" name="Rectangle 39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Courier" charset="0"/>
                </a:rPr>
                <a:t>a[4]</a:t>
              </a:r>
            </a:p>
          </p:txBody>
        </p:sp>
        <p:sp>
          <p:nvSpPr>
            <p:cNvPr id="357416" name="Rectangle 4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Courier" charset="0"/>
                </a:rPr>
                <a:t>a[2]</a:t>
              </a:r>
            </a:p>
          </p:txBody>
        </p:sp>
        <p:sp>
          <p:nvSpPr>
            <p:cNvPr id="357417" name="Rectangle 41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Courier" charset="0"/>
                </a:rPr>
                <a:t>a[1]</a:t>
              </a:r>
            </a:p>
          </p:txBody>
        </p:sp>
        <p:sp>
          <p:nvSpPr>
            <p:cNvPr id="357418" name="Rectangle 42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latin typeface="Courier" charset="0"/>
                </a:rPr>
                <a:t>a[3]</a:t>
              </a:r>
            </a:p>
          </p:txBody>
        </p:sp>
        <p:sp>
          <p:nvSpPr>
            <p:cNvPr id="357419" name="Text Box 43"/>
            <p:cNvSpPr txBox="1">
              <a:spLocks noChangeArrowheads="1"/>
            </p:cNvSpPr>
            <p:nvPr/>
          </p:nvSpPr>
          <p:spPr bwMode="auto">
            <a:xfrm>
              <a:off x="3072" y="139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0x04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7420" name="Text Box 44"/>
            <p:cNvSpPr txBox="1">
              <a:spLocks noChangeArrowheads="1"/>
            </p:cNvSpPr>
            <p:nvPr/>
          </p:nvSpPr>
          <p:spPr bwMode="auto">
            <a:xfrm>
              <a:off x="3072" y="1536"/>
              <a:ext cx="384" cy="19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dirty="0">
                  <a:latin typeface="Courier" charset="0"/>
                </a:rPr>
                <a:t>0x08</a:t>
              </a:r>
              <a:endParaRPr lang="en-US" altLang="en-US" sz="1200" dirty="0">
                <a:latin typeface="Courier" charset="0"/>
              </a:endParaRPr>
            </a:p>
          </p:txBody>
        </p:sp>
        <p:sp>
          <p:nvSpPr>
            <p:cNvPr id="357421" name="Text Box 45"/>
            <p:cNvSpPr txBox="1">
              <a:spLocks noChangeArrowheads="1"/>
            </p:cNvSpPr>
            <p:nvPr/>
          </p:nvSpPr>
          <p:spPr bwMode="auto">
            <a:xfrm>
              <a:off x="3072" y="168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0x0c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7422" name="Text Box 46"/>
            <p:cNvSpPr txBox="1">
              <a:spLocks noChangeArrowheads="1"/>
            </p:cNvSpPr>
            <p:nvPr/>
          </p:nvSpPr>
          <p:spPr bwMode="auto">
            <a:xfrm>
              <a:off x="3072" y="182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0x10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7423" name="Text Box 47"/>
            <p:cNvSpPr txBox="1">
              <a:spLocks noChangeArrowheads="1"/>
            </p:cNvSpPr>
            <p:nvPr/>
          </p:nvSpPr>
          <p:spPr bwMode="auto">
            <a:xfrm>
              <a:off x="3072" y="196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990000"/>
                  </a:solidFill>
                  <a:latin typeface="Courier" charset="0"/>
                </a:rPr>
                <a:t>0x14</a:t>
              </a:r>
              <a:endParaRPr lang="en-US" altLang="en-US" sz="12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7424" name="Text Box 48"/>
            <p:cNvSpPr txBox="1">
              <a:spLocks noChangeArrowheads="1"/>
            </p:cNvSpPr>
            <p:nvPr/>
          </p:nvSpPr>
          <p:spPr bwMode="auto">
            <a:xfrm>
              <a:off x="3072" y="2112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0x18</a:t>
              </a:r>
              <a:endParaRPr lang="en-US" altLang="en-US" sz="1200">
                <a:solidFill>
                  <a:srgbClr val="990000"/>
                </a:solidFill>
                <a:latin typeface="Courier" charset="0"/>
              </a:endParaRPr>
            </a:p>
          </p:txBody>
        </p:sp>
        <p:sp>
          <p:nvSpPr>
            <p:cNvPr id="357425" name="Text Box 49"/>
            <p:cNvSpPr txBox="1">
              <a:spLocks noChangeArrowheads="1"/>
            </p:cNvSpPr>
            <p:nvPr/>
          </p:nvSpPr>
          <p:spPr bwMode="auto">
            <a:xfrm>
              <a:off x="3072" y="2256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0x1c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57426" name="Line 50"/>
            <p:cNvSpPr>
              <a:spLocks noChangeShapeType="1"/>
            </p:cNvSpPr>
            <p:nvPr/>
          </p:nvSpPr>
          <p:spPr bwMode="auto">
            <a:xfrm flipV="1">
              <a:off x="3408" y="12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7" name="Text Box 51"/>
            <p:cNvSpPr txBox="1">
              <a:spLocks noChangeArrowheads="1"/>
            </p:cNvSpPr>
            <p:nvPr/>
          </p:nvSpPr>
          <p:spPr bwMode="auto">
            <a:xfrm>
              <a:off x="3264" y="1042"/>
              <a:ext cx="9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en-US" sz="1400">
                  <a:latin typeface="Helvetica" panose="020B0604020202020204" pitchFamily="34" charset="0"/>
                </a:rPr>
                <a:t>Base Address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57428" name="Rectangle 52"/>
          <p:cNvSpPr>
            <a:spLocks noChangeArrowheads="1"/>
          </p:cNvSpPr>
          <p:nvPr/>
        </p:nvSpPr>
        <p:spPr bwMode="auto">
          <a:xfrm>
            <a:off x="1752600" y="3200400"/>
            <a:ext cx="320040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solidFill>
                  <a:srgbClr val="990000"/>
                </a:solidFill>
                <a:latin typeface="Times New Roman" panose="02020603050405020304" pitchFamily="18" charset="0"/>
              </a:rPr>
              <a:t>R5=105</a:t>
            </a:r>
          </a:p>
        </p:txBody>
      </p:sp>
      <p:sp>
        <p:nvSpPr>
          <p:cNvPr id="357429" name="Rectangle 53"/>
          <p:cNvSpPr>
            <a:spLocks noChangeArrowheads="1"/>
          </p:cNvSpPr>
          <p:nvPr/>
        </p:nvSpPr>
        <p:spPr bwMode="auto">
          <a:xfrm>
            <a:off x="1752600" y="2514600"/>
            <a:ext cx="3200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</a:rPr>
              <a:t>R2=0x08</a:t>
            </a:r>
          </a:p>
        </p:txBody>
      </p:sp>
      <p:sp>
        <p:nvSpPr>
          <p:cNvPr id="357430" name="Rectangle 54"/>
          <p:cNvSpPr>
            <a:spLocks noChangeArrowheads="1"/>
          </p:cNvSpPr>
          <p:nvPr/>
        </p:nvSpPr>
        <p:spPr bwMode="auto">
          <a:xfrm>
            <a:off x="7069282" y="3200400"/>
            <a:ext cx="3048000" cy="2286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>
                <a:solidFill>
                  <a:srgbClr val="990000"/>
                </a:solidFill>
                <a:latin typeface="Courier" charset="0"/>
              </a:rPr>
              <a:t>a[3]=105</a:t>
            </a:r>
          </a:p>
        </p:txBody>
      </p:sp>
      <p:sp>
        <p:nvSpPr>
          <p:cNvPr id="357431" name="Line 55"/>
          <p:cNvSpPr>
            <a:spLocks noChangeShapeType="1"/>
          </p:cNvSpPr>
          <p:nvPr/>
        </p:nvSpPr>
        <p:spPr bwMode="auto">
          <a:xfrm flipH="1" flipV="1">
            <a:off x="5029200" y="3352800"/>
            <a:ext cx="2133600" cy="0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7432" name="Group 56"/>
          <p:cNvGrpSpPr>
            <a:grpSpLocks/>
          </p:cNvGrpSpPr>
          <p:nvPr/>
        </p:nvGrpSpPr>
        <p:grpSpPr bwMode="auto">
          <a:xfrm>
            <a:off x="5105401" y="5194296"/>
            <a:ext cx="1857375" cy="444499"/>
            <a:chOff x="2256" y="3272"/>
            <a:chExt cx="1170" cy="280"/>
          </a:xfrm>
        </p:grpSpPr>
        <p:sp>
          <p:nvSpPr>
            <p:cNvPr id="357433" name="Line 57"/>
            <p:cNvSpPr>
              <a:spLocks noChangeShapeType="1"/>
            </p:cNvSpPr>
            <p:nvPr/>
          </p:nvSpPr>
          <p:spPr bwMode="auto">
            <a:xfrm flipH="1">
              <a:off x="2256" y="3408"/>
              <a:ext cx="288" cy="14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4" name="Text Box 58"/>
            <p:cNvSpPr txBox="1">
              <a:spLocks noChangeArrowheads="1"/>
            </p:cNvSpPr>
            <p:nvPr/>
          </p:nvSpPr>
          <p:spPr bwMode="auto">
            <a:xfrm>
              <a:off x="2496" y="3272"/>
              <a:ext cx="9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u="sng">
                  <a:solidFill>
                    <a:srgbClr val="990000"/>
                  </a:solidFill>
                  <a:latin typeface="Helvetica" panose="020B0604020202020204" pitchFamily="34" charset="0"/>
                </a:rPr>
                <a:t>scaled</a:t>
              </a:r>
              <a:r>
                <a:rPr lang="en-US" altLang="en-US">
                  <a:solidFill>
                    <a:srgbClr val="990000"/>
                  </a:solidFill>
                  <a:latin typeface="Helvetica" panose="020B0604020202020204" pitchFamily="34" charset="0"/>
                </a:rPr>
                <a:t> </a:t>
              </a:r>
              <a:r>
                <a:rPr lang="en-US" altLang="en-US">
                  <a:solidFill>
                    <a:srgbClr val="000066"/>
                  </a:solidFill>
                  <a:latin typeface="Helvetica" panose="020B0604020202020204" pitchFamily="34" charset="0"/>
                </a:rPr>
                <a:t>offset</a:t>
              </a:r>
              <a:endParaRPr lang="en-US" altLang="en-US">
                <a:solidFill>
                  <a:srgbClr val="990000"/>
                </a:solidFill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18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94" grpId="0" build="p" autoUpdateAnimBg="0"/>
      <p:bldP spid="357428" grpId="0" animBg="1" autoUpdateAnimBg="0"/>
      <p:bldP spid="357429" grpId="0" animBg="1" autoUpdateAnimBg="0"/>
      <p:bldP spid="35743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6" y="762001"/>
            <a:ext cx="9191359" cy="5701145"/>
          </a:xfrm>
        </p:spPr>
      </p:pic>
    </p:spTree>
    <p:extLst>
      <p:ext uri="{BB962C8B-B14F-4D97-AF65-F5344CB8AC3E}">
        <p14:creationId xmlns:p14="http://schemas.microsoft.com/office/powerpoint/2010/main" val="2495179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Conditional Branch Instructions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Conditional branches allow </a:t>
            </a:r>
            <a:r>
              <a:rPr lang="en-US" altLang="en-US" u="sng"/>
              <a:t>decision making</a:t>
            </a:r>
            <a:br>
              <a:rPr lang="en-US" altLang="en-US"/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beq R1, R2, LABEL	    if R1==R2 goto LABEL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bne R3, R4, LABEL	    if R3!=R4 goto LABEL</a:t>
            </a:r>
            <a:br>
              <a:rPr lang="en-US" altLang="en-US" sz="1800">
                <a:latin typeface="Courier" charset="0"/>
              </a:rPr>
            </a:br>
            <a:br>
              <a:rPr lang="en-US" altLang="en-US" sz="2000"/>
            </a:br>
            <a:endParaRPr lang="en-US" altLang="en-US" sz="2000"/>
          </a:p>
          <a:p>
            <a:r>
              <a:rPr lang="en-US" altLang="en-US"/>
              <a:t>Example</a:t>
            </a:r>
            <a:br>
              <a:rPr lang="en-US" altLang="en-US" sz="2000"/>
            </a:br>
            <a:r>
              <a:rPr lang="en-US" altLang="en-US" sz="1800"/>
              <a:t>C Code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if (i==j) goto L1;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	f = g + h;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  L1:	f = f - i;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br>
              <a:rPr lang="en-US" altLang="en-US" sz="1800">
                <a:latin typeface="Courier" charset="0"/>
              </a:rPr>
            </a:br>
            <a:r>
              <a:rPr lang="en-US" altLang="en-US" sz="1800"/>
              <a:t>Assembly	</a:t>
            </a: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beq $s3, $s4, L1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	add $s0, $s1, $s2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  L1:	sub $s0, $s0, $s3</a:t>
            </a:r>
            <a:endParaRPr lang="en-US" altLang="en-US" sz="2000">
              <a:solidFill>
                <a:srgbClr val="0237BC"/>
              </a:solidFill>
              <a:latin typeface="Arial Narrow" panose="020B0606020202030204" pitchFamily="34" charset="0"/>
            </a:endParaRPr>
          </a:p>
          <a:p>
            <a:endParaRPr lang="en-US" altLang="en-US" sz="2000">
              <a:solidFill>
                <a:srgbClr val="0237BC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9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Design Principles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dirty="0">
                <a:solidFill>
                  <a:srgbClr val="CC0000"/>
                </a:solidFill>
                <a:latin typeface="Arial Narrow" panose="020B0606020202030204" pitchFamily="34" charset="0"/>
              </a:rPr>
              <a:t>Simplicity Favors Regularity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Arial Narrow" panose="020B0606020202030204" pitchFamily="34" charset="0"/>
              </a:rPr>
              <a:t>Keep all instructions a single size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2. </a:t>
            </a:r>
            <a:r>
              <a:rPr lang="en-US" altLang="en-US" dirty="0">
                <a:solidFill>
                  <a:srgbClr val="CC0000"/>
                </a:solidFill>
                <a:latin typeface="Arial Narrow" panose="020B0606020202030204" pitchFamily="34" charset="0"/>
              </a:rPr>
              <a:t>Smaller is Faster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Arial Narrow" panose="020B0606020202030204" pitchFamily="34" charset="0"/>
              </a:rPr>
              <a:t>Has only 32 registers rater than many more.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dirty="0">
                <a:latin typeface="Arial Narrow" panose="020B0606020202030204" pitchFamily="34" charset="0"/>
              </a:rPr>
              <a:t>The current revisions are MIPS32 (for 32-bit implementations) and MIPS64 (for 64-bit implementations).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>
              <a:latin typeface="Arial Narrow" panose="020B0606020202030204" pitchFamily="34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dirty="0">
                <a:latin typeface="Arial Narrow" panose="020B0606020202030204" pitchFamily="34" charset="0"/>
              </a:rPr>
              <a:t>3. </a:t>
            </a:r>
            <a:r>
              <a:rPr lang="en-US" altLang="en-US" dirty="0">
                <a:solidFill>
                  <a:srgbClr val="CC0000"/>
                </a:solidFill>
                <a:latin typeface="Arial Narrow" panose="020B0606020202030204" pitchFamily="34" charset="0"/>
              </a:rPr>
              <a:t>Make the Common Case Fast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Arial Narrow" panose="020B0606020202030204" pitchFamily="34" charset="0"/>
              </a:rPr>
              <a:t>PC-relative addressing for conditional branches</a:t>
            </a:r>
          </a:p>
          <a:p>
            <a:pPr marL="800100" lvl="1" indent="-342900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Arial Narrow" panose="020B0606020202030204" pitchFamily="34" charset="0"/>
              </a:rPr>
              <a:t>Immediate addressing for constant operands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MIPS Data Transfer Instructions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Transfer data </a:t>
            </a:r>
            <a:r>
              <a:rPr lang="en-US" altLang="en-US" u="sng"/>
              <a:t>between</a:t>
            </a:r>
            <a:r>
              <a:rPr lang="en-US" altLang="en-US"/>
              <a:t> registers and memory</a:t>
            </a:r>
          </a:p>
          <a:p>
            <a:r>
              <a:rPr lang="en-US" altLang="en-US"/>
              <a:t>Instruction format (assembly)</a:t>
            </a:r>
            <a:br>
              <a:rPr lang="en-US" altLang="en-US"/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lw $dest, offset($addr)	load word</a:t>
            </a:r>
            <a:b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</a:br>
            <a:r>
              <a:rPr lang="en-US" altLang="en-US" sz="1800">
                <a:solidFill>
                  <a:srgbClr val="0237BC"/>
                </a:solidFill>
                <a:latin typeface="Arial Narrow" panose="020B0606020202030204" pitchFamily="34" charset="0"/>
              </a:rPr>
              <a:t>	sw $src, offset($addr)	store word</a:t>
            </a:r>
          </a:p>
          <a:p>
            <a:r>
              <a:rPr lang="en-US" altLang="en-US"/>
              <a:t>Uses:</a:t>
            </a:r>
          </a:p>
          <a:p>
            <a:pPr lvl="1"/>
            <a:r>
              <a:rPr lang="en-US" altLang="en-US" sz="2000"/>
              <a:t>Accessing a variable in main memory</a:t>
            </a:r>
          </a:p>
          <a:p>
            <a:pPr lvl="1"/>
            <a:r>
              <a:rPr lang="en-US" altLang="en-US" sz="2000"/>
              <a:t>Accessing an array element</a:t>
            </a:r>
            <a:r>
              <a:rPr lang="en-US" altLang="en-US" sz="1400">
                <a:latin typeface="Courier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6119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27EA-7438-43D3-9C27-BE80364D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Notational Conventions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B0C49-A7EB-4A7B-97C5-7A3330B24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37" y="1172321"/>
            <a:ext cx="7570227" cy="2015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D617D-FE06-40C3-B7BE-9D9963751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36" y="3144984"/>
            <a:ext cx="7570227" cy="35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52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4E4F-2800-431D-B92D-AD4B429F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754"/>
            <a:ext cx="10515600" cy="680840"/>
          </a:xfrm>
        </p:spPr>
        <p:txBody>
          <a:bodyPr>
            <a:normAutofit fontScale="90000"/>
          </a:bodyPr>
          <a:lstStyle/>
          <a:p>
            <a:r>
              <a:rPr lang="en-US" dirty="0"/>
              <a:t>Load and 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7484-BF74-4D28-BB30-F01F4A934929}"/>
              </a:ext>
            </a:extLst>
          </p:cNvPr>
          <p:cNvSpPr/>
          <p:nvPr/>
        </p:nvSpPr>
        <p:spPr>
          <a:xfrm>
            <a:off x="318654" y="1233033"/>
            <a:ext cx="11568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To support the loading of data from memory (e.g., variables or arrays) into registers and storing of data in register back to memory, there are a series of load and store instructions: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The load and store instructions only move data between register and memory.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70046-79FA-415E-BD1A-AE5474212FD7}"/>
              </a:ext>
            </a:extLst>
          </p:cNvPr>
          <p:cNvSpPr/>
          <p:nvPr/>
        </p:nvSpPr>
        <p:spPr>
          <a:xfrm>
            <a:off x="5548746" y="6390914"/>
            <a:ext cx="1705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Movement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E2FCA-A774-416E-AEAF-0389D2A90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59" y="2650018"/>
            <a:ext cx="7273213" cy="3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31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7E02-D81E-4FA7-BF4C-BB6169BC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F27C4-27C8-452A-A8D0-99171DE7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0" y="-1"/>
            <a:ext cx="5684597" cy="5639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3480E1-50F4-441C-BDDB-83CF83A0F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0" y="5615353"/>
            <a:ext cx="6863943" cy="11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2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85F5-EF37-4388-888E-8ABF723D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036" y="0"/>
            <a:ext cx="9718964" cy="738743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latin typeface="Arial Narrow" panose="020B0606020202030204" pitchFamily="34" charset="0"/>
              </a:rPr>
              <a:t>Move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08707-D78A-492A-9B2C-B9777064B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85"/>
            <a:ext cx="8139545" cy="4886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82A330-E8CF-4B8E-ADEC-D9E77AFFD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1" y="4985585"/>
            <a:ext cx="8510539" cy="17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9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6868-6FDD-4A96-A0BF-5BD33DA1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1784"/>
          </a:xfrm>
        </p:spPr>
        <p:txBody>
          <a:bodyPr/>
          <a:lstStyle/>
          <a:p>
            <a:r>
              <a:rPr lang="en-US" dirty="0"/>
              <a:t>Integer Arithmetic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13DD1-5F18-496D-9BBB-4C37EF12C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7" y="744373"/>
            <a:ext cx="8250382" cy="61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62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1CA0-7048-4DD4-ACFB-F6030304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4848F-6287-4DCF-BCB3-54ADE5D92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5"/>
          <a:stretch/>
        </p:blipFill>
        <p:spPr>
          <a:xfrm>
            <a:off x="1" y="-178361"/>
            <a:ext cx="6304400" cy="576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2BF18-53CA-4EB9-A86B-A28BC14514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"/>
          <a:stretch/>
        </p:blipFill>
        <p:spPr>
          <a:xfrm>
            <a:off x="13855" y="5611092"/>
            <a:ext cx="6290546" cy="9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0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BF93-2E91-4E7D-A589-42C1E566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2C48B-B956-4FC1-8353-E1B0B7714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96" y="41566"/>
            <a:ext cx="4153138" cy="1641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08FCB-F46F-478E-9FD5-84E20C6DF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0688"/>
            <a:ext cx="3359727" cy="1896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FC84D-84D2-4BE0-BAB1-5D8745F65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" y="3569454"/>
            <a:ext cx="7169728" cy="32885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03009F-C7D0-43A1-968E-CA149E674FD3}"/>
              </a:ext>
            </a:extLst>
          </p:cNvPr>
          <p:cNvCxnSpPr>
            <a:cxnSpLocks/>
          </p:cNvCxnSpPr>
          <p:nvPr/>
        </p:nvCxnSpPr>
        <p:spPr>
          <a:xfrm>
            <a:off x="4450060" y="41566"/>
            <a:ext cx="0" cy="5493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95D7882-F367-449D-B3C2-495A997EF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05" y="0"/>
            <a:ext cx="6765969" cy="52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90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C0DB-F614-4C7C-AB7B-18856947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02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Example Program: Integer Arithmetic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5FD96-C271-429E-B360-A18EBA0E7879}"/>
              </a:ext>
            </a:extLst>
          </p:cNvPr>
          <p:cNvSpPr/>
          <p:nvPr/>
        </p:nvSpPr>
        <p:spPr>
          <a:xfrm>
            <a:off x="374072" y="839466"/>
            <a:ext cx="11360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 Narrow" panose="020B0606020202030204" pitchFamily="34" charset="0"/>
              </a:rPr>
              <a:t>Program to compute the volume and surface area of a rectangular parallelepiped. </a:t>
            </a:r>
          </a:p>
          <a:p>
            <a:r>
              <a:rPr lang="en-US" sz="2400" dirty="0">
                <a:effectLst/>
                <a:latin typeface="Arial Narrow" panose="020B0606020202030204" pitchFamily="34" charset="0"/>
              </a:rPr>
              <a:t>The formulas for the volume and surface area are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F5B96-E32C-42DD-B362-38B30F6BD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1864819"/>
            <a:ext cx="8236756" cy="882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8A697-D469-468E-AB46-D2A2D8A73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55"/>
          <a:stretch/>
        </p:blipFill>
        <p:spPr>
          <a:xfrm>
            <a:off x="374072" y="2733478"/>
            <a:ext cx="8733188" cy="39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9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D11-C364-4359-AFC5-CEE5A2F8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85A9C-616E-4665-80FB-936EAB379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55"/>
          <a:stretch/>
        </p:blipFill>
        <p:spPr>
          <a:xfrm>
            <a:off x="0" y="34273"/>
            <a:ext cx="8948168" cy="2473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53B1E-55E5-43EB-8A3A-788483917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14"/>
          <a:stretch/>
        </p:blipFill>
        <p:spPr>
          <a:xfrm>
            <a:off x="616569" y="3008415"/>
            <a:ext cx="8805734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6B7C-B66C-4B51-B41C-B0535115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instruction set computer ( RISC ).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8D17-59D8-4881-B7E3-62DEE408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MIPS</a:t>
            </a:r>
            <a:r>
              <a:rPr lang="en-US" dirty="0"/>
              <a:t> : Microprocessor without Interlocked Pipeline Stages. - Developed since 1980.</a:t>
            </a:r>
          </a:p>
          <a:p>
            <a:pPr lvl="1"/>
            <a:r>
              <a:rPr lang="en-US" dirty="0"/>
              <a:t>MIPS-32 and MIPS-64 with versions MIPS 1 to MIPS 5</a:t>
            </a:r>
          </a:p>
          <a:p>
            <a:pPr lvl="1"/>
            <a:r>
              <a:rPr lang="en-US" dirty="0"/>
              <a:t>Ex: Embedded systems, Connectivity.</a:t>
            </a:r>
          </a:p>
          <a:p>
            <a:r>
              <a:rPr lang="en-US" dirty="0">
                <a:solidFill>
                  <a:srgbClr val="FF0000"/>
                </a:solidFill>
              </a:rPr>
              <a:t>ARM</a:t>
            </a:r>
            <a:r>
              <a:rPr lang="en-US" dirty="0"/>
              <a:t> : Advanced RISC Machines. - Developed since 1985.</a:t>
            </a:r>
          </a:p>
          <a:p>
            <a:pPr lvl="1"/>
            <a:r>
              <a:rPr lang="en-US" dirty="0"/>
              <a:t>Developed because of the emerging trend of low cost machines.</a:t>
            </a:r>
          </a:p>
          <a:p>
            <a:pPr lvl="1"/>
            <a:r>
              <a:rPr lang="en-US" dirty="0"/>
              <a:t>Ex: Mobile devices, Automotive.</a:t>
            </a:r>
          </a:p>
          <a:p>
            <a:r>
              <a:rPr lang="en-US" dirty="0">
                <a:solidFill>
                  <a:srgbClr val="FF0000"/>
                </a:solidFill>
              </a:rPr>
              <a:t>SPARC</a:t>
            </a:r>
            <a:r>
              <a:rPr lang="en-US" dirty="0"/>
              <a:t> : Scalable Processor Architecture. - Developed since 1987.</a:t>
            </a:r>
          </a:p>
          <a:p>
            <a:pPr lvl="1"/>
            <a:r>
              <a:rPr lang="en-US" dirty="0"/>
              <a:t>Developed because of the concept of making it compatible for various different languages to code on and deploy softwares which can provide high performance.</a:t>
            </a:r>
          </a:p>
          <a:p>
            <a:pPr lvl="1"/>
            <a:r>
              <a:rPr lang="en-US" dirty="0"/>
              <a:t>Ex: Network Servers,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1313973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042D-4E90-4625-B225-34074C47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4C204-F6F4-4226-A0B3-2D191A973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6"/>
          <a:stretch/>
        </p:blipFill>
        <p:spPr>
          <a:xfrm>
            <a:off x="464167" y="110835"/>
            <a:ext cx="9930987" cy="5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6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53846-60E0-4E49-AD86-29C16BE8D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3" y="0"/>
            <a:ext cx="9681637" cy="1325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18EDE-DF71-401C-BF34-8F013DBF4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95"/>
          <a:stretch/>
        </p:blipFill>
        <p:spPr>
          <a:xfrm>
            <a:off x="0" y="1325562"/>
            <a:ext cx="6149236" cy="4202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21C3E-AAA4-4AC9-BB10-7319B846ED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66"/>
          <a:stretch/>
        </p:blipFill>
        <p:spPr>
          <a:xfrm>
            <a:off x="6026425" y="1325562"/>
            <a:ext cx="6165575" cy="32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92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2525-0A32-4492-AF01-1104FA92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2755"/>
            <a:ext cx="4948351" cy="31786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6C269-1926-41A2-8269-1C27D25D2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546" y="2521094"/>
            <a:ext cx="7303362" cy="40441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9123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83B85-0184-4626-9A2D-E28620B57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7" y="1"/>
            <a:ext cx="8426627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5DBC0-73B5-4085-888F-6143CEE8A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7" y="3657601"/>
            <a:ext cx="9608457" cy="31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EDF62-BA6E-4FC7-A3E2-529BA18F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8" y="0"/>
            <a:ext cx="11185883" cy="2206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AAA36-E1CC-430E-9E5C-BAA504F3D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8" y="2877297"/>
            <a:ext cx="11430828" cy="27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60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ACDDB-2BC3-4701-B640-A7611D7EB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3" y="124868"/>
            <a:ext cx="11505030" cy="3304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B479A-1EBD-41E5-AB56-E524DD7C2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3" y="3428999"/>
            <a:ext cx="11011544" cy="34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5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EE7B3-B9C5-484F-8BF3-09E2101C8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2" y="172906"/>
            <a:ext cx="10867301" cy="4183229"/>
          </a:xfrm>
        </p:spPr>
      </p:pic>
    </p:spTree>
    <p:extLst>
      <p:ext uri="{BB962C8B-B14F-4D97-AF65-F5344CB8AC3E}">
        <p14:creationId xmlns:p14="http://schemas.microsoft.com/office/powerpoint/2010/main" val="2831105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39EA4-ABDA-44DB-AE22-F98CDD240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20"/>
          <a:stretch/>
        </p:blipFill>
        <p:spPr>
          <a:xfrm>
            <a:off x="278771" y="1"/>
            <a:ext cx="9794143" cy="11355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04E84-045E-4F9F-9E1F-E85778B0C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1" y="1221251"/>
            <a:ext cx="8490654" cy="4018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9C8E2C-9535-4219-AC39-5E9AB8BF2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9" y="5239657"/>
            <a:ext cx="782111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7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6A607-0882-4FB2-B4DB-28F92760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0" y="365125"/>
            <a:ext cx="10970396" cy="2813504"/>
          </a:xfrm>
        </p:spPr>
      </p:pic>
    </p:spTree>
    <p:extLst>
      <p:ext uri="{BB962C8B-B14F-4D97-AF65-F5344CB8AC3E}">
        <p14:creationId xmlns:p14="http://schemas.microsoft.com/office/powerpoint/2010/main" val="1241511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54FA7B-12FA-4651-9119-A97F535B7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3"/>
          <a:stretch/>
        </p:blipFill>
        <p:spPr>
          <a:xfrm>
            <a:off x="361586" y="3056680"/>
            <a:ext cx="10495846" cy="33296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D3300-0B14-40A6-8832-5D7059091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6" y="124215"/>
            <a:ext cx="9626649" cy="26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162800" cy="1143000"/>
          </a:xfrm>
          <a:noFill/>
          <a:ln/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MIPS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54" y="1447801"/>
            <a:ext cx="5257800" cy="4419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MIPS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icroprocessor without 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nterlocked 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ipeline </a:t>
            </a:r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tages 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MIPS instruction set architecture: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Similar to other architectures developed since the 1980's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Almost 100 million MIPS processors manufactured in 2002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Used by NEC, Nintendo, Cisco, Silicon Graphics, Sony, …</a:t>
            </a:r>
            <a:br>
              <a:rPr lang="en-US" altLang="zh-CN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1"/>
            <a:ext cx="5105400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2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49337-1F3E-413C-AF17-D4FB36B92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" y="-1"/>
            <a:ext cx="7477851" cy="58318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F38E4-8922-4CEF-9794-AE537F7D4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4" y="5831853"/>
            <a:ext cx="9037525" cy="10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51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Instructions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88E57-6E2E-4CB6-B959-313342E52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5" y="1831890"/>
            <a:ext cx="10272087" cy="3993207"/>
          </a:xfrm>
        </p:spPr>
      </p:pic>
    </p:spTree>
    <p:extLst>
      <p:ext uri="{BB962C8B-B14F-4D97-AF65-F5344CB8AC3E}">
        <p14:creationId xmlns:p14="http://schemas.microsoft.com/office/powerpoint/2010/main" val="905558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154B5-94C6-4BF0-80CC-0AB52575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885676" cy="3238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65B50-3C35-4D5E-A3FB-05ED7DB74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263848" cy="32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5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237686" cy="720098"/>
          </a:xfrm>
        </p:spPr>
        <p:txBody>
          <a:bodyPr/>
          <a:lstStyle/>
          <a:p>
            <a:r>
              <a:rPr lang="en-US" dirty="0"/>
              <a:t>Integer / Floating-Point Register Data Movement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12469-7F2E-453E-AEC1-541192F7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" y="720099"/>
            <a:ext cx="8856370" cy="22734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FAA28-8C4F-4672-8A85-A050E5CCC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2993573"/>
            <a:ext cx="7957458" cy="3791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76C8A-D360-4466-80A3-9CDB0AD03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46" y="2515989"/>
            <a:ext cx="3318595" cy="477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752A0-DE31-4AFB-B4C5-D4520BF39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258" y="3290868"/>
            <a:ext cx="3202483" cy="3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88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EED58-98C5-4A6A-B590-053657F65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" y="365125"/>
            <a:ext cx="11256109" cy="4107543"/>
          </a:xfrm>
        </p:spPr>
      </p:pic>
    </p:spTree>
    <p:extLst>
      <p:ext uri="{BB962C8B-B14F-4D97-AF65-F5344CB8AC3E}">
        <p14:creationId xmlns:p14="http://schemas.microsoft.com/office/powerpoint/2010/main" val="1817492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62AC8-3A95-4929-901C-BC3A7F64B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0" y="-1"/>
            <a:ext cx="9127751" cy="6678215"/>
          </a:xfrm>
        </p:spPr>
      </p:pic>
    </p:spTree>
    <p:extLst>
      <p:ext uri="{BB962C8B-B14F-4D97-AF65-F5344CB8AC3E}">
        <p14:creationId xmlns:p14="http://schemas.microsoft.com/office/powerpoint/2010/main" val="2776548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C5EC86-877F-47E1-9C3C-5B3EC7B44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8" y="203959"/>
            <a:ext cx="9863846" cy="5381518"/>
          </a:xfrm>
        </p:spPr>
      </p:pic>
    </p:spTree>
    <p:extLst>
      <p:ext uri="{BB962C8B-B14F-4D97-AF65-F5344CB8AC3E}">
        <p14:creationId xmlns:p14="http://schemas.microsoft.com/office/powerpoint/2010/main" val="37624220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5AD8E-ED68-43D7-B73C-28BD8AF18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1" y="112938"/>
            <a:ext cx="9838816" cy="6707671"/>
          </a:xfrm>
        </p:spPr>
      </p:pic>
    </p:spTree>
    <p:extLst>
      <p:ext uri="{BB962C8B-B14F-4D97-AF65-F5344CB8AC3E}">
        <p14:creationId xmlns:p14="http://schemas.microsoft.com/office/powerpoint/2010/main" val="10905963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358F-E44D-4B21-8C34-7F3327F5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05" y="1"/>
            <a:ext cx="10515600" cy="120468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8CD0A-B9C3-4EFC-B2B4-E6E7CBDD0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4" y="1497163"/>
            <a:ext cx="10006683" cy="3727980"/>
          </a:xfrm>
        </p:spPr>
      </p:pic>
    </p:spTree>
    <p:extLst>
      <p:ext uri="{BB962C8B-B14F-4D97-AF65-F5344CB8AC3E}">
        <p14:creationId xmlns:p14="http://schemas.microsoft.com/office/powerpoint/2010/main" val="23819121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96FC-87B7-43C4-BCB2-753CF32D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46F4C-0B02-45AF-992D-E3C80BAFB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" y="153489"/>
            <a:ext cx="10432934" cy="305416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49526C-7EE8-4313-8625-7E875C86BAA8}"/>
              </a:ext>
            </a:extLst>
          </p:cNvPr>
          <p:cNvSpPr/>
          <p:nvPr/>
        </p:nvSpPr>
        <p:spPr>
          <a:xfrm>
            <a:off x="656004" y="3419292"/>
            <a:ext cx="10697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6.3 Indirection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( )'s are used to denote an indirect memory access. An indirect memory access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CPU will read the provided address and then go to that address to access the value located there. For example, to get a value from a list of longs: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3BA0D-9528-4DCC-8415-E57C105C5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" y="4988952"/>
            <a:ext cx="3190282" cy="860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1498E-16CF-469F-ABEA-5474562F3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52" y="5003678"/>
            <a:ext cx="6788736" cy="17138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AFC0DA-10EC-420B-B2FB-88AB2CFD2C7C}"/>
              </a:ext>
            </a:extLst>
          </p:cNvPr>
          <p:cNvSpPr/>
          <p:nvPr/>
        </p:nvSpPr>
        <p:spPr>
          <a:xfrm>
            <a:off x="633864" y="5954433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10PitchBT-Roman"/>
              </a:rPr>
              <a:t>la $t0, </a:t>
            </a:r>
            <a:r>
              <a:rPr lang="en-US" sz="2400" b="1" dirty="0" err="1">
                <a:latin typeface="Courier10PitchBT-Roman"/>
              </a:rPr>
              <a:t>lst</a:t>
            </a:r>
            <a:endParaRPr lang="en-US" sz="2400" b="1" dirty="0">
              <a:latin typeface="Courier10PitchBT-Roman"/>
            </a:endParaRPr>
          </a:p>
          <a:p>
            <a:r>
              <a:rPr lang="en-US" sz="2400" b="1" dirty="0" err="1">
                <a:latin typeface="Courier10PitchBT-Roman"/>
              </a:rPr>
              <a:t>lw</a:t>
            </a:r>
            <a:r>
              <a:rPr lang="en-US" sz="2400" b="1" dirty="0">
                <a:latin typeface="Courier10PitchBT-Roman"/>
              </a:rPr>
              <a:t> $s1, 4($t0)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011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MIPS32 Registers and Memory</a:t>
            </a:r>
          </a:p>
        </p:txBody>
      </p:sp>
      <p:grpSp>
        <p:nvGrpSpPr>
          <p:cNvPr id="343043" name="Group 3"/>
          <p:cNvGrpSpPr>
            <a:grpSpLocks/>
          </p:cNvGrpSpPr>
          <p:nvPr/>
        </p:nvGrpSpPr>
        <p:grpSpPr bwMode="auto">
          <a:xfrm>
            <a:off x="5791200" y="1981201"/>
            <a:ext cx="4343400" cy="4229101"/>
            <a:chOff x="2688" y="1248"/>
            <a:chExt cx="2736" cy="2664"/>
          </a:xfrm>
        </p:grpSpPr>
        <p:sp>
          <p:nvSpPr>
            <p:cNvPr id="343044" name="Text Box 4"/>
            <p:cNvSpPr txBox="1">
              <a:spLocks noChangeArrowheads="1"/>
            </p:cNvSpPr>
            <p:nvPr/>
          </p:nvSpPr>
          <p:spPr bwMode="auto">
            <a:xfrm>
              <a:off x="3816" y="3408"/>
              <a:ext cx="1214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Helvetica" panose="020B0604020202020204" pitchFamily="34" charset="0"/>
                </a:rPr>
                <a:t>Memory</a:t>
              </a:r>
            </a:p>
            <a:p>
              <a:r>
                <a:rPr lang="en-US" altLang="en-US" sz="1400">
                  <a:latin typeface="Helvetica" panose="020B0604020202020204" pitchFamily="34" charset="0"/>
                </a:rPr>
                <a:t>4GB Max</a:t>
              </a:r>
            </a:p>
            <a:p>
              <a:r>
                <a:rPr lang="en-US" altLang="en-US" sz="1400">
                  <a:latin typeface="Helvetica" panose="020B0604020202020204" pitchFamily="34" charset="0"/>
                </a:rPr>
                <a:t>(Typically 64MB-1GB)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  <p:sp>
          <p:nvSpPr>
            <p:cNvPr id="343045" name="Rectangle 5"/>
            <p:cNvSpPr>
              <a:spLocks noChangeArrowheads="1"/>
            </p:cNvSpPr>
            <p:nvPr/>
          </p:nvSpPr>
          <p:spPr bwMode="auto">
            <a:xfrm>
              <a:off x="3504" y="129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688" y="1248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0x00000000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2688" y="1392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0x00000004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2688" y="1536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0x00000008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2688" y="1680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0x0000000C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50" name="Text Box 10"/>
            <p:cNvSpPr txBox="1">
              <a:spLocks noChangeArrowheads="1"/>
            </p:cNvSpPr>
            <p:nvPr/>
          </p:nvSpPr>
          <p:spPr bwMode="auto">
            <a:xfrm>
              <a:off x="2688" y="1824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0x00000010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2688" y="1968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0x00000014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2688" y="2112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0x00000018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2688" y="2256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0x0000001C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2688" y="2832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0xfffffff4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2688" y="2976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0xfffffffc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56" name="Text Box 16"/>
            <p:cNvSpPr txBox="1">
              <a:spLocks noChangeArrowheads="1"/>
            </p:cNvSpPr>
            <p:nvPr/>
          </p:nvSpPr>
          <p:spPr bwMode="auto">
            <a:xfrm>
              <a:off x="2688" y="3168"/>
              <a:ext cx="7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Courier" charset="0"/>
                </a:rPr>
                <a:t>0xfffffffc</a:t>
              </a:r>
              <a:endParaRPr lang="en-US" altLang="en-US" sz="1200">
                <a:latin typeface="Courier" charset="0"/>
              </a:endParaRPr>
            </a:p>
          </p:txBody>
        </p:sp>
        <p:sp>
          <p:nvSpPr>
            <p:cNvPr id="343057" name="Rectangle 17"/>
            <p:cNvSpPr>
              <a:spLocks noChangeArrowheads="1"/>
            </p:cNvSpPr>
            <p:nvPr/>
          </p:nvSpPr>
          <p:spPr bwMode="auto">
            <a:xfrm>
              <a:off x="3504" y="144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58" name="Rectangle 18"/>
            <p:cNvSpPr>
              <a:spLocks noChangeArrowheads="1"/>
            </p:cNvSpPr>
            <p:nvPr/>
          </p:nvSpPr>
          <p:spPr bwMode="auto">
            <a:xfrm>
              <a:off x="3504" y="158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59" name="Rectangle 19"/>
            <p:cNvSpPr>
              <a:spLocks noChangeArrowheads="1"/>
            </p:cNvSpPr>
            <p:nvPr/>
          </p:nvSpPr>
          <p:spPr bwMode="auto">
            <a:xfrm>
              <a:off x="3504" y="172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60" name="Rectangle 20"/>
            <p:cNvSpPr>
              <a:spLocks noChangeArrowheads="1"/>
            </p:cNvSpPr>
            <p:nvPr/>
          </p:nvSpPr>
          <p:spPr bwMode="auto">
            <a:xfrm>
              <a:off x="3504" y="1872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61" name="Rectangle 21"/>
            <p:cNvSpPr>
              <a:spLocks noChangeArrowheads="1"/>
            </p:cNvSpPr>
            <p:nvPr/>
          </p:nvSpPr>
          <p:spPr bwMode="auto">
            <a:xfrm>
              <a:off x="3504" y="2016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62" name="Rectangle 22"/>
            <p:cNvSpPr>
              <a:spLocks noChangeArrowheads="1"/>
            </p:cNvSpPr>
            <p:nvPr/>
          </p:nvSpPr>
          <p:spPr bwMode="auto">
            <a:xfrm>
              <a:off x="3504" y="216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63" name="Rectangle 23"/>
            <p:cNvSpPr>
              <a:spLocks noChangeArrowheads="1"/>
            </p:cNvSpPr>
            <p:nvPr/>
          </p:nvSpPr>
          <p:spPr bwMode="auto">
            <a:xfrm>
              <a:off x="3504" y="230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64" name="Line 24"/>
            <p:cNvSpPr>
              <a:spLocks noChangeShapeType="1"/>
            </p:cNvSpPr>
            <p:nvPr/>
          </p:nvSpPr>
          <p:spPr bwMode="auto">
            <a:xfrm>
              <a:off x="398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65" name="Line 25"/>
            <p:cNvSpPr>
              <a:spLocks noChangeShapeType="1"/>
            </p:cNvSpPr>
            <p:nvPr/>
          </p:nvSpPr>
          <p:spPr bwMode="auto">
            <a:xfrm>
              <a:off x="494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66" name="Line 26"/>
            <p:cNvSpPr>
              <a:spLocks noChangeShapeType="1"/>
            </p:cNvSpPr>
            <p:nvPr/>
          </p:nvSpPr>
          <p:spPr bwMode="auto">
            <a:xfrm>
              <a:off x="4464" y="1296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67" name="Rectangle 27"/>
            <p:cNvSpPr>
              <a:spLocks noChangeArrowheads="1"/>
            </p:cNvSpPr>
            <p:nvPr/>
          </p:nvSpPr>
          <p:spPr bwMode="auto">
            <a:xfrm>
              <a:off x="3504" y="2880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68" name="Rectangle 28"/>
            <p:cNvSpPr>
              <a:spLocks noChangeArrowheads="1"/>
            </p:cNvSpPr>
            <p:nvPr/>
          </p:nvSpPr>
          <p:spPr bwMode="auto">
            <a:xfrm>
              <a:off x="3504" y="3024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69" name="Rectangle 29"/>
            <p:cNvSpPr>
              <a:spLocks noChangeArrowheads="1"/>
            </p:cNvSpPr>
            <p:nvPr/>
          </p:nvSpPr>
          <p:spPr bwMode="auto">
            <a:xfrm>
              <a:off x="3504" y="3168"/>
              <a:ext cx="1920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3070" name="Line 30"/>
            <p:cNvSpPr>
              <a:spLocks noChangeShapeType="1"/>
            </p:cNvSpPr>
            <p:nvPr/>
          </p:nvSpPr>
          <p:spPr bwMode="auto">
            <a:xfrm>
              <a:off x="398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1" name="Line 31"/>
            <p:cNvSpPr>
              <a:spLocks noChangeShapeType="1"/>
            </p:cNvSpPr>
            <p:nvPr/>
          </p:nvSpPr>
          <p:spPr bwMode="auto">
            <a:xfrm>
              <a:off x="446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2" name="Line 32"/>
            <p:cNvSpPr>
              <a:spLocks noChangeShapeType="1"/>
            </p:cNvSpPr>
            <p:nvPr/>
          </p:nvSpPr>
          <p:spPr bwMode="auto">
            <a:xfrm>
              <a:off x="4944" y="288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3" name="Oval 33"/>
            <p:cNvSpPr>
              <a:spLocks noChangeArrowheads="1"/>
            </p:cNvSpPr>
            <p:nvPr/>
          </p:nvSpPr>
          <p:spPr bwMode="auto">
            <a:xfrm>
              <a:off x="4464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4" name="Oval 34"/>
            <p:cNvSpPr>
              <a:spLocks noChangeArrowheads="1"/>
            </p:cNvSpPr>
            <p:nvPr/>
          </p:nvSpPr>
          <p:spPr bwMode="auto">
            <a:xfrm>
              <a:off x="4464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5" name="Oval 35"/>
            <p:cNvSpPr>
              <a:spLocks noChangeArrowheads="1"/>
            </p:cNvSpPr>
            <p:nvPr/>
          </p:nvSpPr>
          <p:spPr bwMode="auto">
            <a:xfrm>
              <a:off x="4464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6" name="Oval 36"/>
            <p:cNvSpPr>
              <a:spLocks noChangeArrowheads="1"/>
            </p:cNvSpPr>
            <p:nvPr/>
          </p:nvSpPr>
          <p:spPr bwMode="auto">
            <a:xfrm>
              <a:off x="3120" y="254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7" name="Oval 37"/>
            <p:cNvSpPr>
              <a:spLocks noChangeArrowheads="1"/>
            </p:cNvSpPr>
            <p:nvPr/>
          </p:nvSpPr>
          <p:spPr bwMode="auto">
            <a:xfrm>
              <a:off x="3120" y="26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78" name="Oval 38"/>
            <p:cNvSpPr>
              <a:spLocks noChangeArrowheads="1"/>
            </p:cNvSpPr>
            <p:nvPr/>
          </p:nvSpPr>
          <p:spPr bwMode="auto">
            <a:xfrm>
              <a:off x="3120" y="273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079" name="Group 39"/>
          <p:cNvGrpSpPr>
            <a:grpSpLocks/>
          </p:cNvGrpSpPr>
          <p:nvPr/>
        </p:nvGrpSpPr>
        <p:grpSpPr bwMode="auto">
          <a:xfrm>
            <a:off x="1676400" y="1676400"/>
            <a:ext cx="4114800" cy="4103688"/>
            <a:chOff x="96" y="1056"/>
            <a:chExt cx="2592" cy="2585"/>
          </a:xfrm>
        </p:grpSpPr>
        <p:grpSp>
          <p:nvGrpSpPr>
            <p:cNvPr id="343080" name="Group 40"/>
            <p:cNvGrpSpPr>
              <a:grpSpLocks/>
            </p:cNvGrpSpPr>
            <p:nvPr/>
          </p:nvGrpSpPr>
          <p:grpSpPr bwMode="auto">
            <a:xfrm>
              <a:off x="144" y="2352"/>
              <a:ext cx="2544" cy="624"/>
              <a:chOff x="144" y="2352"/>
              <a:chExt cx="2544" cy="624"/>
            </a:xfrm>
          </p:grpSpPr>
          <p:sp>
            <p:nvSpPr>
              <p:cNvPr id="343081" name="Rectangle 41"/>
              <p:cNvSpPr>
                <a:spLocks noChangeArrowheads="1"/>
              </p:cNvSpPr>
              <p:nvPr/>
            </p:nvSpPr>
            <p:spPr bwMode="auto">
              <a:xfrm>
                <a:off x="144" y="2832"/>
                <a:ext cx="2016" cy="14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latin typeface="Times New Roman" panose="02020603050405020304" pitchFamily="18" charset="0"/>
                  </a:rPr>
                  <a:t>PC = 0x0000001C</a:t>
                </a:r>
              </a:p>
            </p:txBody>
          </p:sp>
          <p:sp>
            <p:nvSpPr>
              <p:cNvPr id="343082" name="Line 42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83" name="Line 43"/>
              <p:cNvSpPr>
                <a:spLocks noChangeShapeType="1"/>
              </p:cNvSpPr>
              <p:nvPr/>
            </p:nvSpPr>
            <p:spPr bwMode="auto">
              <a:xfrm flipV="1">
                <a:off x="2496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84" name="Line 44"/>
              <p:cNvSpPr>
                <a:spLocks noChangeShapeType="1"/>
              </p:cNvSpPr>
              <p:nvPr/>
            </p:nvSpPr>
            <p:spPr bwMode="auto">
              <a:xfrm>
                <a:off x="2496" y="235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3085" name="Text Box 45"/>
            <p:cNvSpPr txBox="1">
              <a:spLocks noChangeArrowheads="1"/>
            </p:cNvSpPr>
            <p:nvPr/>
          </p:nvSpPr>
          <p:spPr bwMode="auto">
            <a:xfrm>
              <a:off x="700" y="3408"/>
              <a:ext cx="7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Helvetica" panose="020B0604020202020204" pitchFamily="34" charset="0"/>
                </a:rPr>
                <a:t>Registers</a:t>
              </a:r>
            </a:p>
          </p:txBody>
        </p:sp>
        <p:grpSp>
          <p:nvGrpSpPr>
            <p:cNvPr id="343086" name="Group 46"/>
            <p:cNvGrpSpPr>
              <a:grpSpLocks/>
            </p:cNvGrpSpPr>
            <p:nvPr/>
          </p:nvGrpSpPr>
          <p:grpSpPr bwMode="auto">
            <a:xfrm>
              <a:off x="96" y="1056"/>
              <a:ext cx="2071" cy="1461"/>
              <a:chOff x="96" y="1056"/>
              <a:chExt cx="2071" cy="1461"/>
            </a:xfrm>
          </p:grpSpPr>
          <p:sp>
            <p:nvSpPr>
              <p:cNvPr id="343087" name="Text Box 47"/>
              <p:cNvSpPr txBox="1">
                <a:spLocks noChangeArrowheads="1"/>
              </p:cNvSpPr>
              <p:nvPr/>
            </p:nvSpPr>
            <p:spPr bwMode="auto">
              <a:xfrm>
                <a:off x="96" y="2284"/>
                <a:ext cx="207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Helvetica" panose="020B0604020202020204" pitchFamily="34" charset="0"/>
                  </a:rPr>
                  <a:t>32 General Purpose Registers</a:t>
                </a:r>
              </a:p>
            </p:txBody>
          </p:sp>
          <p:sp>
            <p:nvSpPr>
              <p:cNvPr id="343088" name="Rectangle 48"/>
              <p:cNvSpPr>
                <a:spLocks noChangeArrowheads="1"/>
              </p:cNvSpPr>
              <p:nvPr/>
            </p:nvSpPr>
            <p:spPr bwMode="auto">
              <a:xfrm>
                <a:off x="144" y="1248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latin typeface="Times New Roman" panose="02020603050405020304" pitchFamily="18" charset="0"/>
                  </a:rPr>
                  <a:t>R0</a:t>
                </a:r>
              </a:p>
            </p:txBody>
          </p:sp>
          <p:sp>
            <p:nvSpPr>
              <p:cNvPr id="343089" name="Rectangle 49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latin typeface="Times New Roman" panose="02020603050405020304" pitchFamily="18" charset="0"/>
                  </a:rPr>
                  <a:t>R1</a:t>
                </a:r>
              </a:p>
            </p:txBody>
          </p:sp>
          <p:sp>
            <p:nvSpPr>
              <p:cNvPr id="343090" name="Rectangle 50"/>
              <p:cNvSpPr>
                <a:spLocks noChangeArrowheads="1"/>
              </p:cNvSpPr>
              <p:nvPr/>
            </p:nvSpPr>
            <p:spPr bwMode="auto">
              <a:xfrm>
                <a:off x="144" y="153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latin typeface="Times New Roman" panose="02020603050405020304" pitchFamily="18" charset="0"/>
                  </a:rPr>
                  <a:t>R2</a:t>
                </a:r>
              </a:p>
            </p:txBody>
          </p:sp>
          <p:sp>
            <p:nvSpPr>
              <p:cNvPr id="343091" name="Rectangle 51"/>
              <p:cNvSpPr>
                <a:spLocks noChangeArrowheads="1"/>
              </p:cNvSpPr>
              <p:nvPr/>
            </p:nvSpPr>
            <p:spPr bwMode="auto">
              <a:xfrm>
                <a:off x="144" y="2016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latin typeface="Times New Roman" panose="02020603050405020304" pitchFamily="18" charset="0"/>
                  </a:rPr>
                  <a:t>R30</a:t>
                </a:r>
              </a:p>
            </p:txBody>
          </p:sp>
          <p:sp>
            <p:nvSpPr>
              <p:cNvPr id="343092" name="Rectangle 52"/>
              <p:cNvSpPr>
                <a:spLocks noChangeArrowheads="1"/>
              </p:cNvSpPr>
              <p:nvPr/>
            </p:nvSpPr>
            <p:spPr bwMode="auto">
              <a:xfrm>
                <a:off x="144" y="2160"/>
                <a:ext cx="2016" cy="14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latin typeface="Times New Roman" panose="02020603050405020304" pitchFamily="18" charset="0"/>
                  </a:rPr>
                  <a:t>R31</a:t>
                </a:r>
              </a:p>
            </p:txBody>
          </p:sp>
          <p:sp>
            <p:nvSpPr>
              <p:cNvPr id="343093" name="Oval 53"/>
              <p:cNvSpPr>
                <a:spLocks noChangeArrowheads="1"/>
              </p:cNvSpPr>
              <p:nvPr/>
            </p:nvSpPr>
            <p:spPr bwMode="auto">
              <a:xfrm>
                <a:off x="1104" y="17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94" name="Oval 54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95" name="Oval 55"/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96" name="Line 56"/>
              <p:cNvSpPr>
                <a:spLocks noChangeShapeType="1"/>
              </p:cNvSpPr>
              <p:nvPr/>
            </p:nvSpPr>
            <p:spPr bwMode="auto">
              <a:xfrm>
                <a:off x="1392" y="1152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97" name="Line 57"/>
              <p:cNvSpPr>
                <a:spLocks noChangeShapeType="1"/>
              </p:cNvSpPr>
              <p:nvPr/>
            </p:nvSpPr>
            <p:spPr bwMode="auto">
              <a:xfrm>
                <a:off x="144" y="115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3098" name="Text Box 58"/>
              <p:cNvSpPr txBox="1">
                <a:spLocks noChangeArrowheads="1"/>
              </p:cNvSpPr>
              <p:nvPr/>
            </p:nvSpPr>
            <p:spPr bwMode="auto">
              <a:xfrm>
                <a:off x="962" y="1056"/>
                <a:ext cx="43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en-US" sz="1400">
                    <a:latin typeface="Times New Roman" panose="02020603050405020304" pitchFamily="18" charset="0"/>
                  </a:rPr>
                  <a:t>32 bits</a:t>
                </a:r>
              </a:p>
            </p:txBody>
          </p:sp>
          <p:sp>
            <p:nvSpPr>
              <p:cNvPr id="343099" name="Text Box 59"/>
              <p:cNvSpPr txBox="1">
                <a:spLocks noChangeArrowheads="1"/>
              </p:cNvSpPr>
              <p:nvPr/>
            </p:nvSpPr>
            <p:spPr bwMode="auto">
              <a:xfrm>
                <a:off x="1238" y="1229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 altLang="en-US" sz="28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A54A-09C5-44A4-BA87-382FAB33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76B7-9C9F-43B9-85F3-C2ADF1BA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9FE8-7CFE-4637-91FB-BAB7BE03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789066"/>
            <a:ext cx="5881255" cy="1325563"/>
          </a:xfrm>
        </p:spPr>
        <p:txBody>
          <a:bodyPr/>
          <a:lstStyle/>
          <a:p>
            <a:r>
              <a:rPr lang="en-US" dirty="0"/>
              <a:t>Data Types/Sizes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B32F2-BEDB-4076-B024-C076B573FBEA}"/>
              </a:ext>
            </a:extLst>
          </p:cNvPr>
          <p:cNvSpPr/>
          <p:nvPr/>
        </p:nvSpPr>
        <p:spPr>
          <a:xfrm>
            <a:off x="232971" y="2241139"/>
            <a:ext cx="789709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</a:rPr>
              <a:t>This architecture supports data storage sizes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</a:rPr>
              <a:t>byte,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</a:rPr>
              <a:t>halfword (sometimes referred half), 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</a:rPr>
              <a:t>word sizes.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</a:rPr>
              <a:t>Floating-point must be of either word (32-bit) size or double word (64-bit) size.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</a:rPr>
              <a:t>Character data is typically a byte and a string is a series of sequential bytes.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</a:rPr>
              <a:t>In addition, an arbitrary number of bytes can be defined with the ".space" directive.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CC049-3E6F-4E40-BF8F-8D7D3E1EF5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3" t="23288"/>
          <a:stretch/>
        </p:blipFill>
        <p:spPr>
          <a:xfrm>
            <a:off x="6989619" y="686968"/>
            <a:ext cx="5034860" cy="2742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692457-7D02-4FFF-9B58-99FFC2414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69"/>
          <a:stretch/>
        </p:blipFill>
        <p:spPr>
          <a:xfrm>
            <a:off x="5891476" y="192843"/>
            <a:ext cx="6300524" cy="4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40ED-C2F7-4C23-B3FF-FD58C094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8" y="214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Narrow" panose="020B0606020202030204" pitchFamily="34" charset="0"/>
              </a:rPr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A9CCB-DE9F-4853-B7D9-7B0757823091}"/>
              </a:ext>
            </a:extLst>
          </p:cNvPr>
          <p:cNvSpPr/>
          <p:nvPr/>
        </p:nvSpPr>
        <p:spPr>
          <a:xfrm>
            <a:off x="180108" y="1346998"/>
            <a:ext cx="11443855" cy="279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Memory can be viewed as a series of bytes, one after another.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Memory is byte addressable(each memory address holds one byte of information).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To store a word, four bytes are required which use four memory addresses.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The Least Significant Byte (LSB) is stored in the lowest memory address.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The Most Significant Byte (MSB) is stored in the highest memory location.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9D897-F7F5-4E14-9DDB-139811D5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8" y="4784281"/>
            <a:ext cx="10880793" cy="19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3148</Words>
  <Application>Microsoft Office PowerPoint</Application>
  <PresentationFormat>Widescreen</PresentationFormat>
  <Paragraphs>530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Arial Narrow</vt:lpstr>
      <vt:lpstr>Calibri</vt:lpstr>
      <vt:lpstr>Calibri Light</vt:lpstr>
      <vt:lpstr>Courier</vt:lpstr>
      <vt:lpstr>Courier New</vt:lpstr>
      <vt:lpstr>Courier10PitchBT-Roman</vt:lpstr>
      <vt:lpstr>Helvetica</vt:lpstr>
      <vt:lpstr>Times New Roman</vt:lpstr>
      <vt:lpstr>Office Theme</vt:lpstr>
      <vt:lpstr>MIPS Architecture</vt:lpstr>
      <vt:lpstr>Why do we need to study different architectures? </vt:lpstr>
      <vt:lpstr>MIPS</vt:lpstr>
      <vt:lpstr>MIPS Design Principles</vt:lpstr>
      <vt:lpstr>Reduced instruction set computer ( RISC ). </vt:lpstr>
      <vt:lpstr>MIPS</vt:lpstr>
      <vt:lpstr>MIPS32 Registers and Memory</vt:lpstr>
      <vt:lpstr>Data Types/Sizes</vt:lpstr>
      <vt:lpstr>Memory</vt:lpstr>
      <vt:lpstr>More about MIPS Memory Organization</vt:lpstr>
      <vt:lpstr>Memory</vt:lpstr>
      <vt:lpstr>Memory Layout</vt:lpstr>
      <vt:lpstr>CPU Registers</vt:lpstr>
      <vt:lpstr>MIPS Registers and Usage</vt:lpstr>
      <vt:lpstr>Reserved Registers</vt:lpstr>
      <vt:lpstr>Miscellaneous Registers</vt:lpstr>
      <vt:lpstr>CPU / FPU Core Configuration</vt:lpstr>
      <vt:lpstr>Assembler Directives</vt:lpstr>
      <vt:lpstr>Data Declarations</vt:lpstr>
      <vt:lpstr>String Data Declarations</vt:lpstr>
      <vt:lpstr> Floating-Point Data Declarations </vt:lpstr>
      <vt:lpstr>Program Code</vt:lpstr>
      <vt:lpstr>Labels</vt:lpstr>
      <vt:lpstr>Pseudo-Instructions vs Bare-Instructions </vt:lpstr>
      <vt:lpstr>MIPS Instructions</vt:lpstr>
      <vt:lpstr>Arithmetic &amp; Logical Instructions - Binary Representation</vt:lpstr>
      <vt:lpstr>Data Transfer Instructions -  Binary Representation</vt:lpstr>
      <vt:lpstr>MIPS Instructions</vt:lpstr>
      <vt:lpstr>MIPS Instruction Types</vt:lpstr>
      <vt:lpstr>MIPS Arithmetic &amp; Logical Instructions</vt:lpstr>
      <vt:lpstr>PowerPoint Presentation</vt:lpstr>
      <vt:lpstr>Arithmetic &amp; Logical Instructions - Binary Representation</vt:lpstr>
      <vt:lpstr>Arithmetic &amp; Logical Instructions - Binary Representation Example</vt:lpstr>
      <vt:lpstr>Data Transfer Instructions -  Binary Representation</vt:lpstr>
      <vt:lpstr>I-Format Example</vt:lpstr>
      <vt:lpstr>Example - Loading a Simple Variable</vt:lpstr>
      <vt:lpstr>Data Transfer Example - Array Variable</vt:lpstr>
      <vt:lpstr>PowerPoint Presentation</vt:lpstr>
      <vt:lpstr>MIPS Conditional Branch Instructions</vt:lpstr>
      <vt:lpstr>MIPS Data Transfer Instructions</vt:lpstr>
      <vt:lpstr>Notational Conventions</vt:lpstr>
      <vt:lpstr>Load and Store</vt:lpstr>
      <vt:lpstr>PowerPoint Presentation</vt:lpstr>
      <vt:lpstr>Move Instructions</vt:lpstr>
      <vt:lpstr>Integer Arithmetic Operations</vt:lpstr>
      <vt:lpstr>PowerPoint Presentation</vt:lpstr>
      <vt:lpstr>PowerPoint Presentation</vt:lpstr>
      <vt:lpstr>Example Program: Integer Arithmetic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Floating-Point Instructions</vt:lpstr>
      <vt:lpstr>PowerPoint Presentation</vt:lpstr>
      <vt:lpstr>Integer / Floating-Point Register Data Movement</vt:lpstr>
      <vt:lpstr>PowerPoint Presentation</vt:lpstr>
      <vt:lpstr>PowerPoint Presentation</vt:lpstr>
      <vt:lpstr>PowerPoint Presentation</vt:lpstr>
      <vt:lpstr>PowerPoint Presentation</vt:lpstr>
      <vt:lpstr>Addressing Modes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Architecture</dc:title>
  <dc:creator>Faculty</dc:creator>
  <cp:lastModifiedBy>Faculty</cp:lastModifiedBy>
  <cp:revision>57</cp:revision>
  <dcterms:created xsi:type="dcterms:W3CDTF">2018-11-28T12:11:42Z</dcterms:created>
  <dcterms:modified xsi:type="dcterms:W3CDTF">2019-11-19T14:53:36Z</dcterms:modified>
</cp:coreProperties>
</file>