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handoutMasterIdLst>
    <p:handoutMasterId r:id="rId80"/>
  </p:handoutMasterIdLst>
  <p:sldIdLst>
    <p:sldId id="271" r:id="rId2"/>
    <p:sldId id="309" r:id="rId3"/>
    <p:sldId id="310" r:id="rId4"/>
    <p:sldId id="343" r:id="rId5"/>
    <p:sldId id="344" r:id="rId6"/>
    <p:sldId id="345" r:id="rId7"/>
    <p:sldId id="311" r:id="rId8"/>
    <p:sldId id="312" r:id="rId9"/>
    <p:sldId id="313" r:id="rId10"/>
    <p:sldId id="314" r:id="rId11"/>
    <p:sldId id="315" r:id="rId12"/>
    <p:sldId id="316" r:id="rId13"/>
    <p:sldId id="317" r:id="rId14"/>
    <p:sldId id="318" r:id="rId15"/>
    <p:sldId id="320" r:id="rId16"/>
    <p:sldId id="346" r:id="rId17"/>
    <p:sldId id="321" r:id="rId18"/>
    <p:sldId id="347" r:id="rId19"/>
    <p:sldId id="326" r:id="rId20"/>
    <p:sldId id="327" r:id="rId21"/>
    <p:sldId id="328" r:id="rId22"/>
    <p:sldId id="329" r:id="rId23"/>
    <p:sldId id="330" r:id="rId24"/>
    <p:sldId id="331" r:id="rId25"/>
    <p:sldId id="332" r:id="rId26"/>
    <p:sldId id="333" r:id="rId27"/>
    <p:sldId id="348" r:id="rId28"/>
    <p:sldId id="349" r:id="rId29"/>
    <p:sldId id="350" r:id="rId30"/>
    <p:sldId id="351" r:id="rId31"/>
    <p:sldId id="352" r:id="rId32"/>
    <p:sldId id="353" r:id="rId33"/>
    <p:sldId id="354" r:id="rId34"/>
    <p:sldId id="355" r:id="rId35"/>
    <p:sldId id="356" r:id="rId36"/>
    <p:sldId id="396" r:id="rId37"/>
    <p:sldId id="357" r:id="rId38"/>
    <p:sldId id="358" r:id="rId39"/>
    <p:sldId id="359" r:id="rId40"/>
    <p:sldId id="360" r:id="rId41"/>
    <p:sldId id="361" r:id="rId42"/>
    <p:sldId id="362" r:id="rId43"/>
    <p:sldId id="363" r:id="rId44"/>
    <p:sldId id="364" r:id="rId45"/>
    <p:sldId id="365" r:id="rId46"/>
    <p:sldId id="397" r:id="rId47"/>
    <p:sldId id="366" r:id="rId48"/>
    <p:sldId id="367" r:id="rId49"/>
    <p:sldId id="368" r:id="rId50"/>
    <p:sldId id="369" r:id="rId51"/>
    <p:sldId id="370" r:id="rId52"/>
    <p:sldId id="371" r:id="rId53"/>
    <p:sldId id="372" r:id="rId54"/>
    <p:sldId id="373" r:id="rId55"/>
    <p:sldId id="374" r:id="rId56"/>
    <p:sldId id="375" r:id="rId57"/>
    <p:sldId id="376" r:id="rId58"/>
    <p:sldId id="377" r:id="rId59"/>
    <p:sldId id="378" r:id="rId60"/>
    <p:sldId id="379" r:id="rId61"/>
    <p:sldId id="380" r:id="rId62"/>
    <p:sldId id="381" r:id="rId63"/>
    <p:sldId id="382" r:id="rId64"/>
    <p:sldId id="390" r:id="rId65"/>
    <p:sldId id="391" r:id="rId66"/>
    <p:sldId id="392" r:id="rId67"/>
    <p:sldId id="393" r:id="rId68"/>
    <p:sldId id="394" r:id="rId69"/>
    <p:sldId id="395" r:id="rId70"/>
    <p:sldId id="383" r:id="rId71"/>
    <p:sldId id="384" r:id="rId72"/>
    <p:sldId id="385" r:id="rId73"/>
    <p:sldId id="386" r:id="rId74"/>
    <p:sldId id="387" r:id="rId75"/>
    <p:sldId id="388" r:id="rId76"/>
    <p:sldId id="389" r:id="rId77"/>
    <p:sldId id="342" r:id="rId7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78D4EE0-47C4-43F4-95D2-112F30AD0028}" type="datetimeFigureOut">
              <a:rPr lang="en-US" smtClean="0"/>
              <a:pPr/>
              <a:t>11/19/2019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35D0BB9-1CAB-4187-9251-472AE1687E96}" type="slidenum">
              <a:rPr lang="en-US" smtClean="0"/>
              <a:pPr/>
              <a:t>‹#›</a:t>
            </a:fld>
            <a:endParaRPr lang="en-US"/>
          </a:p>
        </p:txBody>
      </p:sp>
    </p:spTree>
    <p:extLst>
      <p:ext uri="{BB962C8B-B14F-4D97-AF65-F5344CB8AC3E}">
        <p14:creationId xmlns:p14="http://schemas.microsoft.com/office/powerpoint/2010/main" val="1875821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42E7B90-3CA9-4232-AA01-26C1906D87D0}" type="datetimeFigureOut">
              <a:rPr lang="en-US" smtClean="0"/>
              <a:pPr/>
              <a:t>11/19/2019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FC94E9E-1BD8-4FD7-8907-2BD16514A0A3}" type="slidenum">
              <a:rPr lang="en-US" smtClean="0"/>
              <a:pPr/>
              <a:t>‹#›</a:t>
            </a:fld>
            <a:endParaRPr lang="en-US"/>
          </a:p>
        </p:txBody>
      </p:sp>
    </p:spTree>
    <p:extLst>
      <p:ext uri="{BB962C8B-B14F-4D97-AF65-F5344CB8AC3E}">
        <p14:creationId xmlns:p14="http://schemas.microsoft.com/office/powerpoint/2010/main" val="33199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941718-30CC-411B-943C-A50167021CB3}" type="datetime1">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F2709A-6659-4E63-B860-F1E44C04C182}" type="datetime1">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74BE3B-9BEA-4E5C-9584-33A1ECB339F0}" type="datetime1">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6CA0E5-9502-4838-93B1-CA5437B06871}" type="datetime1">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EDEC4-CCD3-492F-A472-BBC6A36C6C9B}" type="datetime1">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340F1A-8B3F-4CC1-B236-17659EC06134}" type="datetime1">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849DCD-A631-4ED0-8416-13F3783E8297}" type="datetime1">
              <a:rPr lang="en-US" smtClean="0"/>
              <a:pPr/>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588E98-1F9E-4B18-B104-2ADB14206495}" type="datetime1">
              <a:rPr lang="en-US" smtClean="0"/>
              <a:pPr/>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04487-119D-4275-B6C5-1080FB258BE9}" type="datetime1">
              <a:rPr lang="en-US" smtClean="0"/>
              <a:pPr/>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CC56F8-7F57-45C1-9138-D6E77F5A28DD}" type="datetime1">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63B5C-5D4C-44D1-BD24-B535A6461CF4}" type="datetime1">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C9B15-C4D6-4749-8C79-25B64C6F87B1}" type="datetime1">
              <a:rPr lang="en-US" smtClean="0"/>
              <a:pPr/>
              <a:t>11/19/2019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9.xml.rels><?xml version="1.0" encoding="UTF-8" standalone="yes"?>
<Relationships xmlns="http://schemas.openxmlformats.org/package/2006/relationships"><Relationship Id="rId8" Type="http://schemas.openxmlformats.org/officeDocument/2006/relationships/image" Target="../media/image7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6.png"/><Relationship Id="rId5" Type="http://schemas.microsoft.com/office/2007/relationships/hdphoto" Target="../media/hdphoto2.wdp"/><Relationship Id="rId4" Type="http://schemas.openxmlformats.org/officeDocument/2006/relationships/image" Target="../media/image75.png"/><Relationship Id="rId9" Type="http://schemas.microsoft.com/office/2007/relationships/hdphoto" Target="../media/hdphoto4.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6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2.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83.png"/></Relationships>
</file>

<file path=ppt/slides/_rels/slide6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microsoft.com/office/2007/relationships/hdphoto" Target="../media/hdphoto7.wdp"/></Relationships>
</file>

<file path=ppt/slides/_rels/slide6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FF0000"/>
                </a:solidFill>
              </a:rPr>
              <a:t>Computer Organization and Assembly Language (COAL)</a:t>
            </a:r>
          </a:p>
        </p:txBody>
      </p:sp>
      <p:sp>
        <p:nvSpPr>
          <p:cNvPr id="3" name="Subtitle 2"/>
          <p:cNvSpPr>
            <a:spLocks noGrp="1"/>
          </p:cNvSpPr>
          <p:nvPr>
            <p:ph type="subTitle"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254217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Load Instructions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22" name="Picture 2"/>
          <p:cNvPicPr>
            <a:picLocks noChangeAspect="1" noChangeArrowheads="1"/>
          </p:cNvPicPr>
          <p:nvPr/>
        </p:nvPicPr>
        <p:blipFill>
          <a:blip r:embed="rId2" cstate="print"/>
          <a:srcRect/>
          <a:stretch>
            <a:fillRect/>
          </a:stretch>
        </p:blipFill>
        <p:spPr bwMode="auto">
          <a:xfrm>
            <a:off x="533400" y="1828800"/>
            <a:ext cx="8234606" cy="3581400"/>
          </a:xfrm>
          <a:prstGeom prst="rect">
            <a:avLst/>
          </a:prstGeom>
          <a:noFill/>
          <a:ln w="9525">
            <a:noFill/>
            <a:miter lim="800000"/>
            <a:headEnd/>
            <a:tailEnd/>
          </a:ln>
        </p:spPr>
      </p:pic>
      <p:sp>
        <p:nvSpPr>
          <p:cNvPr id="8" name="Rectangle 7"/>
          <p:cNvSpPr/>
          <p:nvPr/>
        </p:nvSpPr>
        <p:spPr>
          <a:xfrm>
            <a:off x="609600" y="1828800"/>
            <a:ext cx="16002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3403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Arithmetic &amp; Logic Instructions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609600" y="1828800"/>
            <a:ext cx="16002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146" name="Picture 2"/>
          <p:cNvPicPr>
            <a:picLocks noChangeAspect="1" noChangeArrowheads="1"/>
          </p:cNvPicPr>
          <p:nvPr/>
        </p:nvPicPr>
        <p:blipFill>
          <a:blip r:embed="rId2" cstate="print"/>
          <a:srcRect/>
          <a:stretch>
            <a:fillRect/>
          </a:stretch>
        </p:blipFill>
        <p:spPr bwMode="auto">
          <a:xfrm>
            <a:off x="609600" y="1295400"/>
            <a:ext cx="7991475" cy="42672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609601" y="5205663"/>
            <a:ext cx="5029199" cy="661737"/>
          </a:xfrm>
          <a:prstGeom prst="rect">
            <a:avLst/>
          </a:prstGeom>
          <a:noFill/>
          <a:ln w="9525">
            <a:solidFill>
              <a:srgbClr val="FF0000"/>
            </a:solidFill>
            <a:miter lim="800000"/>
            <a:headEnd/>
            <a:tailEnd/>
          </a:ln>
        </p:spPr>
      </p:pic>
      <p:sp>
        <p:nvSpPr>
          <p:cNvPr id="9" name="TextBox 8"/>
          <p:cNvSpPr txBox="1"/>
          <p:nvPr/>
        </p:nvSpPr>
        <p:spPr>
          <a:xfrm>
            <a:off x="5943600" y="5638800"/>
            <a:ext cx="2514600" cy="646331"/>
          </a:xfrm>
          <a:prstGeom prst="rect">
            <a:avLst/>
          </a:prstGeom>
          <a:noFill/>
        </p:spPr>
        <p:txBody>
          <a:bodyPr wrap="square" rtlCol="0">
            <a:spAutoFit/>
          </a:bodyPr>
          <a:lstStyle/>
          <a:p>
            <a:r>
              <a:rPr lang="en-US" b="1" dirty="0">
                <a:solidFill>
                  <a:srgbClr val="FF0000"/>
                </a:solidFill>
              </a:rPr>
              <a:t>In order to keep 5 stage processing</a:t>
            </a:r>
          </a:p>
        </p:txBody>
      </p:sp>
    </p:spTree>
    <p:extLst>
      <p:ext uri="{BB962C8B-B14F-4D97-AF65-F5344CB8AC3E}">
        <p14:creationId xmlns:p14="http://schemas.microsoft.com/office/powerpoint/2010/main" val="360757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Arithmetic &amp; Logic Instructions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609600" y="1828800"/>
            <a:ext cx="16002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170" name="Picture 2"/>
          <p:cNvPicPr>
            <a:picLocks noChangeAspect="1" noChangeArrowheads="1"/>
          </p:cNvPicPr>
          <p:nvPr/>
        </p:nvPicPr>
        <p:blipFill>
          <a:blip r:embed="rId2" cstate="print"/>
          <a:srcRect/>
          <a:stretch>
            <a:fillRect/>
          </a:stretch>
        </p:blipFill>
        <p:spPr bwMode="auto">
          <a:xfrm>
            <a:off x="457200" y="1600200"/>
            <a:ext cx="8229600" cy="2400300"/>
          </a:xfrm>
          <a:prstGeom prst="rect">
            <a:avLst/>
          </a:prstGeom>
          <a:noFill/>
          <a:ln w="9525">
            <a:noFill/>
            <a:miter lim="800000"/>
            <a:headEnd/>
            <a:tailEnd/>
          </a:ln>
        </p:spPr>
      </p:pic>
    </p:spTree>
    <p:extLst>
      <p:ext uri="{BB962C8B-B14F-4D97-AF65-F5344CB8AC3E}">
        <p14:creationId xmlns:p14="http://schemas.microsoft.com/office/powerpoint/2010/main" val="274388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Store Instructions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194" name="Picture 2"/>
          <p:cNvPicPr>
            <a:picLocks noChangeAspect="1" noChangeArrowheads="1"/>
          </p:cNvPicPr>
          <p:nvPr/>
        </p:nvPicPr>
        <p:blipFill>
          <a:blip r:embed="rId2" cstate="print"/>
          <a:srcRect/>
          <a:stretch>
            <a:fillRect/>
          </a:stretch>
        </p:blipFill>
        <p:spPr bwMode="auto">
          <a:xfrm>
            <a:off x="45341" y="1350818"/>
            <a:ext cx="8903549" cy="2992582"/>
          </a:xfrm>
          <a:prstGeom prst="rect">
            <a:avLst/>
          </a:prstGeom>
          <a:noFill/>
          <a:ln w="9525">
            <a:noFill/>
            <a:miter lim="800000"/>
            <a:headEnd/>
            <a:tailEnd/>
          </a:ln>
        </p:spPr>
      </p:pic>
    </p:spTree>
    <p:extLst>
      <p:ext uri="{BB962C8B-B14F-4D97-AF65-F5344CB8AC3E}">
        <p14:creationId xmlns:p14="http://schemas.microsoft.com/office/powerpoint/2010/main" val="331121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5 Step suitable for all RISC Instructions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218" name="Picture 2"/>
          <p:cNvPicPr>
            <a:picLocks noChangeAspect="1" noChangeArrowheads="1"/>
          </p:cNvPicPr>
          <p:nvPr/>
        </p:nvPicPr>
        <p:blipFill>
          <a:blip r:embed="rId2" cstate="print"/>
          <a:srcRect/>
          <a:stretch>
            <a:fillRect/>
          </a:stretch>
        </p:blipFill>
        <p:spPr bwMode="auto">
          <a:xfrm>
            <a:off x="524814" y="1600200"/>
            <a:ext cx="8215416" cy="3276600"/>
          </a:xfrm>
          <a:prstGeom prst="rect">
            <a:avLst/>
          </a:prstGeom>
          <a:noFill/>
          <a:ln w="9525">
            <a:noFill/>
            <a:miter lim="800000"/>
            <a:headEnd/>
            <a:tailEnd/>
          </a:ln>
        </p:spPr>
      </p:pic>
    </p:spTree>
    <p:extLst>
      <p:ext uri="{BB962C8B-B14F-4D97-AF65-F5344CB8AC3E}">
        <p14:creationId xmlns:p14="http://schemas.microsoft.com/office/powerpoint/2010/main" val="3222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76200" y="1371600"/>
            <a:ext cx="3756419" cy="4494456"/>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3894965" y="1371600"/>
            <a:ext cx="4854180" cy="4456761"/>
          </a:xfrm>
          <a:prstGeom prst="rect">
            <a:avLst/>
          </a:prstGeom>
          <a:noFill/>
          <a:ln w="9525">
            <a:noFill/>
            <a:miter lim="800000"/>
            <a:headEnd/>
            <a:tailEnd/>
          </a:ln>
        </p:spPr>
      </p:pic>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Register File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6662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3886200" cy="304800"/>
          </a:xfrm>
        </p:spPr>
        <p:txBody>
          <a:bodyPr>
            <a:noAutofit/>
          </a:bodyPr>
          <a:lstStyle/>
          <a:p>
            <a:r>
              <a:rPr lang="en-US" sz="3200" b="1" dirty="0"/>
              <a:t>Register File</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41218"/>
            <a:ext cx="8991600" cy="147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5" y="2895600"/>
            <a:ext cx="891412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 y="2743200"/>
            <a:ext cx="3505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81400" y="1903516"/>
            <a:ext cx="5443558" cy="522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03179" y="4893376"/>
            <a:ext cx="2764621" cy="424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948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ALU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290" name="Picture 2"/>
          <p:cNvPicPr>
            <a:picLocks noChangeAspect="1" noChangeArrowheads="1"/>
          </p:cNvPicPr>
          <p:nvPr/>
        </p:nvPicPr>
        <p:blipFill>
          <a:blip r:embed="rId2" cstate="print"/>
          <a:srcRect/>
          <a:stretch>
            <a:fillRect/>
          </a:stretch>
        </p:blipFill>
        <p:spPr bwMode="auto">
          <a:xfrm>
            <a:off x="2314575" y="1214438"/>
            <a:ext cx="4543425" cy="5362164"/>
          </a:xfrm>
          <a:prstGeom prst="rect">
            <a:avLst/>
          </a:prstGeom>
          <a:noFill/>
          <a:ln w="9525">
            <a:noFill/>
            <a:miter lim="800000"/>
            <a:headEnd/>
            <a:tailEnd/>
          </a:ln>
        </p:spPr>
      </p:pic>
    </p:spTree>
    <p:extLst>
      <p:ext uri="{BB962C8B-B14F-4D97-AF65-F5344CB8AC3E}">
        <p14:creationId xmlns:p14="http://schemas.microsoft.com/office/powerpoint/2010/main" val="690216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 y="152400"/>
            <a:ext cx="9059594"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0" y="2379517"/>
            <a:ext cx="9084970" cy="150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87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51054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5 Stage Organization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314" name="Picture 2"/>
          <p:cNvPicPr>
            <a:picLocks noChangeAspect="1" noChangeArrowheads="1"/>
          </p:cNvPicPr>
          <p:nvPr/>
        </p:nvPicPr>
        <p:blipFill>
          <a:blip r:embed="rId2" cstate="print"/>
          <a:srcRect/>
          <a:stretch>
            <a:fillRect/>
          </a:stretch>
        </p:blipFill>
        <p:spPr bwMode="auto">
          <a:xfrm>
            <a:off x="5638800" y="349721"/>
            <a:ext cx="2743200" cy="6127279"/>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304800" y="2286000"/>
            <a:ext cx="5248325" cy="3200400"/>
          </a:xfrm>
          <a:prstGeom prst="rect">
            <a:avLst/>
          </a:prstGeom>
          <a:noFill/>
          <a:ln w="9525">
            <a:noFill/>
            <a:miter lim="800000"/>
            <a:headEnd/>
            <a:tailEnd/>
          </a:ln>
        </p:spPr>
      </p:pic>
      <p:sp>
        <p:nvSpPr>
          <p:cNvPr id="9" name="TextBox 8"/>
          <p:cNvSpPr txBox="1"/>
          <p:nvPr/>
        </p:nvSpPr>
        <p:spPr>
          <a:xfrm>
            <a:off x="8458200" y="773668"/>
            <a:ext cx="533400" cy="369332"/>
          </a:xfrm>
          <a:prstGeom prst="rect">
            <a:avLst/>
          </a:prstGeom>
          <a:noFill/>
        </p:spPr>
        <p:txBody>
          <a:bodyPr wrap="square" rtlCol="0">
            <a:spAutoFit/>
          </a:bodyPr>
          <a:lstStyle/>
          <a:p>
            <a:r>
              <a:rPr lang="en-US" b="1" dirty="0">
                <a:solidFill>
                  <a:schemeClr val="accent1"/>
                </a:solidFill>
              </a:rPr>
              <a:t>P 1</a:t>
            </a:r>
          </a:p>
        </p:txBody>
      </p:sp>
      <p:sp>
        <p:nvSpPr>
          <p:cNvPr id="10" name="TextBox 9"/>
          <p:cNvSpPr txBox="1"/>
          <p:nvPr/>
        </p:nvSpPr>
        <p:spPr>
          <a:xfrm>
            <a:off x="8458200" y="3288268"/>
            <a:ext cx="533400" cy="369332"/>
          </a:xfrm>
          <a:prstGeom prst="rect">
            <a:avLst/>
          </a:prstGeom>
          <a:noFill/>
        </p:spPr>
        <p:txBody>
          <a:bodyPr wrap="square" rtlCol="0">
            <a:spAutoFit/>
          </a:bodyPr>
          <a:lstStyle/>
          <a:p>
            <a:r>
              <a:rPr lang="en-US" b="1" dirty="0">
                <a:solidFill>
                  <a:srgbClr val="FF0000"/>
                </a:solidFill>
              </a:rPr>
              <a:t>P 2</a:t>
            </a:r>
          </a:p>
        </p:txBody>
      </p:sp>
      <p:cxnSp>
        <p:nvCxnSpPr>
          <p:cNvPr id="12" name="Straight Connector 11"/>
          <p:cNvCxnSpPr/>
          <p:nvPr/>
        </p:nvCxnSpPr>
        <p:spPr>
          <a:xfrm>
            <a:off x="8382000" y="1600200"/>
            <a:ext cx="0" cy="441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8382000" y="381000"/>
            <a:ext cx="0" cy="10668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700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Lecture Objectives</a:t>
            </a:r>
          </a:p>
        </p:txBody>
      </p:sp>
      <p:sp>
        <p:nvSpPr>
          <p:cNvPr id="4" name="Content Placeholder 3"/>
          <p:cNvSpPr>
            <a:spLocks noGrp="1"/>
          </p:cNvSpPr>
          <p:nvPr>
            <p:ph idx="1"/>
          </p:nvPr>
        </p:nvSpPr>
        <p:spPr>
          <a:xfrm>
            <a:off x="457200" y="1219200"/>
            <a:ext cx="8229600" cy="5334000"/>
          </a:xfrm>
        </p:spPr>
        <p:txBody>
          <a:bodyPr>
            <a:normAutofit/>
          </a:bodyPr>
          <a:lstStyle/>
          <a:p>
            <a:r>
              <a:rPr lang="en-US" b="1" dirty="0"/>
              <a:t>Basic Processing Unit (</a:t>
            </a:r>
            <a:r>
              <a:rPr lang="en-US" b="1" dirty="0" err="1">
                <a:solidFill>
                  <a:srgbClr val="FF0000"/>
                </a:solidFill>
              </a:rPr>
              <a:t>Hamacher</a:t>
            </a:r>
            <a:r>
              <a:rPr lang="en-US" b="1" dirty="0">
                <a:solidFill>
                  <a:srgbClr val="FF0000"/>
                </a:solidFill>
              </a:rPr>
              <a:t> Ch # 5</a:t>
            </a:r>
            <a:r>
              <a:rPr lang="en-US" b="1" dirty="0"/>
              <a:t>)</a:t>
            </a:r>
          </a:p>
          <a:p>
            <a:pPr lvl="1"/>
            <a:r>
              <a:rPr lang="en-US" b="1" dirty="0"/>
              <a:t>Fetch &amp; Execute Cycle</a:t>
            </a:r>
          </a:p>
          <a:p>
            <a:pPr lvl="1"/>
            <a:r>
              <a:rPr lang="en-US" b="1" dirty="0"/>
              <a:t>Data Processing Hardware</a:t>
            </a:r>
          </a:p>
          <a:p>
            <a:pPr lvl="1"/>
            <a:r>
              <a:rPr lang="en-US" b="1" dirty="0"/>
              <a:t>Instruction Execution (LOAD, ADD, STORE)</a:t>
            </a:r>
          </a:p>
          <a:p>
            <a:pPr lvl="1"/>
            <a:r>
              <a:rPr lang="en-US" b="1" dirty="0"/>
              <a:t>5 Step Fetch and Execution Implementation</a:t>
            </a:r>
          </a:p>
          <a:p>
            <a:pPr lvl="1"/>
            <a:r>
              <a:rPr lang="en-US" b="1" dirty="0"/>
              <a:t>Register File</a:t>
            </a:r>
          </a:p>
          <a:p>
            <a:pPr lvl="1"/>
            <a:r>
              <a:rPr lang="en-US" b="1" dirty="0"/>
              <a:t>ALU</a:t>
            </a:r>
          </a:p>
          <a:p>
            <a:pPr lvl="1"/>
            <a:r>
              <a:rPr lang="en-US" b="1" dirty="0"/>
              <a:t>Five Stage Organization</a:t>
            </a:r>
          </a:p>
          <a:p>
            <a:pPr lvl="1"/>
            <a:r>
              <a:rPr lang="en-US" b="1" dirty="0"/>
              <a:t>DATAPATH in a processor</a:t>
            </a:r>
          </a:p>
          <a:p>
            <a:pPr lvl="1"/>
            <a:r>
              <a:rPr lang="en-US" b="1" dirty="0"/>
              <a:t>Instruction Fetch and Execute Section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02128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How to connect Register File and ALU together in 5 stages?</a:t>
            </a:r>
          </a:p>
        </p:txBody>
      </p:sp>
      <p:sp>
        <p:nvSpPr>
          <p:cNvPr id="8" name="Content Placeholder 7"/>
          <p:cNvSpPr>
            <a:spLocks noGrp="1"/>
          </p:cNvSpPr>
          <p:nvPr>
            <p:ph idx="1"/>
          </p:nvPr>
        </p:nvSpPr>
        <p:spPr>
          <a:xfrm>
            <a:off x="457200" y="5029200"/>
            <a:ext cx="8229600" cy="1371600"/>
          </a:xfrm>
        </p:spPr>
        <p:txBody>
          <a:bodyPr>
            <a:normAutofit fontScale="92500"/>
          </a:bodyPr>
          <a:lstStyle/>
          <a:p>
            <a:r>
              <a:rPr lang="en-US" dirty="0"/>
              <a:t>Each stage’s action completes in one clock cycle</a:t>
            </a:r>
          </a:p>
          <a:p>
            <a:r>
              <a:rPr lang="en-US" dirty="0"/>
              <a:t>Inter-stage registers to hold temporal results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400050" y="1562517"/>
            <a:ext cx="8362950" cy="3161883"/>
          </a:xfrm>
          <a:prstGeom prst="rect">
            <a:avLst/>
          </a:prstGeom>
          <a:noFill/>
          <a:ln w="9525">
            <a:noFill/>
            <a:miter lim="800000"/>
            <a:headEnd/>
            <a:tailEnd/>
          </a:ln>
        </p:spPr>
      </p:pic>
      <p:sp>
        <p:nvSpPr>
          <p:cNvPr id="9" name="Rectangle 8"/>
          <p:cNvSpPr/>
          <p:nvPr/>
        </p:nvSpPr>
        <p:spPr>
          <a:xfrm>
            <a:off x="3048000" y="4419600"/>
            <a:ext cx="57150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9943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tretch>
            <a:fillRect/>
          </a:stretch>
        </p:blipFill>
        <p:spPr bwMode="auto">
          <a:xfrm>
            <a:off x="2362200" y="-1"/>
            <a:ext cx="4343400" cy="675151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9711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DATAPATH Details</a:t>
            </a:r>
          </a:p>
        </p:txBody>
      </p:sp>
      <p:sp>
        <p:nvSpPr>
          <p:cNvPr id="8" name="Content Placeholder 7"/>
          <p:cNvSpPr>
            <a:spLocks noGrp="1"/>
          </p:cNvSpPr>
          <p:nvPr>
            <p:ph idx="1"/>
          </p:nvPr>
        </p:nvSpPr>
        <p:spPr>
          <a:xfrm>
            <a:off x="457198" y="3962400"/>
            <a:ext cx="8458201" cy="2667000"/>
          </a:xfrm>
        </p:spPr>
        <p:txBody>
          <a:bodyPr>
            <a:normAutofit fontScale="92500" lnSpcReduction="10000"/>
          </a:bodyPr>
          <a:lstStyle/>
          <a:p>
            <a:r>
              <a:rPr lang="en-US" sz="2800" dirty="0"/>
              <a:t>No processing in Step 4 for arithmetic &amp; logic Instructions</a:t>
            </a:r>
          </a:p>
          <a:p>
            <a:r>
              <a:rPr lang="en-US" sz="2800" dirty="0"/>
              <a:t>Register File in both Stage 2 and 5</a:t>
            </a:r>
          </a:p>
          <a:p>
            <a:r>
              <a:rPr lang="en-US" sz="2800" dirty="0"/>
              <a:t>Load R1, #3424H</a:t>
            </a:r>
          </a:p>
          <a:p>
            <a:r>
              <a:rPr lang="en-US" sz="2800" dirty="0"/>
              <a:t>Store #3424H, R1</a:t>
            </a:r>
          </a:p>
          <a:p>
            <a:r>
              <a:rPr lang="en-US" sz="2800" dirty="0"/>
              <a:t>Return Address in case of CALL and/or Interrupt need to be saved in LINK/IRA general purpose register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22" name="Picture 2"/>
          <p:cNvPicPr>
            <a:picLocks noChangeAspect="1" noChangeArrowheads="1"/>
          </p:cNvPicPr>
          <p:nvPr/>
        </p:nvPicPr>
        <p:blipFill>
          <a:blip r:embed="rId2" cstate="print"/>
          <a:srcRect/>
          <a:stretch>
            <a:fillRect/>
          </a:stretch>
        </p:blipFill>
        <p:spPr bwMode="auto">
          <a:xfrm>
            <a:off x="457199" y="1219200"/>
            <a:ext cx="8458201" cy="2651330"/>
          </a:xfrm>
          <a:prstGeom prst="rect">
            <a:avLst/>
          </a:prstGeom>
          <a:noFill/>
          <a:ln w="9525">
            <a:noFill/>
            <a:miter lim="800000"/>
            <a:headEnd/>
            <a:tailEnd/>
          </a:ln>
        </p:spPr>
      </p:pic>
    </p:spTree>
    <p:extLst>
      <p:ext uri="{BB962C8B-B14F-4D97-AF65-F5344CB8AC3E}">
        <p14:creationId xmlns:p14="http://schemas.microsoft.com/office/powerpoint/2010/main" val="1974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74" name="Picture 2"/>
          <p:cNvPicPr>
            <a:picLocks noChangeAspect="1" noChangeArrowheads="1"/>
          </p:cNvPicPr>
          <p:nvPr/>
        </p:nvPicPr>
        <p:blipFill>
          <a:blip r:embed="rId2" cstate="print"/>
          <a:srcRect/>
          <a:stretch>
            <a:fillRect/>
          </a:stretch>
        </p:blipFill>
        <p:spPr bwMode="auto">
          <a:xfrm>
            <a:off x="838200" y="152400"/>
            <a:ext cx="7488162" cy="6248400"/>
          </a:xfrm>
          <a:prstGeom prst="rect">
            <a:avLst/>
          </a:prstGeom>
          <a:noFill/>
          <a:ln w="9525">
            <a:noFill/>
            <a:miter lim="800000"/>
            <a:headEnd/>
            <a:tailEnd/>
          </a:ln>
        </p:spPr>
      </p:pic>
    </p:spTree>
    <p:extLst>
      <p:ext uri="{BB962C8B-B14F-4D97-AF65-F5344CB8AC3E}">
        <p14:creationId xmlns:p14="http://schemas.microsoft.com/office/powerpoint/2010/main" val="202588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Fetch Section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147" name="Picture 3"/>
          <p:cNvPicPr>
            <a:picLocks noChangeAspect="1" noChangeArrowheads="1"/>
          </p:cNvPicPr>
          <p:nvPr/>
        </p:nvPicPr>
        <p:blipFill>
          <a:blip r:embed="rId2" cstate="print"/>
          <a:srcRect/>
          <a:stretch>
            <a:fillRect/>
          </a:stretch>
        </p:blipFill>
        <p:spPr bwMode="auto">
          <a:xfrm>
            <a:off x="152400" y="1239473"/>
            <a:ext cx="8610600" cy="1579928"/>
          </a:xfrm>
          <a:prstGeom prst="rect">
            <a:avLst/>
          </a:prstGeom>
          <a:noFill/>
          <a:ln w="9525">
            <a:noFill/>
            <a:miter lim="800000"/>
            <a:headEnd/>
            <a:tailEnd/>
          </a:ln>
        </p:spPr>
      </p:pic>
      <p:sp>
        <p:nvSpPr>
          <p:cNvPr id="9" name="Rectangle 8"/>
          <p:cNvSpPr/>
          <p:nvPr/>
        </p:nvSpPr>
        <p:spPr>
          <a:xfrm>
            <a:off x="4080164" y="2542309"/>
            <a:ext cx="4648200" cy="27709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148" name="Picture 4"/>
          <p:cNvPicPr>
            <a:picLocks noChangeAspect="1" noChangeArrowheads="1"/>
          </p:cNvPicPr>
          <p:nvPr/>
        </p:nvPicPr>
        <p:blipFill>
          <a:blip r:embed="rId3" cstate="print"/>
          <a:srcRect/>
          <a:stretch>
            <a:fillRect/>
          </a:stretch>
        </p:blipFill>
        <p:spPr bwMode="auto">
          <a:xfrm>
            <a:off x="136042" y="2904258"/>
            <a:ext cx="8761478" cy="3191741"/>
          </a:xfrm>
          <a:prstGeom prst="rect">
            <a:avLst/>
          </a:prstGeom>
          <a:noFill/>
          <a:ln w="9525">
            <a:noFill/>
            <a:miter lim="800000"/>
            <a:headEnd/>
            <a:tailEnd/>
          </a:ln>
        </p:spPr>
      </p:pic>
    </p:spTree>
    <p:extLst>
      <p:ext uri="{BB962C8B-B14F-4D97-AF65-F5344CB8AC3E}">
        <p14:creationId xmlns:p14="http://schemas.microsoft.com/office/powerpoint/2010/main" val="1607197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098" name="Picture 2"/>
          <p:cNvPicPr>
            <a:picLocks noChangeAspect="1" noChangeArrowheads="1"/>
          </p:cNvPicPr>
          <p:nvPr/>
        </p:nvPicPr>
        <p:blipFill>
          <a:blip r:embed="rId2" cstate="print"/>
          <a:srcRect/>
          <a:stretch>
            <a:fillRect/>
          </a:stretch>
        </p:blipFill>
        <p:spPr bwMode="auto">
          <a:xfrm>
            <a:off x="838200" y="304800"/>
            <a:ext cx="7392044" cy="6172200"/>
          </a:xfrm>
          <a:prstGeom prst="rect">
            <a:avLst/>
          </a:prstGeom>
          <a:noFill/>
          <a:ln w="9525">
            <a:noFill/>
            <a:miter lim="800000"/>
            <a:headEnd/>
            <a:tailEnd/>
          </a:ln>
        </p:spPr>
      </p:pic>
    </p:spTree>
    <p:extLst>
      <p:ext uri="{BB962C8B-B14F-4D97-AF65-F5344CB8AC3E}">
        <p14:creationId xmlns:p14="http://schemas.microsoft.com/office/powerpoint/2010/main" val="2625739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170" name="Picture 2"/>
          <p:cNvPicPr>
            <a:picLocks noChangeAspect="1" noChangeArrowheads="1"/>
          </p:cNvPicPr>
          <p:nvPr/>
        </p:nvPicPr>
        <p:blipFill>
          <a:blip r:embed="rId2" cstate="print"/>
          <a:srcRect/>
          <a:stretch>
            <a:fillRect/>
          </a:stretch>
        </p:blipFill>
        <p:spPr bwMode="auto">
          <a:xfrm>
            <a:off x="457200" y="304800"/>
            <a:ext cx="8229600" cy="6096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64127" y="914400"/>
            <a:ext cx="8305800" cy="2638311"/>
          </a:xfrm>
          <a:prstGeom prst="rect">
            <a:avLst/>
          </a:prstGeom>
          <a:noFill/>
          <a:ln w="9525">
            <a:noFill/>
            <a:miter lim="800000"/>
            <a:headEnd/>
            <a:tailEnd/>
          </a:ln>
        </p:spPr>
      </p:pic>
      <p:pic>
        <p:nvPicPr>
          <p:cNvPr id="8" name="Picture 2"/>
          <p:cNvPicPr>
            <a:picLocks noChangeAspect="1" noChangeArrowheads="1"/>
          </p:cNvPicPr>
          <p:nvPr/>
        </p:nvPicPr>
        <p:blipFill rotWithShape="1">
          <a:blip r:embed="rId4" cstate="print"/>
          <a:srcRect b="8940"/>
          <a:stretch/>
        </p:blipFill>
        <p:spPr bwMode="auto">
          <a:xfrm>
            <a:off x="3200400" y="3276600"/>
            <a:ext cx="4724400" cy="3592106"/>
          </a:xfrm>
          <a:prstGeom prst="rect">
            <a:avLst/>
          </a:prstGeom>
          <a:noFill/>
          <a:ln w="9525">
            <a:noFill/>
            <a:miter lim="800000"/>
            <a:headEnd/>
            <a:tailEnd/>
          </a:ln>
        </p:spPr>
      </p:pic>
    </p:spTree>
    <p:extLst>
      <p:ext uri="{BB962C8B-B14F-4D97-AF65-F5344CB8AC3E}">
        <p14:creationId xmlns:p14="http://schemas.microsoft.com/office/powerpoint/2010/main" val="424023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Lecture Objectives</a:t>
            </a:r>
          </a:p>
        </p:txBody>
      </p:sp>
      <p:sp>
        <p:nvSpPr>
          <p:cNvPr id="4" name="Content Placeholder 3"/>
          <p:cNvSpPr>
            <a:spLocks noGrp="1"/>
          </p:cNvSpPr>
          <p:nvPr>
            <p:ph idx="1"/>
          </p:nvPr>
        </p:nvSpPr>
        <p:spPr>
          <a:xfrm>
            <a:off x="457200" y="1219200"/>
            <a:ext cx="8229600" cy="5334000"/>
          </a:xfrm>
        </p:spPr>
        <p:txBody>
          <a:bodyPr>
            <a:normAutofit/>
          </a:bodyPr>
          <a:lstStyle/>
          <a:p>
            <a:r>
              <a:rPr lang="en-US" b="1" dirty="0"/>
              <a:t>Basic Processing Unit (</a:t>
            </a:r>
            <a:r>
              <a:rPr lang="en-US" b="1" dirty="0" err="1">
                <a:solidFill>
                  <a:srgbClr val="FF0000"/>
                </a:solidFill>
              </a:rPr>
              <a:t>Hamacher</a:t>
            </a:r>
            <a:r>
              <a:rPr lang="en-US" b="1" dirty="0">
                <a:solidFill>
                  <a:srgbClr val="FF0000"/>
                </a:solidFill>
              </a:rPr>
              <a:t> Ch # 5</a:t>
            </a:r>
            <a:r>
              <a:rPr lang="en-US" b="1" dirty="0"/>
              <a:t>)</a:t>
            </a:r>
            <a:br>
              <a:rPr lang="en-US" b="1" dirty="0"/>
            </a:br>
            <a:endParaRPr lang="en-US" b="1" dirty="0"/>
          </a:p>
          <a:p>
            <a:pPr lvl="1"/>
            <a:r>
              <a:rPr lang="en-US" b="1" dirty="0"/>
              <a:t>DATAPATH quick review</a:t>
            </a:r>
          </a:p>
          <a:p>
            <a:pPr lvl="1"/>
            <a:r>
              <a:rPr lang="en-US" b="1" dirty="0"/>
              <a:t>Instruction Fetch and Execute Section </a:t>
            </a:r>
          </a:p>
          <a:p>
            <a:pPr lvl="1"/>
            <a:r>
              <a:rPr lang="en-US" b="1" dirty="0"/>
              <a:t>Instruction address generator</a:t>
            </a:r>
          </a:p>
          <a:p>
            <a:pPr lvl="1"/>
            <a:r>
              <a:rPr lang="en-US" b="1" dirty="0"/>
              <a:t>Instruction Encoding</a:t>
            </a:r>
          </a:p>
          <a:p>
            <a:pPr lvl="1"/>
            <a:r>
              <a:rPr lang="en-US" b="1" dirty="0"/>
              <a:t>Instruction Fetch and Execute Steps</a:t>
            </a:r>
          </a:p>
          <a:p>
            <a:pPr lvl="2"/>
            <a:r>
              <a:rPr lang="en-US" b="1" dirty="0"/>
              <a:t>Add, Load, Store</a:t>
            </a:r>
          </a:p>
          <a:p>
            <a:pPr lvl="2"/>
            <a:r>
              <a:rPr lang="en-US" b="1" dirty="0"/>
              <a:t>Unconditional and Conditional branches</a:t>
            </a:r>
          </a:p>
          <a:p>
            <a:pPr lvl="2"/>
            <a:r>
              <a:rPr lang="en-US" b="1" dirty="0"/>
              <a:t>Call instructions</a:t>
            </a:r>
          </a:p>
          <a:p>
            <a:pPr lvl="2"/>
            <a:endParaRPr lang="en-US"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489453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362200" y="0"/>
            <a:ext cx="4953000" cy="663306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92017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74" name="Picture 2"/>
          <p:cNvPicPr>
            <a:picLocks noChangeAspect="1" noChangeArrowheads="1"/>
          </p:cNvPicPr>
          <p:nvPr/>
        </p:nvPicPr>
        <p:blipFill>
          <a:blip r:embed="rId2" cstate="print"/>
          <a:srcRect/>
          <a:stretch>
            <a:fillRect/>
          </a:stretch>
        </p:blipFill>
        <p:spPr bwMode="auto">
          <a:xfrm>
            <a:off x="838200" y="152400"/>
            <a:ext cx="7488162" cy="6248400"/>
          </a:xfrm>
          <a:prstGeom prst="rect">
            <a:avLst/>
          </a:prstGeom>
          <a:noFill/>
          <a:ln w="9525">
            <a:noFill/>
            <a:miter lim="800000"/>
            <a:headEnd/>
            <a:tailEnd/>
          </a:ln>
        </p:spPr>
      </p:pic>
    </p:spTree>
    <p:extLst>
      <p:ext uri="{BB962C8B-B14F-4D97-AF65-F5344CB8AC3E}">
        <p14:creationId xmlns:p14="http://schemas.microsoft.com/office/powerpoint/2010/main" val="423298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Fetch &amp; Execute Cycle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581400" y="1295400"/>
            <a:ext cx="4724400" cy="5202075"/>
          </a:xfrm>
          <a:prstGeom prst="rect">
            <a:avLst/>
          </a:prstGeom>
          <a:noFill/>
          <a:ln w="9525">
            <a:noFill/>
            <a:miter lim="800000"/>
            <a:headEnd/>
            <a:tailEnd/>
          </a:ln>
        </p:spPr>
      </p:pic>
      <p:sp>
        <p:nvSpPr>
          <p:cNvPr id="7" name="TextBox 6"/>
          <p:cNvSpPr txBox="1"/>
          <p:nvPr/>
        </p:nvSpPr>
        <p:spPr>
          <a:xfrm>
            <a:off x="533400" y="1600200"/>
            <a:ext cx="3048000" cy="646331"/>
          </a:xfrm>
          <a:prstGeom prst="rect">
            <a:avLst/>
          </a:prstGeom>
          <a:noFill/>
        </p:spPr>
        <p:txBody>
          <a:bodyPr wrap="square" rtlCol="0">
            <a:spAutoFit/>
          </a:bodyPr>
          <a:lstStyle/>
          <a:p>
            <a:pPr marL="342900" indent="-342900">
              <a:buFont typeface="+mj-lt"/>
              <a:buAutoNum type="arabicPeriod"/>
            </a:pPr>
            <a:r>
              <a:rPr lang="en-US" b="1" dirty="0">
                <a:solidFill>
                  <a:srgbClr val="FF0000"/>
                </a:solidFill>
              </a:rPr>
              <a:t>Instruction Fetch Phase</a:t>
            </a:r>
          </a:p>
          <a:p>
            <a:pPr marL="342900" indent="-342900">
              <a:buFont typeface="+mj-lt"/>
              <a:buAutoNum type="arabicPeriod"/>
            </a:pPr>
            <a:r>
              <a:rPr lang="en-US" b="1" dirty="0">
                <a:solidFill>
                  <a:srgbClr val="FF0000"/>
                </a:solidFill>
              </a:rPr>
              <a:t>Instruction Execute Phase</a:t>
            </a:r>
          </a:p>
        </p:txBody>
      </p:sp>
      <p:sp>
        <p:nvSpPr>
          <p:cNvPr id="8" name="TextBox 7"/>
          <p:cNvSpPr txBox="1"/>
          <p:nvPr/>
        </p:nvSpPr>
        <p:spPr>
          <a:xfrm>
            <a:off x="685800" y="4724400"/>
            <a:ext cx="2819400" cy="369332"/>
          </a:xfrm>
          <a:prstGeom prst="rect">
            <a:avLst/>
          </a:prstGeom>
          <a:noFill/>
        </p:spPr>
        <p:txBody>
          <a:bodyPr wrap="square" rtlCol="0">
            <a:spAutoFit/>
          </a:bodyPr>
          <a:lstStyle/>
          <a:p>
            <a:r>
              <a:rPr lang="en-US" dirty="0"/>
              <a:t>Read page 152 and 153</a:t>
            </a:r>
          </a:p>
        </p:txBody>
      </p:sp>
    </p:spTree>
    <p:extLst>
      <p:ext uri="{BB962C8B-B14F-4D97-AF65-F5344CB8AC3E}">
        <p14:creationId xmlns:p14="http://schemas.microsoft.com/office/powerpoint/2010/main" val="2976456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Fetch Section (1)</a:t>
            </a:r>
          </a:p>
        </p:txBody>
      </p:sp>
      <p:sp>
        <p:nvSpPr>
          <p:cNvPr id="2" name="Content Placeholder 1"/>
          <p:cNvSpPr>
            <a:spLocks noGrp="1"/>
          </p:cNvSpPr>
          <p:nvPr>
            <p:ph idx="1"/>
          </p:nvPr>
        </p:nvSpPr>
        <p:spPr>
          <a:xfrm>
            <a:off x="457200" y="1219200"/>
            <a:ext cx="8229600" cy="5257800"/>
          </a:xfrm>
        </p:spPr>
        <p:txBody>
          <a:bodyPr>
            <a:normAutofit fontScale="85000" lnSpcReduction="20000"/>
          </a:bodyPr>
          <a:lstStyle/>
          <a:p>
            <a:r>
              <a:rPr lang="en-US" b="1" dirty="0">
                <a:solidFill>
                  <a:srgbClr val="FF0000"/>
                </a:solidFill>
              </a:rPr>
              <a:t>PC</a:t>
            </a:r>
            <a:r>
              <a:rPr lang="en-US" dirty="0"/>
              <a:t> is part of Instruction Address generator</a:t>
            </a:r>
          </a:p>
          <a:p>
            <a:pPr marL="0" indent="0">
              <a:buNone/>
            </a:pPr>
            <a:endParaRPr lang="en-US" dirty="0"/>
          </a:p>
          <a:p>
            <a:r>
              <a:rPr lang="en-US" dirty="0"/>
              <a:t>Addresses for Memory access come from:</a:t>
            </a:r>
          </a:p>
          <a:p>
            <a:pPr lvl="1"/>
            <a:r>
              <a:rPr lang="en-US" dirty="0"/>
              <a:t>Program Counter (</a:t>
            </a:r>
            <a:r>
              <a:rPr lang="en-US" b="1" dirty="0">
                <a:solidFill>
                  <a:srgbClr val="FF0000"/>
                </a:solidFill>
              </a:rPr>
              <a:t>PC</a:t>
            </a:r>
            <a:r>
              <a:rPr lang="en-US" dirty="0"/>
              <a:t>) when fetching instruction</a:t>
            </a:r>
          </a:p>
          <a:p>
            <a:pPr lvl="1"/>
            <a:r>
              <a:rPr lang="en-US" dirty="0"/>
              <a:t>Inter-stage Register (</a:t>
            </a:r>
            <a:r>
              <a:rPr lang="en-US" b="1" dirty="0">
                <a:solidFill>
                  <a:srgbClr val="FF0000"/>
                </a:solidFill>
              </a:rPr>
              <a:t>RZ</a:t>
            </a:r>
            <a:r>
              <a:rPr lang="en-US" dirty="0"/>
              <a:t>) when accessing instructions operand</a:t>
            </a:r>
            <a:br>
              <a:rPr lang="en-US" dirty="0"/>
            </a:br>
            <a:endParaRPr lang="en-US" dirty="0"/>
          </a:p>
          <a:p>
            <a:r>
              <a:rPr lang="en-US" dirty="0"/>
              <a:t>Based on the instruction in IR, Multiplexer </a:t>
            </a:r>
            <a:r>
              <a:rPr lang="en-US" b="1" dirty="0" err="1">
                <a:solidFill>
                  <a:srgbClr val="FF0000"/>
                </a:solidFill>
              </a:rPr>
              <a:t>MuxMA</a:t>
            </a:r>
            <a:r>
              <a:rPr lang="en-US" dirty="0"/>
              <a:t> selects one of the two sources (</a:t>
            </a:r>
            <a:r>
              <a:rPr lang="en-US" b="1" dirty="0">
                <a:solidFill>
                  <a:srgbClr val="FF0000"/>
                </a:solidFill>
              </a:rPr>
              <a:t>PC</a:t>
            </a:r>
            <a:r>
              <a:rPr lang="en-US" dirty="0"/>
              <a:t> or </a:t>
            </a:r>
            <a:r>
              <a:rPr lang="en-US" b="1" dirty="0">
                <a:solidFill>
                  <a:srgbClr val="FF0000"/>
                </a:solidFill>
              </a:rPr>
              <a:t>RZ)</a:t>
            </a:r>
            <a:r>
              <a:rPr lang="en-US" dirty="0"/>
              <a:t> and send it to the processor-memory interface.</a:t>
            </a:r>
          </a:p>
          <a:p>
            <a:pPr marL="0" indent="0">
              <a:buNone/>
            </a:pPr>
            <a:endParaRPr lang="en-US" dirty="0"/>
          </a:p>
          <a:p>
            <a:r>
              <a:rPr lang="en-US" dirty="0"/>
              <a:t>Contents of </a:t>
            </a:r>
            <a:r>
              <a:rPr lang="en-US" b="1" dirty="0">
                <a:solidFill>
                  <a:srgbClr val="FF0000"/>
                </a:solidFill>
              </a:rPr>
              <a:t>IR</a:t>
            </a:r>
            <a:r>
              <a:rPr lang="en-US" dirty="0"/>
              <a:t> are examined by the control circuitry to generate the signals needed to control all the processor’s hardware.</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66311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Fetch Section (2)</a:t>
            </a:r>
          </a:p>
        </p:txBody>
      </p:sp>
      <p:sp>
        <p:nvSpPr>
          <p:cNvPr id="2" name="Content Placeholder 1"/>
          <p:cNvSpPr>
            <a:spLocks noGrp="1"/>
          </p:cNvSpPr>
          <p:nvPr>
            <p:ph idx="1"/>
          </p:nvPr>
        </p:nvSpPr>
        <p:spPr>
          <a:xfrm>
            <a:off x="457200" y="1219200"/>
            <a:ext cx="8191500" cy="5257800"/>
          </a:xfrm>
        </p:spPr>
        <p:txBody>
          <a:bodyPr>
            <a:normAutofit fontScale="92500" lnSpcReduction="10000"/>
          </a:bodyPr>
          <a:lstStyle/>
          <a:p>
            <a:r>
              <a:rPr lang="en-US" dirty="0"/>
              <a:t>Immediate values embedded in instructions are extended to 32 bits and used as:</a:t>
            </a:r>
          </a:p>
          <a:p>
            <a:pPr lvl="1"/>
            <a:r>
              <a:rPr lang="en-US" dirty="0"/>
              <a:t>Operand</a:t>
            </a:r>
          </a:p>
          <a:p>
            <a:pPr lvl="1"/>
            <a:r>
              <a:rPr lang="en-US" dirty="0"/>
              <a:t>Effective address of operand</a:t>
            </a:r>
          </a:p>
          <a:p>
            <a:pPr marL="457200" lvl="1" indent="0">
              <a:buNone/>
            </a:pPr>
            <a:endParaRPr lang="en-US" dirty="0"/>
          </a:p>
          <a:p>
            <a:r>
              <a:rPr lang="en-US" dirty="0"/>
              <a:t>When necessary immediate value is either sign extended (for arithmetic operation) or padded with zeros (logic instructions).</a:t>
            </a:r>
          </a:p>
          <a:p>
            <a:endParaRPr lang="en-US" dirty="0"/>
          </a:p>
          <a:p>
            <a:r>
              <a:rPr lang="en-US" dirty="0"/>
              <a:t>Immediate value are forwarded to multiplexer </a:t>
            </a:r>
            <a:r>
              <a:rPr lang="en-US" dirty="0" err="1"/>
              <a:t>MuxB</a:t>
            </a:r>
            <a:r>
              <a:rPr lang="en-US" dirty="0"/>
              <a:t> of DATAPATH for ALU processing if needed.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8692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098" name="Picture 2"/>
          <p:cNvPicPr>
            <a:picLocks noChangeAspect="1" noChangeArrowheads="1"/>
          </p:cNvPicPr>
          <p:nvPr/>
        </p:nvPicPr>
        <p:blipFill>
          <a:blip r:embed="rId2" cstate="print"/>
          <a:srcRect/>
          <a:stretch>
            <a:fillRect/>
          </a:stretch>
        </p:blipFill>
        <p:spPr bwMode="auto">
          <a:xfrm>
            <a:off x="838200" y="304800"/>
            <a:ext cx="7392044" cy="6172200"/>
          </a:xfrm>
          <a:prstGeom prst="rect">
            <a:avLst/>
          </a:prstGeom>
          <a:noFill/>
          <a:ln w="9525">
            <a:noFill/>
            <a:miter lim="800000"/>
            <a:headEnd/>
            <a:tailEnd/>
          </a:ln>
        </p:spPr>
      </p:pic>
    </p:spTree>
    <p:extLst>
      <p:ext uri="{BB962C8B-B14F-4D97-AF65-F5344CB8AC3E}">
        <p14:creationId xmlns:p14="http://schemas.microsoft.com/office/powerpoint/2010/main" val="1021801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4953000" cy="411162"/>
          </a:xfrm>
        </p:spPr>
        <p:style>
          <a:lnRef idx="1">
            <a:schemeClr val="accent1"/>
          </a:lnRef>
          <a:fillRef idx="2">
            <a:schemeClr val="accent1"/>
          </a:fillRef>
          <a:effectRef idx="1">
            <a:schemeClr val="accent1"/>
          </a:effectRef>
          <a:fontRef idx="minor">
            <a:schemeClr val="dk1"/>
          </a:fontRef>
        </p:style>
        <p:txBody>
          <a:bodyPr>
            <a:noAutofit/>
          </a:bodyPr>
          <a:lstStyle/>
          <a:p>
            <a:pPr algn="l"/>
            <a:r>
              <a:rPr lang="en-US" sz="1600" b="1" dirty="0"/>
              <a:t>Instruction Fetch Section (3)</a:t>
            </a:r>
          </a:p>
        </p:txBody>
      </p:sp>
      <p:sp>
        <p:nvSpPr>
          <p:cNvPr id="2" name="Content Placeholder 1"/>
          <p:cNvSpPr>
            <a:spLocks noGrp="1"/>
          </p:cNvSpPr>
          <p:nvPr>
            <p:ph idx="1"/>
          </p:nvPr>
        </p:nvSpPr>
        <p:spPr>
          <a:xfrm>
            <a:off x="228600" y="533400"/>
            <a:ext cx="8800972" cy="2819400"/>
          </a:xfrm>
        </p:spPr>
        <p:txBody>
          <a:bodyPr>
            <a:normAutofit fontScale="62500" lnSpcReduction="20000"/>
          </a:bodyPr>
          <a:lstStyle/>
          <a:p>
            <a:r>
              <a:rPr lang="en-US" b="1" dirty="0">
                <a:solidFill>
                  <a:srgbClr val="FF0000"/>
                </a:solidFill>
              </a:rPr>
              <a:t>PC</a:t>
            </a:r>
            <a:r>
              <a:rPr lang="en-US" dirty="0"/>
              <a:t> is incremented by 4 during straight-line execution.</a:t>
            </a:r>
            <a:br>
              <a:rPr lang="en-US" dirty="0"/>
            </a:br>
            <a:endParaRPr lang="en-US" dirty="0"/>
          </a:p>
          <a:p>
            <a:r>
              <a:rPr lang="en-US" dirty="0"/>
              <a:t>Immediate value is used to compute address of the next instruction in case of Branch/Jump or Call instruction. </a:t>
            </a:r>
            <a:br>
              <a:rPr lang="en-US" dirty="0"/>
            </a:br>
            <a:endParaRPr lang="en-US" dirty="0"/>
          </a:p>
          <a:p>
            <a:r>
              <a:rPr lang="en-US" b="1" dirty="0" err="1">
                <a:solidFill>
                  <a:srgbClr val="FF0000"/>
                </a:solidFill>
              </a:rPr>
              <a:t>MuxINC</a:t>
            </a:r>
            <a:r>
              <a:rPr lang="en-US" dirty="0"/>
              <a:t> selects value for straight-line execution or branch/call address.</a:t>
            </a:r>
            <a:br>
              <a:rPr lang="en-US" dirty="0"/>
            </a:br>
            <a:endParaRPr lang="en-US" dirty="0"/>
          </a:p>
          <a:p>
            <a:r>
              <a:rPr lang="en-US" b="1" dirty="0" err="1">
                <a:solidFill>
                  <a:srgbClr val="FF0000"/>
                </a:solidFill>
              </a:rPr>
              <a:t>MuxPC</a:t>
            </a:r>
            <a:r>
              <a:rPr lang="en-US" dirty="0"/>
              <a:t> selects address coming from incremented </a:t>
            </a:r>
            <a:r>
              <a:rPr lang="en-US" dirty="0" err="1"/>
              <a:t>yyyyyy</a:t>
            </a:r>
            <a:r>
              <a:rPr lang="en-US" dirty="0"/>
              <a:t>/ calculated value or call register value in </a:t>
            </a:r>
            <a:r>
              <a:rPr lang="en-US" b="1" dirty="0">
                <a:solidFill>
                  <a:srgbClr val="FF0000"/>
                </a:solidFill>
              </a:rPr>
              <a:t>RA</a:t>
            </a:r>
            <a:r>
              <a:rPr lang="en-US" dirty="0"/>
              <a:t>.</a:t>
            </a:r>
            <a:br>
              <a:rPr lang="en-US" dirty="0"/>
            </a:br>
            <a:endParaRPr lang="en-US" dirty="0"/>
          </a:p>
        </p:txBody>
      </p:sp>
      <p:sp>
        <p:nvSpPr>
          <p:cNvPr id="4" name="Slide Number Placeholder 3"/>
          <p:cNvSpPr>
            <a:spLocks noGrp="1"/>
          </p:cNvSpPr>
          <p:nvPr>
            <p:ph type="sldNum" sz="quarter" idx="12"/>
          </p:nvPr>
        </p:nvSpPr>
        <p:spPr>
          <a:xfrm>
            <a:off x="6629400" y="6478476"/>
            <a:ext cx="2133600" cy="365125"/>
          </a:xfrm>
        </p:spPr>
        <p:txBody>
          <a:bodyPr/>
          <a:lstStyle/>
          <a:p>
            <a:fld id="{B6F15528-21DE-4FAA-801E-634DDDAF4B2B}" type="slidenum">
              <a:rPr lang="en-US" smtClean="0"/>
              <a:pPr/>
              <a:t>33</a:t>
            </a:fld>
            <a:endParaRPr lang="en-US" dirty="0"/>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2"/>
          <p:cNvPicPr>
            <a:picLocks noChangeAspect="1" noChangeArrowheads="1"/>
          </p:cNvPicPr>
          <p:nvPr/>
        </p:nvPicPr>
        <p:blipFill>
          <a:blip r:embed="rId2" cstate="print"/>
          <a:srcRect/>
          <a:stretch>
            <a:fillRect/>
          </a:stretch>
        </p:blipFill>
        <p:spPr bwMode="auto">
          <a:xfrm>
            <a:off x="4440382" y="2724579"/>
            <a:ext cx="4495800" cy="3753897"/>
          </a:xfrm>
          <a:prstGeom prst="rect">
            <a:avLst/>
          </a:prstGeom>
          <a:noFill/>
          <a:ln w="9525">
            <a:noFill/>
            <a:miter lim="800000"/>
            <a:headEnd/>
            <a:tailEnd/>
          </a:ln>
        </p:spPr>
      </p:pic>
      <p:sp>
        <p:nvSpPr>
          <p:cNvPr id="3" name="Rectangle 2"/>
          <p:cNvSpPr/>
          <p:nvPr/>
        </p:nvSpPr>
        <p:spPr>
          <a:xfrm>
            <a:off x="256309" y="3124200"/>
            <a:ext cx="4010891" cy="1477328"/>
          </a:xfrm>
          <a:prstGeom prst="rect">
            <a:avLst/>
          </a:prstGeom>
        </p:spPr>
        <p:txBody>
          <a:bodyPr wrap="square">
            <a:spAutoFit/>
          </a:bodyPr>
          <a:lstStyle/>
          <a:p>
            <a:pPr marL="285750" indent="-285750">
              <a:buFont typeface="Arial" pitchFamily="34" charset="0"/>
              <a:buChar char="•"/>
            </a:pPr>
            <a:r>
              <a:rPr lang="en-US" b="1" dirty="0">
                <a:solidFill>
                  <a:srgbClr val="FF0000"/>
                </a:solidFill>
              </a:rPr>
              <a:t>PC-Temp</a:t>
            </a:r>
            <a:r>
              <a:rPr lang="en-US" dirty="0"/>
              <a:t> is used to store old PC value as return address during a Call or Interrupt. PC-Temp is forwarded to </a:t>
            </a:r>
            <a:r>
              <a:rPr lang="en-US" b="1" dirty="0" err="1">
                <a:solidFill>
                  <a:srgbClr val="FF0000"/>
                </a:solidFill>
              </a:rPr>
              <a:t>MuxY</a:t>
            </a:r>
            <a:r>
              <a:rPr lang="en-US" dirty="0"/>
              <a:t>.</a:t>
            </a:r>
          </a:p>
          <a:p>
            <a:endParaRPr lang="en-US" dirty="0"/>
          </a:p>
        </p:txBody>
      </p:sp>
    </p:spTree>
    <p:extLst>
      <p:ext uri="{BB962C8B-B14F-4D97-AF65-F5344CB8AC3E}">
        <p14:creationId xmlns:p14="http://schemas.microsoft.com/office/powerpoint/2010/main" val="4149514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Encoding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219" name="Picture 3"/>
          <p:cNvPicPr>
            <a:picLocks noChangeAspect="1" noChangeArrowheads="1"/>
          </p:cNvPicPr>
          <p:nvPr/>
        </p:nvPicPr>
        <p:blipFill>
          <a:blip r:embed="rId2" cstate="print"/>
          <a:srcRect/>
          <a:stretch>
            <a:fillRect/>
          </a:stretch>
        </p:blipFill>
        <p:spPr bwMode="auto">
          <a:xfrm>
            <a:off x="838200" y="1161655"/>
            <a:ext cx="7467600" cy="5391545"/>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409575" y="6400800"/>
            <a:ext cx="3324225" cy="285750"/>
          </a:xfrm>
          <a:prstGeom prst="rect">
            <a:avLst/>
          </a:prstGeom>
          <a:noFill/>
          <a:ln w="9525">
            <a:noFill/>
            <a:miter lim="800000"/>
            <a:headEnd/>
            <a:tailEnd/>
          </a:ln>
        </p:spPr>
      </p:pic>
    </p:spTree>
    <p:extLst>
      <p:ext uri="{BB962C8B-B14F-4D97-AF65-F5344CB8AC3E}">
        <p14:creationId xmlns:p14="http://schemas.microsoft.com/office/powerpoint/2010/main" val="2657406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Fetch &amp; Execution Steps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194" name="Picture 2"/>
          <p:cNvPicPr>
            <a:picLocks noChangeAspect="1" noChangeArrowheads="1"/>
          </p:cNvPicPr>
          <p:nvPr/>
        </p:nvPicPr>
        <p:blipFill>
          <a:blip r:embed="rId2" cstate="print"/>
          <a:srcRect/>
          <a:stretch>
            <a:fillRect/>
          </a:stretch>
        </p:blipFill>
        <p:spPr bwMode="auto">
          <a:xfrm>
            <a:off x="3073340" y="1557337"/>
            <a:ext cx="2641660" cy="368947"/>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361771" y="2355273"/>
            <a:ext cx="8401229" cy="2624137"/>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276225" y="5140036"/>
            <a:ext cx="8486775" cy="304800"/>
          </a:xfrm>
          <a:prstGeom prst="rect">
            <a:avLst/>
          </a:prstGeom>
          <a:noFill/>
          <a:ln w="9525">
            <a:noFill/>
            <a:miter lim="800000"/>
            <a:headEnd/>
            <a:tailEnd/>
          </a:ln>
        </p:spPr>
      </p:pic>
    </p:spTree>
    <p:extLst>
      <p:ext uri="{BB962C8B-B14F-4D97-AF65-F5344CB8AC3E}">
        <p14:creationId xmlns:p14="http://schemas.microsoft.com/office/powerpoint/2010/main" val="3921825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362200" y="0"/>
            <a:ext cx="4953000" cy="663306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57160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Fetch &amp; Execution Steps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42" name="Picture 2"/>
          <p:cNvPicPr>
            <a:picLocks noChangeAspect="1" noChangeArrowheads="1"/>
          </p:cNvPicPr>
          <p:nvPr/>
        </p:nvPicPr>
        <p:blipFill>
          <a:blip r:embed="rId2" cstate="print"/>
          <a:srcRect/>
          <a:stretch>
            <a:fillRect/>
          </a:stretch>
        </p:blipFill>
        <p:spPr bwMode="auto">
          <a:xfrm>
            <a:off x="533400" y="2409825"/>
            <a:ext cx="8153400" cy="2552791"/>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57200" y="5219700"/>
            <a:ext cx="8353425" cy="2667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3429000" y="1552575"/>
            <a:ext cx="1911228" cy="352425"/>
          </a:xfrm>
          <a:prstGeom prst="rect">
            <a:avLst/>
          </a:prstGeom>
          <a:noFill/>
          <a:ln w="9525">
            <a:noFill/>
            <a:miter lim="800000"/>
            <a:headEnd/>
            <a:tailEnd/>
          </a:ln>
        </p:spPr>
      </p:pic>
    </p:spTree>
    <p:extLst>
      <p:ext uri="{BB962C8B-B14F-4D97-AF65-F5344CB8AC3E}">
        <p14:creationId xmlns:p14="http://schemas.microsoft.com/office/powerpoint/2010/main" val="8758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Fetch &amp; Execution Steps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266" name="Picture 2"/>
          <p:cNvPicPr>
            <a:picLocks noChangeAspect="1" noChangeArrowheads="1"/>
          </p:cNvPicPr>
          <p:nvPr/>
        </p:nvPicPr>
        <p:blipFill>
          <a:blip r:embed="rId2" cstate="print"/>
          <a:srcRect/>
          <a:stretch>
            <a:fillRect/>
          </a:stretch>
        </p:blipFill>
        <p:spPr bwMode="auto">
          <a:xfrm>
            <a:off x="457200" y="2171699"/>
            <a:ext cx="8305800" cy="2613505"/>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428625" y="4953000"/>
            <a:ext cx="8410575" cy="247650"/>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3241360" y="1557338"/>
            <a:ext cx="2016440" cy="347662"/>
          </a:xfrm>
          <a:prstGeom prst="rect">
            <a:avLst/>
          </a:prstGeom>
          <a:noFill/>
          <a:ln w="9525">
            <a:noFill/>
            <a:miter lim="800000"/>
            <a:headEnd/>
            <a:tailEnd/>
          </a:ln>
        </p:spPr>
      </p:pic>
    </p:spTree>
    <p:extLst>
      <p:ext uri="{BB962C8B-B14F-4D97-AF65-F5344CB8AC3E}">
        <p14:creationId xmlns:p14="http://schemas.microsoft.com/office/powerpoint/2010/main" val="162347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Fetch &amp; Execution Steps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290" name="Picture 2"/>
          <p:cNvPicPr>
            <a:picLocks noChangeAspect="1" noChangeArrowheads="1"/>
          </p:cNvPicPr>
          <p:nvPr/>
        </p:nvPicPr>
        <p:blipFill>
          <a:blip r:embed="rId2" cstate="print"/>
          <a:srcRect/>
          <a:stretch>
            <a:fillRect/>
          </a:stretch>
        </p:blipFill>
        <p:spPr bwMode="auto">
          <a:xfrm>
            <a:off x="490538" y="2324099"/>
            <a:ext cx="8196262" cy="2572905"/>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95300" y="5133975"/>
            <a:ext cx="7810500" cy="428625"/>
          </a:xfrm>
          <a:prstGeom prst="rect">
            <a:avLst/>
          </a:prstGeom>
          <a:noFill/>
          <a:ln w="9525">
            <a:noFill/>
            <a:miter lim="800000"/>
            <a:headEnd/>
            <a:tailEnd/>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676400"/>
            <a:ext cx="3352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443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Rectangle 3"/>
          <p:cNvSpPr/>
          <p:nvPr/>
        </p:nvSpPr>
        <p:spPr>
          <a:xfrm>
            <a:off x="457200" y="457200"/>
            <a:ext cx="8458200" cy="5509200"/>
          </a:xfrm>
          <a:prstGeom prst="rect">
            <a:avLst/>
          </a:prstGeom>
        </p:spPr>
        <p:txBody>
          <a:bodyPr wrap="square">
            <a:spAutoFit/>
          </a:bodyPr>
          <a:lstStyle/>
          <a:p>
            <a:r>
              <a:rPr lang="en-US" sz="2200" dirty="0"/>
              <a:t>The processor fetches one instruction at a time and performs the operation specified. </a:t>
            </a:r>
          </a:p>
          <a:p>
            <a:endParaRPr lang="en-US" sz="2200" dirty="0"/>
          </a:p>
          <a:p>
            <a:r>
              <a:rPr lang="en-US" sz="2200" dirty="0"/>
              <a:t>Instructions are fetched from successive memory locations until a branch or a jump instruction is encountered.</a:t>
            </a:r>
          </a:p>
          <a:p>
            <a:endParaRPr lang="en-US" sz="2200" dirty="0"/>
          </a:p>
          <a:p>
            <a:endParaRPr lang="en-US" sz="2200" dirty="0"/>
          </a:p>
          <a:p>
            <a:r>
              <a:rPr lang="en-US" sz="2200" dirty="0"/>
              <a:t>The processor uses the program counter, PC, to keep track of the address of the next instruction to be fetched and executed.</a:t>
            </a:r>
          </a:p>
          <a:p>
            <a:endParaRPr lang="en-US" sz="2200" dirty="0"/>
          </a:p>
          <a:p>
            <a:endParaRPr lang="en-US" sz="2200" dirty="0"/>
          </a:p>
          <a:p>
            <a:r>
              <a:rPr lang="en-US" sz="2200" dirty="0"/>
              <a:t>After fetching an instruction, the contents of the PC are updated to point to the next instruction in sequence. </a:t>
            </a:r>
          </a:p>
          <a:p>
            <a:endParaRPr lang="en-US" sz="2200" dirty="0"/>
          </a:p>
          <a:p>
            <a:r>
              <a:rPr lang="en-US" sz="2200" dirty="0"/>
              <a:t>A branch instruction may cause a different value to be loaded into the PC.</a:t>
            </a:r>
          </a:p>
        </p:txBody>
      </p:sp>
    </p:spTree>
    <p:extLst>
      <p:ext uri="{BB962C8B-B14F-4D97-AF65-F5344CB8AC3E}">
        <p14:creationId xmlns:p14="http://schemas.microsoft.com/office/powerpoint/2010/main" val="269250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Fetch &amp; Execution Steps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4"/>
          <p:cNvPicPr>
            <a:picLocks noChangeAspect="1" noChangeArrowheads="1"/>
          </p:cNvPicPr>
          <p:nvPr/>
        </p:nvPicPr>
        <p:blipFill>
          <a:blip r:embed="rId2" cstate="print"/>
          <a:srcRect/>
          <a:stretch>
            <a:fillRect/>
          </a:stretch>
        </p:blipFill>
        <p:spPr bwMode="auto">
          <a:xfrm>
            <a:off x="2249430" y="1600200"/>
            <a:ext cx="4227570" cy="347662"/>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485775" y="2157413"/>
            <a:ext cx="8277225" cy="2624726"/>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514350" y="5048250"/>
            <a:ext cx="6953250" cy="514350"/>
          </a:xfrm>
          <a:prstGeom prst="rect">
            <a:avLst/>
          </a:prstGeom>
          <a:noFill/>
          <a:ln w="9525">
            <a:noFill/>
            <a:miter lim="800000"/>
            <a:headEnd/>
            <a:tailEnd/>
          </a:ln>
        </p:spPr>
      </p:pic>
    </p:spTree>
    <p:extLst>
      <p:ext uri="{BB962C8B-B14F-4D97-AF65-F5344CB8AC3E}">
        <p14:creationId xmlns:p14="http://schemas.microsoft.com/office/powerpoint/2010/main" val="287377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Fetch &amp; Execution Steps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338" name="Picture 2"/>
          <p:cNvPicPr>
            <a:picLocks noChangeAspect="1" noChangeArrowheads="1"/>
          </p:cNvPicPr>
          <p:nvPr/>
        </p:nvPicPr>
        <p:blipFill>
          <a:blip r:embed="rId2" cstate="print"/>
          <a:srcRect/>
          <a:stretch>
            <a:fillRect/>
          </a:stretch>
        </p:blipFill>
        <p:spPr bwMode="auto">
          <a:xfrm>
            <a:off x="457199" y="2171699"/>
            <a:ext cx="8374643" cy="2628901"/>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438150" y="4953000"/>
            <a:ext cx="6953250" cy="495300"/>
          </a:xfrm>
          <a:prstGeom prst="rect">
            <a:avLst/>
          </a:prstGeom>
          <a:noFill/>
          <a:ln w="9525">
            <a:noFill/>
            <a:miter lim="800000"/>
            <a:headEnd/>
            <a:tailEnd/>
          </a:ln>
        </p:spPr>
      </p:pic>
      <p:pic>
        <p:nvPicPr>
          <p:cNvPr id="14340" name="Picture 4"/>
          <p:cNvPicPr>
            <a:picLocks noChangeAspect="1" noChangeArrowheads="1"/>
          </p:cNvPicPr>
          <p:nvPr/>
        </p:nvPicPr>
        <p:blipFill>
          <a:blip r:embed="rId4" cstate="print"/>
          <a:srcRect/>
          <a:stretch>
            <a:fillRect/>
          </a:stretch>
        </p:blipFill>
        <p:spPr bwMode="auto">
          <a:xfrm>
            <a:off x="3200400" y="1552575"/>
            <a:ext cx="2548304" cy="352425"/>
          </a:xfrm>
          <a:prstGeom prst="rect">
            <a:avLst/>
          </a:prstGeom>
          <a:noFill/>
          <a:ln w="9525">
            <a:noFill/>
            <a:miter lim="800000"/>
            <a:headEnd/>
            <a:tailEnd/>
          </a:ln>
        </p:spPr>
      </p:pic>
    </p:spTree>
    <p:extLst>
      <p:ext uri="{BB962C8B-B14F-4D97-AF65-F5344CB8AC3E}">
        <p14:creationId xmlns:p14="http://schemas.microsoft.com/office/powerpoint/2010/main" val="24660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Waiting for Memory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362" name="Picture 2"/>
          <p:cNvPicPr>
            <a:picLocks noChangeAspect="1" noChangeArrowheads="1"/>
          </p:cNvPicPr>
          <p:nvPr/>
        </p:nvPicPr>
        <p:blipFill>
          <a:blip r:embed="rId2" cstate="print"/>
          <a:srcRect/>
          <a:stretch>
            <a:fillRect/>
          </a:stretch>
        </p:blipFill>
        <p:spPr bwMode="auto">
          <a:xfrm>
            <a:off x="1143000" y="4191000"/>
            <a:ext cx="7223536" cy="842962"/>
          </a:xfrm>
          <a:prstGeom prst="rect">
            <a:avLst/>
          </a:prstGeom>
          <a:noFill/>
          <a:ln w="9525">
            <a:solidFill>
              <a:srgbClr val="FF0000"/>
            </a:solid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57200" y="1676400"/>
            <a:ext cx="8287693" cy="990600"/>
          </a:xfrm>
          <a:prstGeom prst="rect">
            <a:avLst/>
          </a:prstGeom>
          <a:noFill/>
          <a:ln w="9525">
            <a:solidFill>
              <a:schemeClr val="tx2"/>
            </a:solidFill>
            <a:miter lim="800000"/>
            <a:headEnd/>
            <a:tailEnd/>
          </a:ln>
        </p:spPr>
      </p:pic>
      <p:cxnSp>
        <p:nvCxnSpPr>
          <p:cNvPr id="11" name="Straight Connector 10"/>
          <p:cNvCxnSpPr>
            <a:stCxn id="15363" idx="1"/>
            <a:endCxn id="15362" idx="1"/>
          </p:cNvCxnSpPr>
          <p:nvPr/>
        </p:nvCxnSpPr>
        <p:spPr>
          <a:xfrm>
            <a:off x="457200" y="2171700"/>
            <a:ext cx="685800" cy="2440781"/>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15363" idx="3"/>
            <a:endCxn id="15362" idx="3"/>
          </p:cNvCxnSpPr>
          <p:nvPr/>
        </p:nvCxnSpPr>
        <p:spPr>
          <a:xfrm flipH="1">
            <a:off x="8366536" y="2171700"/>
            <a:ext cx="378357" cy="244078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43834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dirty="0"/>
              <a:t>Lecture Objectives</a:t>
            </a:r>
          </a:p>
        </p:txBody>
      </p:sp>
      <p:sp>
        <p:nvSpPr>
          <p:cNvPr id="4" name="Content Placeholder 3"/>
          <p:cNvSpPr>
            <a:spLocks noGrp="1"/>
          </p:cNvSpPr>
          <p:nvPr>
            <p:ph idx="1"/>
          </p:nvPr>
        </p:nvSpPr>
        <p:spPr/>
        <p:txBody>
          <a:bodyPr/>
          <a:lstStyle/>
          <a:p>
            <a:r>
              <a:rPr lang="en-US" b="1" dirty="0"/>
              <a:t>Basic Processing Unit (</a:t>
            </a:r>
            <a:r>
              <a:rPr lang="en-US" b="1" dirty="0" err="1">
                <a:solidFill>
                  <a:srgbClr val="FF0000"/>
                </a:solidFill>
              </a:rPr>
              <a:t>Hamacher</a:t>
            </a:r>
            <a:r>
              <a:rPr lang="en-US" b="1" dirty="0">
                <a:solidFill>
                  <a:srgbClr val="FF0000"/>
                </a:solidFill>
              </a:rPr>
              <a:t> Ch # 5</a:t>
            </a:r>
            <a:r>
              <a:rPr lang="en-US" b="1" dirty="0"/>
              <a:t>)</a:t>
            </a:r>
          </a:p>
          <a:p>
            <a:pPr lvl="1"/>
            <a:r>
              <a:rPr lang="en-US" b="1" dirty="0"/>
              <a:t>Control Signals</a:t>
            </a:r>
          </a:p>
          <a:p>
            <a:pPr lvl="2"/>
            <a:r>
              <a:rPr lang="en-US" b="1" dirty="0"/>
              <a:t>Control Signals for the DATAPATH</a:t>
            </a:r>
          </a:p>
          <a:p>
            <a:pPr lvl="1"/>
            <a:r>
              <a:rPr lang="en-US" b="1" dirty="0"/>
              <a:t>Hardwired Control</a:t>
            </a:r>
          </a:p>
          <a:p>
            <a:pPr lvl="2"/>
            <a:r>
              <a:rPr lang="en-US" b="1" dirty="0"/>
              <a:t>DATAPATH Control Signals</a:t>
            </a:r>
          </a:p>
          <a:p>
            <a:pPr lvl="2"/>
            <a:r>
              <a:rPr lang="en-US" b="1" dirty="0"/>
              <a:t>Dealing with memory delays</a:t>
            </a:r>
          </a:p>
          <a:p>
            <a:pPr lvl="1"/>
            <a:r>
              <a:rPr lang="en-US" b="1" dirty="0"/>
              <a:t>CISC Style Processors</a:t>
            </a:r>
          </a:p>
          <a:p>
            <a:pPr lvl="2"/>
            <a:r>
              <a:rPr lang="en-US" b="1" dirty="0"/>
              <a:t>Interconnect using Busses</a:t>
            </a:r>
          </a:p>
          <a:p>
            <a:pPr lvl="1"/>
            <a:r>
              <a:rPr lang="en-US" b="1" dirty="0" err="1"/>
              <a:t>Microprogrammed</a:t>
            </a:r>
            <a:r>
              <a:rPr lang="en-US" b="1" dirty="0"/>
              <a:t> Control</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214045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Control Signals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447800"/>
            <a:ext cx="8323793" cy="1295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81000" y="3276600"/>
            <a:ext cx="8475592" cy="2057400"/>
          </a:xfrm>
          <a:prstGeom prst="rect">
            <a:avLst/>
          </a:prstGeom>
          <a:noFill/>
          <a:ln w="9525">
            <a:noFill/>
            <a:miter lim="800000"/>
            <a:headEnd/>
            <a:tailEnd/>
          </a:ln>
        </p:spPr>
      </p:pic>
      <p:sp>
        <p:nvSpPr>
          <p:cNvPr id="8" name="Rectangle 7"/>
          <p:cNvSpPr/>
          <p:nvPr/>
        </p:nvSpPr>
        <p:spPr>
          <a:xfrm>
            <a:off x="381000" y="3276600"/>
            <a:ext cx="27432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590800" y="2362200"/>
            <a:ext cx="61722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2048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1295400" y="0"/>
            <a:ext cx="5334000" cy="6805853"/>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48200" y="6172200"/>
            <a:ext cx="3609975" cy="238125"/>
          </a:xfrm>
          <a:prstGeom prst="rect">
            <a:avLst/>
          </a:prstGeom>
          <a:noFill/>
          <a:ln w="9525">
            <a:noFill/>
            <a:miter lim="800000"/>
            <a:headEnd/>
            <a:tailEnd/>
          </a:ln>
        </p:spPr>
      </p:pic>
    </p:spTree>
    <p:extLst>
      <p:ext uri="{BB962C8B-B14F-4D97-AF65-F5344CB8AC3E}">
        <p14:creationId xmlns:p14="http://schemas.microsoft.com/office/powerpoint/2010/main" val="2411244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646463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Instruction Encoding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219" name="Picture 3"/>
          <p:cNvPicPr>
            <a:picLocks noChangeAspect="1" noChangeArrowheads="1"/>
          </p:cNvPicPr>
          <p:nvPr/>
        </p:nvPicPr>
        <p:blipFill>
          <a:blip r:embed="rId2" cstate="print"/>
          <a:srcRect/>
          <a:stretch>
            <a:fillRect/>
          </a:stretch>
        </p:blipFill>
        <p:spPr bwMode="auto">
          <a:xfrm>
            <a:off x="838200" y="1161655"/>
            <a:ext cx="7467600" cy="5391545"/>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409575" y="6400800"/>
            <a:ext cx="3324225" cy="285750"/>
          </a:xfrm>
          <a:prstGeom prst="rect">
            <a:avLst/>
          </a:prstGeom>
          <a:noFill/>
          <a:ln w="9525">
            <a:noFill/>
            <a:miter lim="800000"/>
            <a:headEnd/>
            <a:tailEnd/>
          </a:ln>
        </p:spPr>
      </p:pic>
    </p:spTree>
    <p:extLst>
      <p:ext uri="{BB962C8B-B14F-4D97-AF65-F5344CB8AC3E}">
        <p14:creationId xmlns:p14="http://schemas.microsoft.com/office/powerpoint/2010/main" val="3121746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74" name="Picture 2"/>
          <p:cNvPicPr>
            <a:picLocks noChangeAspect="1" noChangeArrowheads="1"/>
          </p:cNvPicPr>
          <p:nvPr/>
        </p:nvPicPr>
        <p:blipFill>
          <a:blip r:embed="rId2" cstate="print"/>
          <a:srcRect/>
          <a:stretch>
            <a:fillRect/>
          </a:stretch>
        </p:blipFill>
        <p:spPr bwMode="auto">
          <a:xfrm>
            <a:off x="934367" y="685800"/>
            <a:ext cx="6990433" cy="556447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381000" y="4191000"/>
            <a:ext cx="8588728" cy="2089150"/>
          </a:xfrm>
          <a:prstGeom prst="rect">
            <a:avLst/>
          </a:prstGeom>
          <a:noFill/>
          <a:ln w="9525">
            <a:noFill/>
            <a:miter lim="800000"/>
            <a:headEnd/>
            <a:tailEnd/>
          </a:ln>
        </p:spPr>
      </p:pic>
    </p:spTree>
    <p:extLst>
      <p:ext uri="{BB962C8B-B14F-4D97-AF65-F5344CB8AC3E}">
        <p14:creationId xmlns:p14="http://schemas.microsoft.com/office/powerpoint/2010/main" val="562671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3009900" y="2362200"/>
            <a:ext cx="5448300" cy="4205136"/>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cstate="print"/>
          <a:srcRect/>
          <a:stretch>
            <a:fillRect/>
          </a:stretch>
        </p:blipFill>
        <p:spPr bwMode="auto">
          <a:xfrm>
            <a:off x="228600" y="6400800"/>
            <a:ext cx="3609975" cy="238125"/>
          </a:xfrm>
          <a:prstGeom prst="rect">
            <a:avLst/>
          </a:prstGeom>
          <a:noFill/>
          <a:ln w="9525">
            <a:noFill/>
            <a:miter lim="800000"/>
            <a:headEnd/>
            <a:tailEnd/>
          </a:ln>
        </p:spPr>
      </p:pic>
      <p:pic>
        <p:nvPicPr>
          <p:cNvPr id="7170" name="Picture 2"/>
          <p:cNvPicPr>
            <a:picLocks noChangeAspect="1" noChangeArrowheads="1"/>
          </p:cNvPicPr>
          <p:nvPr/>
        </p:nvPicPr>
        <p:blipFill>
          <a:blip r:embed="rId4" cstate="print"/>
          <a:srcRect/>
          <a:stretch>
            <a:fillRect/>
          </a:stretch>
        </p:blipFill>
        <p:spPr bwMode="auto">
          <a:xfrm>
            <a:off x="381000" y="762000"/>
            <a:ext cx="8382000" cy="1524000"/>
          </a:xfrm>
          <a:prstGeom prst="rect">
            <a:avLst/>
          </a:prstGeom>
          <a:noFill/>
          <a:ln w="9525">
            <a:noFill/>
            <a:miter lim="800000"/>
            <a:headEnd/>
            <a:tailEnd/>
          </a:ln>
        </p:spPr>
      </p:pic>
      <p:sp>
        <p:nvSpPr>
          <p:cNvPr id="8" name="Rectangle 7"/>
          <p:cNvSpPr/>
          <p:nvPr/>
        </p:nvSpPr>
        <p:spPr>
          <a:xfrm>
            <a:off x="1676400" y="1981200"/>
            <a:ext cx="70866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0541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Rectangle 3"/>
          <p:cNvSpPr/>
          <p:nvPr/>
        </p:nvSpPr>
        <p:spPr>
          <a:xfrm>
            <a:off x="304800" y="117693"/>
            <a:ext cx="8686800" cy="6709529"/>
          </a:xfrm>
          <a:prstGeom prst="rect">
            <a:avLst/>
          </a:prstGeom>
        </p:spPr>
        <p:txBody>
          <a:bodyPr wrap="square">
            <a:spAutoFit/>
          </a:bodyPr>
          <a:lstStyle/>
          <a:p>
            <a:pPr algn="just"/>
            <a:r>
              <a:rPr lang="en-US" sz="2000" dirty="0"/>
              <a:t>When an instruction is fetched, it is placed in the instruction register, IR, from where it is interpreted, or decoded, by the processor’s control circuitry. </a:t>
            </a:r>
          </a:p>
          <a:p>
            <a:pPr algn="just"/>
            <a:endParaRPr lang="en-US" sz="2000" dirty="0"/>
          </a:p>
          <a:p>
            <a:pPr lvl="1" algn="just"/>
            <a:r>
              <a:rPr lang="en-US" sz="2000" dirty="0">
                <a:solidFill>
                  <a:srgbClr val="FF0000"/>
                </a:solidFill>
              </a:rPr>
              <a:t>The IR holds the instruction until its execution is completed.</a:t>
            </a:r>
          </a:p>
          <a:p>
            <a:pPr algn="just"/>
            <a:endParaRPr lang="en-US" sz="2000" dirty="0"/>
          </a:p>
          <a:p>
            <a:pPr algn="just"/>
            <a:r>
              <a:rPr lang="en-US" sz="2000" dirty="0"/>
              <a:t>Consider a 32-bit computer in which each instruction is contained in one word in the memory.</a:t>
            </a:r>
          </a:p>
          <a:p>
            <a:pPr algn="just"/>
            <a:endParaRPr lang="en-US" sz="2000" dirty="0"/>
          </a:p>
          <a:p>
            <a:pPr algn="just"/>
            <a:r>
              <a:rPr lang="en-US" dirty="0"/>
              <a:t>To execute an instruction, the processor has to perform the following steps:</a:t>
            </a:r>
          </a:p>
          <a:p>
            <a:pPr algn="just"/>
            <a:endParaRPr lang="en-US" dirty="0"/>
          </a:p>
          <a:p>
            <a:pPr algn="just"/>
            <a:r>
              <a:rPr lang="en-US" dirty="0">
                <a:solidFill>
                  <a:srgbClr val="FF0000"/>
                </a:solidFill>
              </a:rPr>
              <a:t>1. Fetch the contents of the memory location pointed to by the PC. The contents of this location are the instruction to be executed; hence they are loaded into the IR. </a:t>
            </a:r>
            <a:r>
              <a:rPr lang="en-US" dirty="0"/>
              <a:t>IR←[[PC]]</a:t>
            </a:r>
          </a:p>
          <a:p>
            <a:pPr algn="just"/>
            <a:endParaRPr lang="en-US" dirty="0">
              <a:solidFill>
                <a:srgbClr val="FF0000"/>
              </a:solidFill>
            </a:endParaRPr>
          </a:p>
          <a:p>
            <a:pPr algn="just"/>
            <a:r>
              <a:rPr lang="en-US" dirty="0">
                <a:solidFill>
                  <a:srgbClr val="FF0000"/>
                </a:solidFill>
              </a:rPr>
              <a:t>2. Increment the PC to point to the next instruction. Assuming that the memory is byte addressable, the PC is incremented by 4; that is</a:t>
            </a:r>
          </a:p>
          <a:p>
            <a:pPr algn="just"/>
            <a:r>
              <a:rPr lang="en-US" dirty="0">
                <a:solidFill>
                  <a:srgbClr val="FF0000"/>
                </a:solidFill>
              </a:rPr>
              <a:t>PC←[PC] + 4</a:t>
            </a:r>
          </a:p>
          <a:p>
            <a:pPr algn="just"/>
            <a:endParaRPr lang="en-US" dirty="0">
              <a:solidFill>
                <a:srgbClr val="FF0000"/>
              </a:solidFill>
            </a:endParaRPr>
          </a:p>
          <a:p>
            <a:pPr algn="just"/>
            <a:r>
              <a:rPr lang="en-US" dirty="0">
                <a:solidFill>
                  <a:srgbClr val="FF0000"/>
                </a:solidFill>
              </a:rPr>
              <a:t>3. Carry out the operation specified by the instruction in the IR.</a:t>
            </a:r>
          </a:p>
          <a:p>
            <a:pPr algn="just"/>
            <a:endParaRPr lang="en-US" dirty="0">
              <a:solidFill>
                <a:srgbClr val="FF0000"/>
              </a:solidFill>
            </a:endParaRPr>
          </a:p>
          <a:p>
            <a:pPr algn="just"/>
            <a:r>
              <a:rPr lang="en-US" dirty="0">
                <a:solidFill>
                  <a:srgbClr val="FF0000"/>
                </a:solidFill>
              </a:rPr>
              <a:t>Fetching an instruction and loading it into the IR is usually referred to as the instruction </a:t>
            </a:r>
            <a:r>
              <a:rPr lang="en-US" dirty="0"/>
              <a:t>fetch phase</a:t>
            </a:r>
            <a:r>
              <a:rPr lang="en-US" dirty="0">
                <a:solidFill>
                  <a:srgbClr val="FF0000"/>
                </a:solidFill>
              </a:rPr>
              <a:t>. </a:t>
            </a:r>
          </a:p>
          <a:p>
            <a:pPr algn="just"/>
            <a:r>
              <a:rPr lang="en-US" dirty="0">
                <a:solidFill>
                  <a:srgbClr val="FF0000"/>
                </a:solidFill>
              </a:rPr>
              <a:t>Performing the operation specified in the instruction constitutes the instruction </a:t>
            </a:r>
            <a:r>
              <a:rPr lang="en-US" dirty="0"/>
              <a:t>execution phase</a:t>
            </a:r>
            <a:r>
              <a:rPr lang="en-US" dirty="0">
                <a:solidFill>
                  <a:srgbClr val="FF0000"/>
                </a:solidFill>
              </a:rPr>
              <a:t>.</a:t>
            </a:r>
          </a:p>
        </p:txBody>
      </p:sp>
    </p:spTree>
    <p:extLst>
      <p:ext uri="{BB962C8B-B14F-4D97-AF65-F5344CB8AC3E}">
        <p14:creationId xmlns:p14="http://schemas.microsoft.com/office/powerpoint/2010/main" val="890875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098" name="Picture 2"/>
          <p:cNvPicPr>
            <a:picLocks noChangeAspect="1" noChangeArrowheads="1"/>
          </p:cNvPicPr>
          <p:nvPr/>
        </p:nvPicPr>
        <p:blipFill>
          <a:blip r:embed="rId2" cstate="print"/>
          <a:srcRect/>
          <a:stretch>
            <a:fillRect/>
          </a:stretch>
        </p:blipFill>
        <p:spPr bwMode="auto">
          <a:xfrm>
            <a:off x="685800" y="900112"/>
            <a:ext cx="7315200" cy="543626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19946" y="4114800"/>
            <a:ext cx="8519254" cy="2209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14259" y="304800"/>
            <a:ext cx="3609975" cy="238125"/>
          </a:xfrm>
          <a:prstGeom prst="rect">
            <a:avLst/>
          </a:prstGeom>
          <a:noFill/>
          <a:ln w="9525">
            <a:noFill/>
            <a:miter lim="800000"/>
            <a:headEnd/>
            <a:tailEnd/>
          </a:ln>
        </p:spPr>
      </p:pic>
    </p:spTree>
    <p:extLst>
      <p:ext uri="{BB962C8B-B14F-4D97-AF65-F5344CB8AC3E}">
        <p14:creationId xmlns:p14="http://schemas.microsoft.com/office/powerpoint/2010/main" val="2168156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2698062" y="2403999"/>
            <a:ext cx="5432386" cy="431747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8600" y="6400800"/>
            <a:ext cx="4943475" cy="228600"/>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361799" y="194199"/>
            <a:ext cx="8390965" cy="2209800"/>
          </a:xfrm>
          <a:prstGeom prst="rect">
            <a:avLst/>
          </a:prstGeom>
          <a:noFill/>
          <a:ln w="9525">
            <a:noFill/>
            <a:miter lim="800000"/>
            <a:headEnd/>
            <a:tailEnd/>
          </a:ln>
        </p:spPr>
      </p:pic>
    </p:spTree>
    <p:extLst>
      <p:ext uri="{BB962C8B-B14F-4D97-AF65-F5344CB8AC3E}">
        <p14:creationId xmlns:p14="http://schemas.microsoft.com/office/powerpoint/2010/main" val="1143021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2"/>
          <p:cNvPicPr>
            <a:picLocks noChangeAspect="1" noChangeArrowheads="1"/>
          </p:cNvPicPr>
          <p:nvPr/>
        </p:nvPicPr>
        <p:blipFill>
          <a:blip r:embed="rId2" cstate="print"/>
          <a:srcRect/>
          <a:stretch>
            <a:fillRect/>
          </a:stretch>
        </p:blipFill>
        <p:spPr bwMode="auto">
          <a:xfrm>
            <a:off x="2895912" y="2133600"/>
            <a:ext cx="5562288" cy="44958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04800" y="6477000"/>
            <a:ext cx="5067300" cy="209550"/>
          </a:xfrm>
          <a:prstGeom prst="rect">
            <a:avLst/>
          </a:prstGeom>
          <a:noFill/>
          <a:ln w="9525">
            <a:noFill/>
            <a:miter lim="800000"/>
            <a:headEnd/>
            <a:tailEnd/>
          </a:ln>
        </p:spPr>
      </p:pic>
      <p:pic>
        <p:nvPicPr>
          <p:cNvPr id="6146" name="Picture 2"/>
          <p:cNvPicPr>
            <a:picLocks noChangeAspect="1" noChangeArrowheads="1"/>
          </p:cNvPicPr>
          <p:nvPr/>
        </p:nvPicPr>
        <p:blipFill>
          <a:blip r:embed="rId4" cstate="print"/>
          <a:srcRect/>
          <a:stretch>
            <a:fillRect/>
          </a:stretch>
        </p:blipFill>
        <p:spPr bwMode="auto">
          <a:xfrm>
            <a:off x="152400" y="457200"/>
            <a:ext cx="8763000" cy="1676400"/>
          </a:xfrm>
          <a:prstGeom prst="rect">
            <a:avLst/>
          </a:prstGeom>
          <a:noFill/>
          <a:ln w="9525">
            <a:noFill/>
            <a:miter lim="800000"/>
            <a:headEnd/>
            <a:tailEnd/>
          </a:ln>
        </p:spPr>
      </p:pic>
    </p:spTree>
    <p:extLst>
      <p:ext uri="{BB962C8B-B14F-4D97-AF65-F5344CB8AC3E}">
        <p14:creationId xmlns:p14="http://schemas.microsoft.com/office/powerpoint/2010/main" val="1194554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Hardwired Control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444768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How Control Signals are generated?</a:t>
            </a:r>
          </a:p>
        </p:txBody>
      </p:sp>
      <p:sp>
        <p:nvSpPr>
          <p:cNvPr id="3" name="Content Placeholder 2"/>
          <p:cNvSpPr>
            <a:spLocks noGrp="1"/>
          </p:cNvSpPr>
          <p:nvPr>
            <p:ph idx="1"/>
          </p:nvPr>
        </p:nvSpPr>
        <p:spPr>
          <a:xfrm>
            <a:off x="457200" y="1219200"/>
            <a:ext cx="8229600" cy="5105400"/>
          </a:xfrm>
        </p:spPr>
        <p:txBody>
          <a:bodyPr>
            <a:normAutofit/>
          </a:bodyPr>
          <a:lstStyle/>
          <a:p>
            <a:r>
              <a:rPr lang="en-US" sz="3600" dirty="0">
                <a:solidFill>
                  <a:srgbClr val="FF0000"/>
                </a:solidFill>
              </a:rPr>
              <a:t>How the processor generates the control signals that cause these actions to take place in the correct sequence and at the right time?</a:t>
            </a:r>
          </a:p>
          <a:p>
            <a:endParaRPr lang="en-US" sz="3600" dirty="0"/>
          </a:p>
          <a:p>
            <a:r>
              <a:rPr lang="en-US" sz="3600" dirty="0"/>
              <a:t>There are two basic approaches:</a:t>
            </a:r>
          </a:p>
          <a:p>
            <a:pPr lvl="1"/>
            <a:r>
              <a:rPr lang="en-US" dirty="0"/>
              <a:t>Hardwired control &amp;</a:t>
            </a:r>
          </a:p>
          <a:p>
            <a:pPr lvl="1"/>
            <a:r>
              <a:rPr lang="en-US" dirty="0"/>
              <a:t>Micro-programmed control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589334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Hardwired Control (1)</a:t>
            </a:r>
          </a:p>
        </p:txBody>
      </p:sp>
      <p:sp>
        <p:nvSpPr>
          <p:cNvPr id="10" name="Rectangle 9"/>
          <p:cNvSpPr/>
          <p:nvPr/>
        </p:nvSpPr>
        <p:spPr>
          <a:xfrm>
            <a:off x="4038600" y="1981200"/>
            <a:ext cx="44196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195" name="Picture 3"/>
          <p:cNvPicPr>
            <a:picLocks noChangeAspect="1" noChangeArrowheads="1"/>
          </p:cNvPicPr>
          <p:nvPr/>
        </p:nvPicPr>
        <p:blipFill>
          <a:blip r:embed="rId2" cstate="print"/>
          <a:srcRect/>
          <a:stretch>
            <a:fillRect/>
          </a:stretch>
        </p:blipFill>
        <p:spPr bwMode="auto">
          <a:xfrm>
            <a:off x="395287" y="1447800"/>
            <a:ext cx="8367713" cy="762000"/>
          </a:xfrm>
          <a:prstGeom prst="rect">
            <a:avLst/>
          </a:prstGeom>
          <a:noFill/>
          <a:ln w="9525">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328198" y="2240475"/>
            <a:ext cx="8434802" cy="3886200"/>
          </a:xfrm>
          <a:prstGeom prst="rect">
            <a:avLst/>
          </a:prstGeom>
          <a:noFill/>
          <a:ln w="9525">
            <a:noFill/>
            <a:miter lim="800000"/>
            <a:headEnd/>
            <a:tailEnd/>
          </a:ln>
        </p:spPr>
      </p:pic>
    </p:spTree>
    <p:extLst>
      <p:ext uri="{BB962C8B-B14F-4D97-AF65-F5344CB8AC3E}">
        <p14:creationId xmlns:p14="http://schemas.microsoft.com/office/powerpoint/2010/main" val="2962468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098" name="Picture 2"/>
          <p:cNvPicPr>
            <a:picLocks noChangeAspect="1" noChangeArrowheads="1"/>
          </p:cNvPicPr>
          <p:nvPr/>
        </p:nvPicPr>
        <p:blipFill>
          <a:blip r:embed="rId2" cstate="print"/>
          <a:srcRect/>
          <a:stretch>
            <a:fillRect/>
          </a:stretch>
        </p:blipFill>
        <p:spPr bwMode="auto">
          <a:xfrm>
            <a:off x="1676400" y="1156553"/>
            <a:ext cx="6019800" cy="551723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28600" y="6400800"/>
            <a:ext cx="3733800" cy="238125"/>
          </a:xfrm>
          <a:prstGeom prst="rect">
            <a:avLst/>
          </a:prstGeom>
          <a:noFill/>
          <a:ln w="9525">
            <a:noFill/>
            <a:miter lim="800000"/>
            <a:headEnd/>
            <a:tailEnd/>
          </a:ln>
        </p:spPr>
      </p:pic>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Hardwired Control (2)</a:t>
            </a:r>
          </a:p>
        </p:txBody>
      </p:sp>
    </p:spTree>
    <p:extLst>
      <p:ext uri="{BB962C8B-B14F-4D97-AF65-F5344CB8AC3E}">
        <p14:creationId xmlns:p14="http://schemas.microsoft.com/office/powerpoint/2010/main" val="33302316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4"/>
          <p:cNvSpPr>
            <a:spLocks noGrp="1"/>
          </p:cNvSpPr>
          <p:nvPr>
            <p:ph type="title"/>
          </p:nvPr>
        </p:nvSpPr>
        <p:spPr>
          <a:xfrm>
            <a:off x="457200" y="274638"/>
            <a:ext cx="8229600" cy="4873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Hardwired Control (3)</a:t>
            </a:r>
          </a:p>
        </p:txBody>
      </p:sp>
      <p:sp>
        <p:nvSpPr>
          <p:cNvPr id="9" name="Rectangle 8"/>
          <p:cNvSpPr/>
          <p:nvPr/>
        </p:nvSpPr>
        <p:spPr>
          <a:xfrm>
            <a:off x="316675" y="1219200"/>
            <a:ext cx="8382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4038600" y="1981200"/>
            <a:ext cx="44196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218" name="Picture 2"/>
          <p:cNvPicPr>
            <a:picLocks noChangeAspect="1" noChangeArrowheads="1"/>
          </p:cNvPicPr>
          <p:nvPr/>
        </p:nvPicPr>
        <p:blipFill>
          <a:blip r:embed="rId2" cstate="print"/>
          <a:srcRect/>
          <a:stretch>
            <a:fillRect/>
          </a:stretch>
        </p:blipFill>
        <p:spPr bwMode="auto">
          <a:xfrm>
            <a:off x="232558" y="838200"/>
            <a:ext cx="8685432" cy="3048000"/>
          </a:xfrm>
          <a:prstGeom prst="rect">
            <a:avLst/>
          </a:prstGeom>
          <a:noFill/>
          <a:ln w="9525">
            <a:noFill/>
            <a:miter lim="800000"/>
            <a:headEnd/>
            <a:tailEnd/>
          </a:ln>
        </p:spPr>
      </p:pic>
      <p:sp>
        <p:nvSpPr>
          <p:cNvPr id="12" name="Rectangle 11"/>
          <p:cNvSpPr/>
          <p:nvPr/>
        </p:nvSpPr>
        <p:spPr>
          <a:xfrm>
            <a:off x="287976" y="838200"/>
            <a:ext cx="9144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4" name="Picture 2"/>
          <p:cNvPicPr>
            <a:picLocks noChangeAspect="1" noChangeArrowheads="1"/>
          </p:cNvPicPr>
          <p:nvPr/>
        </p:nvPicPr>
        <p:blipFill>
          <a:blip r:embed="rId3" cstate="print"/>
          <a:srcRect/>
          <a:stretch>
            <a:fillRect/>
          </a:stretch>
        </p:blipFill>
        <p:spPr bwMode="auto">
          <a:xfrm>
            <a:off x="2362200" y="3886200"/>
            <a:ext cx="3276600" cy="3003054"/>
          </a:xfrm>
          <a:prstGeom prst="rect">
            <a:avLst/>
          </a:prstGeom>
          <a:noFill/>
          <a:ln w="9525">
            <a:noFill/>
            <a:miter lim="800000"/>
            <a:headEnd/>
            <a:tailEnd/>
          </a:ln>
        </p:spPr>
      </p:pic>
    </p:spTree>
    <p:extLst>
      <p:ext uri="{BB962C8B-B14F-4D97-AF65-F5344CB8AC3E}">
        <p14:creationId xmlns:p14="http://schemas.microsoft.com/office/powerpoint/2010/main" val="127062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4"/>
          <p:cNvSpPr>
            <a:spLocks noGrp="1"/>
          </p:cNvSpPr>
          <p:nvPr>
            <p:ph type="title"/>
          </p:nvPr>
        </p:nvSpPr>
        <p:spPr>
          <a:xfrm>
            <a:off x="457200" y="274638"/>
            <a:ext cx="82296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Hardwired Control (4)</a:t>
            </a:r>
          </a:p>
        </p:txBody>
      </p:sp>
      <p:sp>
        <p:nvSpPr>
          <p:cNvPr id="9" name="Rectangle 8"/>
          <p:cNvSpPr/>
          <p:nvPr/>
        </p:nvSpPr>
        <p:spPr>
          <a:xfrm>
            <a:off x="316675" y="1219200"/>
            <a:ext cx="8382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4038600" y="1981200"/>
            <a:ext cx="44196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42" name="Picture 2"/>
          <p:cNvPicPr>
            <a:picLocks noChangeAspect="1" noChangeArrowheads="1"/>
          </p:cNvPicPr>
          <p:nvPr/>
        </p:nvPicPr>
        <p:blipFill>
          <a:blip r:embed="rId2" cstate="print"/>
          <a:srcRect/>
          <a:stretch>
            <a:fillRect/>
          </a:stretch>
        </p:blipFill>
        <p:spPr bwMode="auto">
          <a:xfrm>
            <a:off x="258661" y="1066799"/>
            <a:ext cx="8580539" cy="3153170"/>
          </a:xfrm>
          <a:prstGeom prst="rect">
            <a:avLst/>
          </a:prstGeom>
          <a:noFill/>
          <a:ln w="9525">
            <a:noFill/>
            <a:miter lim="800000"/>
            <a:headEnd/>
            <a:tailEnd/>
          </a:ln>
        </p:spPr>
      </p:pic>
      <p:pic>
        <p:nvPicPr>
          <p:cNvPr id="11" name="Picture 2"/>
          <p:cNvPicPr>
            <a:picLocks noChangeAspect="1" noChangeArrowheads="1"/>
          </p:cNvPicPr>
          <p:nvPr/>
        </p:nvPicPr>
        <p:blipFill>
          <a:blip r:embed="rId3" cstate="print"/>
          <a:srcRect/>
          <a:stretch>
            <a:fillRect/>
          </a:stretch>
        </p:blipFill>
        <p:spPr bwMode="auto">
          <a:xfrm>
            <a:off x="4953000" y="4114800"/>
            <a:ext cx="3200400" cy="2543569"/>
          </a:xfrm>
          <a:prstGeom prst="rect">
            <a:avLst/>
          </a:prstGeom>
          <a:noFill/>
          <a:ln w="9525">
            <a:noFill/>
            <a:miter lim="800000"/>
            <a:headEnd/>
            <a:tailEnd/>
          </a:ln>
        </p:spPr>
      </p:pic>
      <p:pic>
        <p:nvPicPr>
          <p:cNvPr id="12" name="Picture 2"/>
          <p:cNvPicPr>
            <a:picLocks noChangeAspect="1" noChangeArrowheads="1"/>
          </p:cNvPicPr>
          <p:nvPr/>
        </p:nvPicPr>
        <p:blipFill>
          <a:blip r:embed="rId4" cstate="print"/>
          <a:srcRect/>
          <a:stretch>
            <a:fillRect/>
          </a:stretch>
        </p:blipFill>
        <p:spPr bwMode="auto">
          <a:xfrm>
            <a:off x="1447800" y="4219969"/>
            <a:ext cx="2971800" cy="2402000"/>
          </a:xfrm>
          <a:prstGeom prst="rect">
            <a:avLst/>
          </a:prstGeom>
          <a:noFill/>
          <a:ln w="9525">
            <a:noFill/>
            <a:miter lim="800000"/>
            <a:headEnd/>
            <a:tailEnd/>
          </a:ln>
        </p:spPr>
      </p:pic>
    </p:spTree>
    <p:extLst>
      <p:ext uri="{BB962C8B-B14F-4D97-AF65-F5344CB8AC3E}">
        <p14:creationId xmlns:p14="http://schemas.microsoft.com/office/powerpoint/2010/main" val="2339336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4"/>
          <p:cNvSpPr>
            <a:spLocks noGrp="1"/>
          </p:cNvSpPr>
          <p:nvPr>
            <p:ph type="title"/>
          </p:nvPr>
        </p:nvSpPr>
        <p:spPr>
          <a:xfrm>
            <a:off x="457200" y="274638"/>
            <a:ext cx="82296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DATAPATH Control Signals (1)</a:t>
            </a:r>
          </a:p>
        </p:txBody>
      </p:sp>
      <p:sp>
        <p:nvSpPr>
          <p:cNvPr id="9" name="Rectangle 8"/>
          <p:cNvSpPr/>
          <p:nvPr/>
        </p:nvSpPr>
        <p:spPr>
          <a:xfrm>
            <a:off x="316675" y="1219200"/>
            <a:ext cx="8382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4038600" y="1981200"/>
            <a:ext cx="44196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63138" y="1066800"/>
            <a:ext cx="8185562" cy="1980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63138" y="1119250"/>
            <a:ext cx="5404262" cy="2663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33400" y="3176649"/>
            <a:ext cx="8081408" cy="1395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duotone>
              <a:prstClr val="black"/>
              <a:srgbClr val="D9C3A5">
                <a:tint val="50000"/>
                <a:satMod val="180000"/>
              </a:srgbClr>
            </a:duotone>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81200" y="4593771"/>
            <a:ext cx="602827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33400" y="5181600"/>
            <a:ext cx="800044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89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
        <p:nvSpPr>
          <p:cNvPr id="4" name="Rectangle 3"/>
          <p:cNvSpPr/>
          <p:nvPr/>
        </p:nvSpPr>
        <p:spPr>
          <a:xfrm>
            <a:off x="152400" y="457200"/>
            <a:ext cx="8763000" cy="5170646"/>
          </a:xfrm>
          <a:prstGeom prst="rect">
            <a:avLst/>
          </a:prstGeom>
        </p:spPr>
        <p:txBody>
          <a:bodyPr wrap="square">
            <a:spAutoFit/>
          </a:bodyPr>
          <a:lstStyle/>
          <a:p>
            <a:r>
              <a:rPr lang="en-US" sz="2200" dirty="0"/>
              <a:t>The processor communicates with the memory through the </a:t>
            </a:r>
            <a:r>
              <a:rPr lang="en-US" sz="2200" b="1" dirty="0">
                <a:solidFill>
                  <a:srgbClr val="FF0000"/>
                </a:solidFill>
              </a:rPr>
              <a:t>processor-memory interface</a:t>
            </a:r>
            <a:r>
              <a:rPr lang="en-US" sz="2200" dirty="0"/>
              <a:t>, which transfers data from and to the memory during Read and Write operations. </a:t>
            </a:r>
          </a:p>
          <a:p>
            <a:endParaRPr lang="en-US" sz="2200" dirty="0"/>
          </a:p>
          <a:p>
            <a:r>
              <a:rPr lang="en-US" sz="2200" dirty="0"/>
              <a:t>The </a:t>
            </a:r>
            <a:r>
              <a:rPr lang="en-US" sz="2200" b="1" dirty="0">
                <a:solidFill>
                  <a:srgbClr val="FF0000"/>
                </a:solidFill>
              </a:rPr>
              <a:t>instruction address generator </a:t>
            </a:r>
            <a:r>
              <a:rPr lang="en-US" sz="2200" dirty="0"/>
              <a:t>updates the contents of the PC after every instruction is fetched. </a:t>
            </a:r>
          </a:p>
          <a:p>
            <a:endParaRPr lang="en-US" sz="2200" dirty="0"/>
          </a:p>
          <a:p>
            <a:r>
              <a:rPr lang="en-US" sz="2200" dirty="0"/>
              <a:t>The </a:t>
            </a:r>
            <a:r>
              <a:rPr lang="en-US" sz="2200" b="1" dirty="0">
                <a:solidFill>
                  <a:srgbClr val="FF0000"/>
                </a:solidFill>
              </a:rPr>
              <a:t>register file </a:t>
            </a:r>
            <a:r>
              <a:rPr lang="en-US" sz="2200" dirty="0"/>
              <a:t>is a memory unit whose storage locations are organized to form the processor’s general-purpose registers. </a:t>
            </a:r>
          </a:p>
          <a:p>
            <a:endParaRPr lang="en-US" sz="2200" dirty="0"/>
          </a:p>
          <a:p>
            <a:r>
              <a:rPr lang="en-US" sz="2200" dirty="0"/>
              <a:t>During execution, the contents of the registers that performs an arithmetic or logic operation are sent to the </a:t>
            </a:r>
            <a:r>
              <a:rPr lang="en-US" sz="2200" b="1" dirty="0">
                <a:solidFill>
                  <a:srgbClr val="FF0000"/>
                </a:solidFill>
              </a:rPr>
              <a:t>arithmetic and logic unit (ALU)</a:t>
            </a:r>
            <a:r>
              <a:rPr lang="en-US" sz="2200" dirty="0"/>
              <a:t>,</a:t>
            </a:r>
            <a:r>
              <a:rPr lang="en-US" sz="2200" b="1" dirty="0">
                <a:solidFill>
                  <a:srgbClr val="FF0000"/>
                </a:solidFill>
              </a:rPr>
              <a:t> </a:t>
            </a:r>
            <a:r>
              <a:rPr lang="en-US" sz="2200" dirty="0"/>
              <a:t>which performs the required computation. </a:t>
            </a:r>
          </a:p>
          <a:p>
            <a:endParaRPr lang="en-US" sz="2200" dirty="0"/>
          </a:p>
          <a:p>
            <a:r>
              <a:rPr lang="en-US" sz="2200" dirty="0"/>
              <a:t>The results of the computation are stored in a register in the register file.</a:t>
            </a:r>
          </a:p>
        </p:txBody>
      </p:sp>
    </p:spTree>
    <p:extLst>
      <p:ext uri="{BB962C8B-B14F-4D97-AF65-F5344CB8AC3E}">
        <p14:creationId xmlns:p14="http://schemas.microsoft.com/office/powerpoint/2010/main" val="21452158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4"/>
          <p:cNvSpPr>
            <a:spLocks noGrp="1"/>
          </p:cNvSpPr>
          <p:nvPr>
            <p:ph type="title"/>
          </p:nvPr>
        </p:nvSpPr>
        <p:spPr>
          <a:xfrm>
            <a:off x="457200" y="274638"/>
            <a:ext cx="82296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DATAPATH Control Signals (2)</a:t>
            </a:r>
          </a:p>
        </p:txBody>
      </p:sp>
      <p:sp>
        <p:nvSpPr>
          <p:cNvPr id="9" name="Rectangle 8"/>
          <p:cNvSpPr/>
          <p:nvPr/>
        </p:nvSpPr>
        <p:spPr>
          <a:xfrm>
            <a:off x="316675" y="1219200"/>
            <a:ext cx="8382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4038600" y="1981200"/>
            <a:ext cx="44196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4201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81000" y="1219200"/>
            <a:ext cx="24003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3328987"/>
            <a:ext cx="2997804"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2597687"/>
            <a:ext cx="2838450" cy="1745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724400"/>
            <a:ext cx="8420100" cy="1186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742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4"/>
          <p:cNvSpPr>
            <a:spLocks noGrp="1"/>
          </p:cNvSpPr>
          <p:nvPr>
            <p:ph type="title"/>
          </p:nvPr>
        </p:nvSpPr>
        <p:spPr>
          <a:xfrm>
            <a:off x="457200" y="274638"/>
            <a:ext cx="82296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Handling Memory Delay (1)</a:t>
            </a:r>
          </a:p>
        </p:txBody>
      </p:sp>
      <p:sp>
        <p:nvSpPr>
          <p:cNvPr id="9" name="Rectangle 8"/>
          <p:cNvSpPr/>
          <p:nvPr/>
        </p:nvSpPr>
        <p:spPr>
          <a:xfrm>
            <a:off x="316675" y="1219200"/>
            <a:ext cx="8382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4038600" y="1981200"/>
            <a:ext cx="44196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1801" y="1219200"/>
            <a:ext cx="8763000" cy="2490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duotone>
              <a:prstClr val="black"/>
              <a:srgbClr val="D9C3A5">
                <a:tint val="50000"/>
                <a:satMod val="180000"/>
              </a:srgbClr>
            </a:duoton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956090" y="3579050"/>
            <a:ext cx="40671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4363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4"/>
          <p:cNvSpPr>
            <a:spLocks noGrp="1"/>
          </p:cNvSpPr>
          <p:nvPr>
            <p:ph type="title"/>
          </p:nvPr>
        </p:nvSpPr>
        <p:spPr>
          <a:xfrm>
            <a:off x="457200" y="274638"/>
            <a:ext cx="82296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t>Handling Memory Delay (2)</a:t>
            </a:r>
          </a:p>
        </p:txBody>
      </p:sp>
      <p:sp>
        <p:nvSpPr>
          <p:cNvPr id="9" name="Rectangle 8"/>
          <p:cNvSpPr/>
          <p:nvPr/>
        </p:nvSpPr>
        <p:spPr>
          <a:xfrm>
            <a:off x="316675" y="1219200"/>
            <a:ext cx="8382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4038600" y="1981200"/>
            <a:ext cx="44196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82684"/>
            <a:ext cx="8696201" cy="2008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duotone>
              <a:prstClr val="black"/>
              <a:srgbClr val="D9C3A5">
                <a:tint val="50000"/>
                <a:satMod val="180000"/>
              </a:srgb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10000" y="3914775"/>
            <a:ext cx="40290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452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122" name="Picture 2"/>
          <p:cNvPicPr>
            <a:picLocks noChangeAspect="1" noChangeArrowheads="1"/>
          </p:cNvPicPr>
          <p:nvPr/>
        </p:nvPicPr>
        <p:blipFill>
          <a:blip r:embed="rId2" cstate="print"/>
          <a:srcRect/>
          <a:stretch>
            <a:fillRect/>
          </a:stretch>
        </p:blipFill>
        <p:spPr bwMode="auto">
          <a:xfrm>
            <a:off x="1371600" y="1321747"/>
            <a:ext cx="6119629" cy="4917127"/>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33400" y="6260435"/>
            <a:ext cx="3828865" cy="216565"/>
          </a:xfrm>
          <a:prstGeom prst="rect">
            <a:avLst/>
          </a:prstGeom>
          <a:noFill/>
          <a:ln w="9525">
            <a:noFill/>
            <a:miter lim="800000"/>
            <a:headEnd/>
            <a:tailEnd/>
          </a:ln>
        </p:spPr>
      </p:pic>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CISC Processor Organization</a:t>
            </a:r>
          </a:p>
        </p:txBody>
      </p:sp>
    </p:spTree>
    <p:extLst>
      <p:ext uri="{BB962C8B-B14F-4D97-AF65-F5344CB8AC3E}">
        <p14:creationId xmlns:p14="http://schemas.microsoft.com/office/powerpoint/2010/main" val="3199298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Micro-programmed Control (1)</a:t>
            </a:r>
          </a:p>
        </p:txBody>
      </p:sp>
      <p:sp>
        <p:nvSpPr>
          <p:cNvPr id="2" name="Content Placeholder 1"/>
          <p:cNvSpPr>
            <a:spLocks noGrp="1"/>
          </p:cNvSpPr>
          <p:nvPr>
            <p:ph idx="1"/>
          </p:nvPr>
        </p:nvSpPr>
        <p:spPr>
          <a:xfrm>
            <a:off x="457200" y="1219200"/>
            <a:ext cx="8229600" cy="5181600"/>
          </a:xfrm>
        </p:spPr>
        <p:txBody>
          <a:bodyPr>
            <a:normAutofit fontScale="85000" lnSpcReduction="20000"/>
          </a:bodyPr>
          <a:lstStyle/>
          <a:p>
            <a:r>
              <a:rPr lang="en-US" dirty="0"/>
              <a:t>Micro-programmed control was an interesting and popular alternative in the past.</a:t>
            </a:r>
          </a:p>
          <a:p>
            <a:endParaRPr lang="en-US" dirty="0"/>
          </a:p>
          <a:p>
            <a:r>
              <a:rPr lang="en-US" dirty="0"/>
              <a:t>Control signals are generated for each execution step based on the instruction in the IR. In hardwired control, these signals are generated by circuits that interpret the contents of the IR as well as the timing signals derived from a step counter. </a:t>
            </a:r>
          </a:p>
          <a:p>
            <a:endParaRPr lang="en-US" dirty="0"/>
          </a:p>
          <a:p>
            <a:r>
              <a:rPr lang="en-US" dirty="0"/>
              <a:t>In micro-programmed control, instead of employing such circuits, </a:t>
            </a:r>
            <a:r>
              <a:rPr lang="en-US" i="1" dirty="0">
                <a:solidFill>
                  <a:srgbClr val="FF0000"/>
                </a:solidFill>
              </a:rPr>
              <a:t>it is possible to use a “software" approach, in which the desired setting of the control signals in each step is determined by a program stored in a special memory.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432968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Micro-programmed Control (2)</a:t>
            </a:r>
          </a:p>
        </p:txBody>
      </p:sp>
      <p:sp>
        <p:nvSpPr>
          <p:cNvPr id="2" name="Content Placeholder 1"/>
          <p:cNvSpPr>
            <a:spLocks noGrp="1"/>
          </p:cNvSpPr>
          <p:nvPr>
            <p:ph idx="1"/>
          </p:nvPr>
        </p:nvSpPr>
        <p:spPr>
          <a:xfrm>
            <a:off x="457200" y="1219200"/>
            <a:ext cx="8229600" cy="5181600"/>
          </a:xfrm>
        </p:spPr>
        <p:txBody>
          <a:bodyPr>
            <a:normAutofit lnSpcReduction="10000"/>
          </a:bodyPr>
          <a:lstStyle/>
          <a:p>
            <a:r>
              <a:rPr lang="en-US" dirty="0"/>
              <a:t>The control program is called a </a:t>
            </a:r>
            <a:r>
              <a:rPr lang="en-US" i="1" dirty="0"/>
              <a:t>micro-program </a:t>
            </a:r>
            <a:r>
              <a:rPr lang="en-US" dirty="0"/>
              <a:t>to distinguish it from the program being executed by the processor. The micro-program is stored on the processor chip in a small and fast memory called the </a:t>
            </a:r>
            <a:r>
              <a:rPr lang="en-US" i="1" dirty="0">
                <a:solidFill>
                  <a:srgbClr val="FF0000"/>
                </a:solidFill>
              </a:rPr>
              <a:t>micro-program memory</a:t>
            </a:r>
            <a:r>
              <a:rPr lang="en-US" i="1" dirty="0"/>
              <a:t> </a:t>
            </a:r>
            <a:r>
              <a:rPr lang="en-US" dirty="0"/>
              <a:t>or the </a:t>
            </a:r>
            <a:r>
              <a:rPr lang="en-US" i="1" dirty="0">
                <a:solidFill>
                  <a:srgbClr val="FF0000"/>
                </a:solidFill>
              </a:rPr>
              <a:t>control store</a:t>
            </a:r>
            <a:r>
              <a:rPr lang="en-US" dirty="0"/>
              <a:t>.</a:t>
            </a:r>
            <a:br>
              <a:rPr lang="en-US" dirty="0"/>
            </a:br>
            <a:endParaRPr lang="en-US" dirty="0"/>
          </a:p>
          <a:p>
            <a:r>
              <a:rPr lang="en-US" dirty="0"/>
              <a:t>Suppose that </a:t>
            </a:r>
            <a:r>
              <a:rPr lang="en-US" i="1" dirty="0"/>
              <a:t>n </a:t>
            </a:r>
            <a:r>
              <a:rPr lang="en-US" dirty="0"/>
              <a:t>control signals are needed. Let each control signal be represented by a bit in an </a:t>
            </a:r>
            <a:r>
              <a:rPr lang="en-US" i="1" dirty="0"/>
              <a:t>n</a:t>
            </a:r>
            <a:r>
              <a:rPr lang="en-US" dirty="0"/>
              <a:t>-bit word, which is often referred to as a </a:t>
            </a:r>
            <a:r>
              <a:rPr lang="en-US" i="1" dirty="0"/>
              <a:t>control word </a:t>
            </a:r>
            <a:r>
              <a:rPr lang="en-US" dirty="0"/>
              <a:t>or a </a:t>
            </a:r>
            <a:r>
              <a:rPr lang="en-US" i="1" dirty="0">
                <a:solidFill>
                  <a:srgbClr val="FF0000"/>
                </a:solidFill>
              </a:rPr>
              <a:t>microinstruction</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59625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Micro-programmed Control (4)</a:t>
            </a:r>
          </a:p>
        </p:txBody>
      </p:sp>
      <p:sp>
        <p:nvSpPr>
          <p:cNvPr id="2" name="Content Placeholder 1"/>
          <p:cNvSpPr>
            <a:spLocks noGrp="1"/>
          </p:cNvSpPr>
          <p:nvPr>
            <p:ph idx="1"/>
          </p:nvPr>
        </p:nvSpPr>
        <p:spPr>
          <a:xfrm>
            <a:off x="457200" y="1219200"/>
            <a:ext cx="8229600" cy="5192751"/>
          </a:xfrm>
        </p:spPr>
        <p:txBody>
          <a:bodyPr>
            <a:normAutofit fontScale="85000" lnSpcReduction="20000"/>
          </a:bodyPr>
          <a:lstStyle/>
          <a:p>
            <a:r>
              <a:rPr lang="en-US" dirty="0"/>
              <a:t>In a instruction words, each bit specifies the setting of the corresponding signal for a particular step in the execution flow. </a:t>
            </a:r>
          </a:p>
          <a:p>
            <a:r>
              <a:rPr lang="en-US" dirty="0"/>
              <a:t>One control word is stored in the micro-program memory for each step in the execution sequence of an instruction.</a:t>
            </a:r>
          </a:p>
          <a:p>
            <a:pPr lvl="1"/>
            <a:r>
              <a:rPr lang="en-US" dirty="0"/>
              <a:t>For example, the action of reading an instruction or a data operand from the memory requires use of the </a:t>
            </a:r>
            <a:r>
              <a:rPr lang="en-US" dirty="0" err="1"/>
              <a:t>MEM_read</a:t>
            </a:r>
            <a:r>
              <a:rPr lang="en-US" dirty="0"/>
              <a:t> and WMFC signals introduced in Sections 5.5 and 5.6.2, respectively. These signals are asserted by setting the corresponding bits in the control word to 1 for steps 1, 3, and 5 in Figure 5.26. </a:t>
            </a:r>
          </a:p>
          <a:p>
            <a:r>
              <a:rPr lang="en-US" dirty="0"/>
              <a:t>When a microinstruction is read from the control store, each control signal takes on the value of its corresponding bit.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746035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Micro-programmed Control (5)</a:t>
            </a:r>
          </a:p>
        </p:txBody>
      </p:sp>
      <p:sp>
        <p:nvSpPr>
          <p:cNvPr id="2" name="Content Placeholder 1"/>
          <p:cNvSpPr>
            <a:spLocks noGrp="1"/>
          </p:cNvSpPr>
          <p:nvPr>
            <p:ph idx="1"/>
          </p:nvPr>
        </p:nvSpPr>
        <p:spPr>
          <a:xfrm>
            <a:off x="457200" y="1219200"/>
            <a:ext cx="8229600" cy="5192751"/>
          </a:xfrm>
        </p:spPr>
        <p:txBody>
          <a:bodyPr>
            <a:normAutofit lnSpcReduction="10000"/>
          </a:bodyPr>
          <a:lstStyle/>
          <a:p>
            <a:r>
              <a:rPr lang="en-US" dirty="0"/>
              <a:t>The sequence of microinstructions corresponding to a given machine instruction constitutes the </a:t>
            </a:r>
            <a:r>
              <a:rPr lang="en-US" i="1" dirty="0">
                <a:solidFill>
                  <a:srgbClr val="FF0000"/>
                </a:solidFill>
              </a:rPr>
              <a:t>micro-routine</a:t>
            </a:r>
            <a:r>
              <a:rPr lang="en-US" i="1" dirty="0"/>
              <a:t> </a:t>
            </a:r>
            <a:r>
              <a:rPr lang="en-US" dirty="0"/>
              <a:t>that implements that instruction. </a:t>
            </a:r>
            <a:br>
              <a:rPr lang="en-US" dirty="0"/>
            </a:br>
            <a:endParaRPr lang="en-US" dirty="0"/>
          </a:p>
          <a:p>
            <a:r>
              <a:rPr lang="en-US" dirty="0"/>
              <a:t>The first two steps in Figures 5.25 and 5.26 specify the actions for fetching and decoding an instruction. They are common to all instructions. The micro-routine that is specific to a given machine instruction starts with step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516725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Micro-programmed Control (6)</a:t>
            </a:r>
          </a:p>
        </p:txBody>
      </p:sp>
      <p:sp>
        <p:nvSpPr>
          <p:cNvPr id="2" name="Content Placeholder 1"/>
          <p:cNvSpPr>
            <a:spLocks noGrp="1"/>
          </p:cNvSpPr>
          <p:nvPr>
            <p:ph idx="1"/>
          </p:nvPr>
        </p:nvSpPr>
        <p:spPr>
          <a:xfrm>
            <a:off x="457200" y="1219200"/>
            <a:ext cx="8382000" cy="5192751"/>
          </a:xfrm>
        </p:spPr>
        <p:txBody>
          <a:bodyPr>
            <a:normAutofit fontScale="77500" lnSpcReduction="20000"/>
          </a:bodyPr>
          <a:lstStyle/>
          <a:p>
            <a:r>
              <a:rPr lang="en-US" dirty="0"/>
              <a:t>The microinstruction address generator decodes the instruction in the IR to obtain the starting address of the corresponding </a:t>
            </a:r>
            <a:r>
              <a:rPr lang="en-US" dirty="0" err="1"/>
              <a:t>microroutine</a:t>
            </a:r>
            <a:r>
              <a:rPr lang="en-US" dirty="0"/>
              <a:t> and loads that address into the </a:t>
            </a:r>
            <a:r>
              <a:rPr lang="en-US" i="1" dirty="0" err="1"/>
              <a:t>μ</a:t>
            </a:r>
            <a:r>
              <a:rPr lang="en-US" dirty="0" err="1"/>
              <a:t>PC</a:t>
            </a:r>
            <a:r>
              <a:rPr lang="en-US" dirty="0"/>
              <a:t>. This is the address that will be used in the following clock cycle to read the control word corresponding to step 3.</a:t>
            </a:r>
            <a:br>
              <a:rPr lang="en-US" dirty="0"/>
            </a:br>
            <a:r>
              <a:rPr lang="en-US" dirty="0"/>
              <a:t> </a:t>
            </a:r>
          </a:p>
          <a:p>
            <a:r>
              <a:rPr lang="en-US" dirty="0"/>
              <a:t>As execution proceeds, the microinstruction address generator increments the </a:t>
            </a:r>
            <a:r>
              <a:rPr lang="en-US" i="1" dirty="0" err="1"/>
              <a:t>μ</a:t>
            </a:r>
            <a:r>
              <a:rPr lang="en-US" dirty="0" err="1"/>
              <a:t>PC</a:t>
            </a:r>
            <a:r>
              <a:rPr lang="en-US" dirty="0"/>
              <a:t> to read microinstructions from successive locations in the control store. One bit in the microinstruction, which we will call End, is used to mark the last microinstruction in a given  </a:t>
            </a:r>
            <a:r>
              <a:rPr lang="en-US" dirty="0" err="1"/>
              <a:t>microroutine</a:t>
            </a:r>
            <a:r>
              <a:rPr lang="en-US" dirty="0"/>
              <a:t>. When End is equal to 1, as would be the case in step 3 in Figure 5.25 and  step 7 in Figure 5.26, the address generator returns to the microinstruction corresponding to step 1, which causes a new machine instruction to be fetched.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3473586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Micro-programmed Control (7)</a:t>
            </a:r>
          </a:p>
        </p:txBody>
      </p:sp>
      <p:sp>
        <p:nvSpPr>
          <p:cNvPr id="2" name="Content Placeholder 1"/>
          <p:cNvSpPr>
            <a:spLocks noGrp="1"/>
          </p:cNvSpPr>
          <p:nvPr>
            <p:ph idx="1"/>
          </p:nvPr>
        </p:nvSpPr>
        <p:spPr>
          <a:xfrm>
            <a:off x="457200" y="1219200"/>
            <a:ext cx="8229600" cy="5334000"/>
          </a:xfrm>
        </p:spPr>
        <p:txBody>
          <a:bodyPr>
            <a:normAutofit fontScale="92500" lnSpcReduction="20000"/>
          </a:bodyPr>
          <a:lstStyle/>
          <a:p>
            <a:r>
              <a:rPr lang="en-US" dirty="0"/>
              <a:t>Micro-programmed control is simple to implement and provides considerable flexibility in controlling the execution of machine instructions. But, it is slower than hardwired control.</a:t>
            </a:r>
          </a:p>
          <a:p>
            <a:endParaRPr lang="en-US" dirty="0"/>
          </a:p>
          <a:p>
            <a:r>
              <a:rPr lang="en-US" dirty="0"/>
              <a:t>The flexibility it provides is not needed in RISC-style processors as the control signals needed to implement RISC-style instructions are quite simple to generate. </a:t>
            </a:r>
          </a:p>
          <a:p>
            <a:endParaRPr lang="en-US" dirty="0"/>
          </a:p>
          <a:p>
            <a:r>
              <a:rPr lang="en-US" dirty="0"/>
              <a:t>Since the cost of logic circuitry is no longer a significant factor, hardwired control has become the preferred choice.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177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Data Processing Hardware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828800" y="2716975"/>
            <a:ext cx="5638800" cy="3789681"/>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04853" y="1143000"/>
            <a:ext cx="8886747" cy="1495425"/>
          </a:xfrm>
          <a:prstGeom prst="rect">
            <a:avLst/>
          </a:prstGeom>
          <a:noFill/>
          <a:ln w="9525">
            <a:noFill/>
            <a:miter lim="800000"/>
            <a:headEnd/>
            <a:tailEnd/>
          </a:ln>
        </p:spPr>
      </p:pic>
      <p:sp>
        <p:nvSpPr>
          <p:cNvPr id="10" name="Rectangle 9"/>
          <p:cNvSpPr/>
          <p:nvPr/>
        </p:nvSpPr>
        <p:spPr>
          <a:xfrm>
            <a:off x="1905000" y="2362200"/>
            <a:ext cx="69342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336772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r>
              <a:rPr lang="en-US" b="1" dirty="0">
                <a:solidFill>
                  <a:srgbClr val="FF0000"/>
                </a:solidFill>
                <a:latin typeface="Times-BoldSC"/>
              </a:rPr>
              <a:t>CISC-Style Processors</a:t>
            </a:r>
            <a:endParaRPr lang="en-US" dirty="0">
              <a:solidFill>
                <a:srgbClr val="FF0000"/>
              </a:solidFill>
            </a:endParaRPr>
          </a:p>
        </p:txBody>
      </p:sp>
      <p:sp>
        <p:nvSpPr>
          <p:cNvPr id="3" name="Content Placeholder 2"/>
          <p:cNvSpPr>
            <a:spLocks noGrp="1"/>
          </p:cNvSpPr>
          <p:nvPr>
            <p:ph idx="1"/>
          </p:nvPr>
        </p:nvSpPr>
        <p:spPr>
          <a:xfrm>
            <a:off x="381000" y="990600"/>
            <a:ext cx="8305800" cy="4525963"/>
          </a:xfrm>
        </p:spPr>
        <p:txBody>
          <a:bodyPr>
            <a:noAutofit/>
          </a:bodyPr>
          <a:lstStyle/>
          <a:p>
            <a:pPr algn="just"/>
            <a:r>
              <a:rPr lang="en-US" sz="2400" dirty="0">
                <a:latin typeface="Times-Roman"/>
              </a:rPr>
              <a:t>Unlike RISC-style instruction sets, where only Load and Store instructions access data in the memory, CISC instructions can operate directly on memory operands.</a:t>
            </a:r>
          </a:p>
          <a:p>
            <a:pPr algn="just"/>
            <a:endParaRPr lang="en-US" sz="1100" dirty="0">
              <a:latin typeface="Times-Roman"/>
            </a:endParaRPr>
          </a:p>
          <a:p>
            <a:pPr algn="just"/>
            <a:r>
              <a:rPr lang="en-US" sz="2400" dirty="0">
                <a:latin typeface="Times-Roman"/>
              </a:rPr>
              <a:t>Also, they are not restricted to one word in length. An instruction may use several words to specify operand addresses and the actions to be performed.</a:t>
            </a:r>
          </a:p>
          <a:p>
            <a:pPr algn="just"/>
            <a:endParaRPr lang="en-US" sz="1000" dirty="0">
              <a:latin typeface="Times-Roman"/>
            </a:endParaRPr>
          </a:p>
          <a:p>
            <a:pPr algn="just"/>
            <a:r>
              <a:rPr lang="en-US" sz="2400" dirty="0"/>
              <a:t>The main difference between this organization and the five-stage structure is that the Interconnect block, which provides interconnections among other blocks, does not prescribe any particular structure or pattern of data flow. </a:t>
            </a:r>
          </a:p>
          <a:p>
            <a:pPr algn="just"/>
            <a:endParaRPr lang="en-US" sz="300" dirty="0"/>
          </a:p>
          <a:p>
            <a:pPr algn="just"/>
            <a:r>
              <a:rPr lang="en-US" sz="2400" dirty="0"/>
              <a:t>It provides paths that make it possible to transfer data between any two components, as needed to implement instructions.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3928456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834"/>
            <a:ext cx="8610600" cy="5638800"/>
          </a:xfrm>
        </p:spPr>
        <p:txBody>
          <a:bodyPr>
            <a:noAutofit/>
          </a:bodyPr>
          <a:lstStyle/>
          <a:p>
            <a:r>
              <a:rPr lang="en-US" sz="2000" dirty="0"/>
              <a:t>In CISC, some registers are needed to hold intermediate results during instruction execution. </a:t>
            </a:r>
          </a:p>
          <a:p>
            <a:endParaRPr lang="en-US" sz="1050" dirty="0"/>
          </a:p>
          <a:p>
            <a:r>
              <a:rPr lang="en-US" sz="2000" dirty="0"/>
              <a:t>The temporary registers block in the figure is provided for this purpose. It includes two temporary registers, Temp1 and Temp2.</a:t>
            </a:r>
          </a:p>
          <a:p>
            <a:endParaRPr lang="en-US" sz="1050" dirty="0">
              <a:latin typeface="Times-Roman"/>
            </a:endParaRPr>
          </a:p>
          <a:p>
            <a:r>
              <a:rPr lang="en-US" sz="2000" dirty="0"/>
              <a:t>Buses are used in the implementation of the Interconnect. </a:t>
            </a:r>
          </a:p>
          <a:p>
            <a:pPr lvl="1"/>
            <a:r>
              <a:rPr lang="en-US" sz="2000" dirty="0"/>
              <a:t>A </a:t>
            </a:r>
            <a:r>
              <a:rPr lang="en-US" sz="2000" i="1" dirty="0"/>
              <a:t>bus </a:t>
            </a:r>
            <a:r>
              <a:rPr lang="en-US" sz="2000" dirty="0"/>
              <a:t>consists of a set of lines to which several devices may be connected, enabling data to be transferred from any one device to any other. </a:t>
            </a:r>
          </a:p>
          <a:p>
            <a:pPr lvl="1"/>
            <a:endParaRPr lang="en-US" sz="2000" dirty="0"/>
          </a:p>
          <a:p>
            <a:r>
              <a:rPr lang="en-US" sz="2000" dirty="0"/>
              <a:t>A logic gate that sends a signal over a bus line is called a </a:t>
            </a:r>
            <a:r>
              <a:rPr lang="en-US" sz="2000" i="1" dirty="0"/>
              <a:t>bus driver</a:t>
            </a:r>
            <a:r>
              <a:rPr lang="en-US" sz="2000" dirty="0"/>
              <a:t>. </a:t>
            </a:r>
          </a:p>
          <a:p>
            <a:endParaRPr lang="en-US" sz="2000" dirty="0"/>
          </a:p>
          <a:p>
            <a:r>
              <a:rPr lang="en-US" sz="2000" dirty="0"/>
              <a:t>Since all devices connected to the bus have the ability to send data, and it must been insured that only one of them is driving the bus at any given time. </a:t>
            </a:r>
          </a:p>
          <a:p>
            <a:r>
              <a:rPr lang="en-US" sz="2000" dirty="0">
                <a:latin typeface="+mj-lt"/>
              </a:rPr>
              <a:t>For this reason, the bus driver is a special type of logic gate called </a:t>
            </a:r>
            <a:r>
              <a:rPr lang="en-US" sz="2000" dirty="0">
                <a:solidFill>
                  <a:srgbClr val="FF0000"/>
                </a:solidFill>
                <a:latin typeface="+mj-lt"/>
              </a:rPr>
              <a:t>a </a:t>
            </a:r>
            <a:r>
              <a:rPr lang="en-US" sz="2000" i="1" dirty="0">
                <a:solidFill>
                  <a:srgbClr val="FF0000"/>
                </a:solidFill>
                <a:latin typeface="+mj-lt"/>
              </a:rPr>
              <a:t>tri-state gate</a:t>
            </a:r>
            <a:r>
              <a:rPr lang="en-US" sz="2000" dirty="0">
                <a:solidFill>
                  <a:srgbClr val="FF0000"/>
                </a:solidFill>
                <a:latin typeface="+mj-lt"/>
              </a:rPr>
              <a:t>. </a:t>
            </a:r>
          </a:p>
          <a:p>
            <a:pPr lvl="1"/>
            <a:r>
              <a:rPr lang="en-US" sz="2000" dirty="0"/>
              <a:t>It has a control input that turns it on or off. </a:t>
            </a:r>
          </a:p>
          <a:p>
            <a:pPr lvl="1"/>
            <a:r>
              <a:rPr lang="en-US" sz="2000" dirty="0"/>
              <a:t>When turned on, the gate places a logic signal of 0 or 1 on the bus, according to the value of its input. </a:t>
            </a:r>
          </a:p>
          <a:p>
            <a:pPr lvl="1"/>
            <a:r>
              <a:rPr lang="en-US" sz="2000" dirty="0"/>
              <a:t>When turned off, the gate is electrically disconnected from the bus.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dirty="0"/>
          </a:p>
        </p:txBody>
      </p:sp>
    </p:spTree>
    <p:extLst>
      <p:ext uri="{BB962C8B-B14F-4D97-AF65-F5344CB8AC3E}">
        <p14:creationId xmlns:p14="http://schemas.microsoft.com/office/powerpoint/2010/main" val="1854163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304" y="381000"/>
            <a:ext cx="8305800" cy="3886200"/>
          </a:xfrm>
        </p:spPr>
        <p:txBody>
          <a:bodyPr>
            <a:noAutofit/>
          </a:bodyPr>
          <a:lstStyle/>
          <a:p>
            <a:r>
              <a:rPr lang="en-US" sz="2000" dirty="0">
                <a:latin typeface="+mj-lt"/>
              </a:rPr>
              <a:t>Figure 5.23 shows how a flip-flop that forms one bit of a data register can be connected to a bus line. </a:t>
            </a:r>
          </a:p>
          <a:p>
            <a:endParaRPr lang="en-US" sz="2000" dirty="0">
              <a:latin typeface="+mj-lt"/>
            </a:endParaRPr>
          </a:p>
          <a:p>
            <a:r>
              <a:rPr lang="en-US" sz="2000" dirty="0">
                <a:latin typeface="+mj-lt"/>
              </a:rPr>
              <a:t>There are two control signals, </a:t>
            </a:r>
            <a:r>
              <a:rPr lang="en-US" sz="2000" dirty="0" err="1">
                <a:latin typeface="+mj-lt"/>
              </a:rPr>
              <a:t>R</a:t>
            </a:r>
            <a:r>
              <a:rPr lang="en-US" sz="2000" i="1" dirty="0" err="1">
                <a:latin typeface="+mj-lt"/>
              </a:rPr>
              <a:t>in</a:t>
            </a:r>
            <a:r>
              <a:rPr lang="en-US" sz="2000" i="1" dirty="0">
                <a:latin typeface="+mj-lt"/>
              </a:rPr>
              <a:t> </a:t>
            </a:r>
            <a:r>
              <a:rPr lang="en-US" sz="2000" dirty="0">
                <a:latin typeface="+mj-lt"/>
              </a:rPr>
              <a:t>and R</a:t>
            </a:r>
            <a:r>
              <a:rPr lang="en-US" sz="2000" i="1" dirty="0">
                <a:latin typeface="+mj-lt"/>
              </a:rPr>
              <a:t>out </a:t>
            </a:r>
            <a:r>
              <a:rPr lang="en-US" sz="2000" dirty="0">
                <a:latin typeface="+mj-lt"/>
              </a:rPr>
              <a:t>. When </a:t>
            </a:r>
            <a:r>
              <a:rPr lang="en-US" sz="2000" dirty="0" err="1">
                <a:latin typeface="+mj-lt"/>
              </a:rPr>
              <a:t>R</a:t>
            </a:r>
            <a:r>
              <a:rPr lang="en-US" sz="2000" i="1" dirty="0" err="1">
                <a:latin typeface="+mj-lt"/>
              </a:rPr>
              <a:t>in</a:t>
            </a:r>
            <a:r>
              <a:rPr lang="en-US" sz="2000" i="1" dirty="0">
                <a:latin typeface="+mj-lt"/>
              </a:rPr>
              <a:t> </a:t>
            </a:r>
            <a:r>
              <a:rPr lang="en-US" sz="2000" dirty="0">
                <a:latin typeface="+mj-lt"/>
              </a:rPr>
              <a:t>is equal to 1 the multiplexer selects the data on the bus line to be loaded into the flip-flop. </a:t>
            </a:r>
          </a:p>
          <a:p>
            <a:endParaRPr lang="en-US" sz="2000" dirty="0">
              <a:latin typeface="+mj-lt"/>
            </a:endParaRPr>
          </a:p>
          <a:p>
            <a:r>
              <a:rPr lang="en-US" sz="2000" dirty="0">
                <a:latin typeface="+mj-lt"/>
              </a:rPr>
              <a:t>Setting </a:t>
            </a:r>
            <a:r>
              <a:rPr lang="en-US" sz="2000" dirty="0" err="1">
                <a:latin typeface="+mj-lt"/>
              </a:rPr>
              <a:t>R</a:t>
            </a:r>
            <a:r>
              <a:rPr lang="en-US" sz="2000" i="1" dirty="0" err="1">
                <a:latin typeface="+mj-lt"/>
              </a:rPr>
              <a:t>in</a:t>
            </a:r>
            <a:r>
              <a:rPr lang="en-US" sz="2000" i="1" dirty="0">
                <a:latin typeface="+mj-lt"/>
              </a:rPr>
              <a:t> </a:t>
            </a:r>
            <a:r>
              <a:rPr lang="en-US" sz="2000" dirty="0">
                <a:latin typeface="+mj-lt"/>
              </a:rPr>
              <a:t>to 0 causes the flip-flop to maintain its present value. </a:t>
            </a:r>
          </a:p>
          <a:p>
            <a:endParaRPr lang="en-US" sz="2000" dirty="0">
              <a:latin typeface="+mj-lt"/>
            </a:endParaRPr>
          </a:p>
          <a:p>
            <a:r>
              <a:rPr lang="en-US" sz="2000" dirty="0">
                <a:latin typeface="+mj-lt"/>
              </a:rPr>
              <a:t>The output of the flip-flop is connected to the bus line through a tri-state gate, which is turned on when R</a:t>
            </a:r>
            <a:r>
              <a:rPr lang="en-US" sz="2000" i="1" dirty="0">
                <a:latin typeface="+mj-lt"/>
              </a:rPr>
              <a:t>out </a:t>
            </a:r>
            <a:r>
              <a:rPr lang="en-US" sz="2000" dirty="0">
                <a:latin typeface="+mj-lt"/>
              </a:rPr>
              <a:t>is asserted. </a:t>
            </a:r>
          </a:p>
          <a:p>
            <a:endParaRPr lang="en-US" sz="2000"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267200"/>
            <a:ext cx="3810000" cy="2273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4267200"/>
            <a:ext cx="3886200" cy="1323439"/>
          </a:xfrm>
          <a:prstGeom prst="rect">
            <a:avLst/>
          </a:prstGeom>
        </p:spPr>
        <p:txBody>
          <a:bodyPr wrap="square">
            <a:spAutoFit/>
          </a:bodyPr>
          <a:lstStyle/>
          <a:p>
            <a:pPr marL="285750" indent="-285750" algn="just">
              <a:buFont typeface="Arial" pitchFamily="34" charset="0"/>
              <a:buChar char="•"/>
            </a:pPr>
            <a:r>
              <a:rPr lang="en-US" sz="2000" dirty="0"/>
              <a:t>At other times, the tri-state gate is turned off, allowing other components to drive the bus line.</a:t>
            </a:r>
          </a:p>
        </p:txBody>
      </p:sp>
    </p:spTree>
    <p:extLst>
      <p:ext uri="{BB962C8B-B14F-4D97-AF65-F5344CB8AC3E}">
        <p14:creationId xmlns:p14="http://schemas.microsoft.com/office/powerpoint/2010/main" val="21572860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170" name="Picture 2"/>
          <p:cNvPicPr>
            <a:picLocks noChangeAspect="1" noChangeArrowheads="1"/>
          </p:cNvPicPr>
          <p:nvPr/>
        </p:nvPicPr>
        <p:blipFill>
          <a:blip r:embed="rId2" cstate="print"/>
          <a:srcRect/>
          <a:stretch>
            <a:fillRect/>
          </a:stretch>
        </p:blipFill>
        <p:spPr bwMode="auto">
          <a:xfrm>
            <a:off x="3267980" y="0"/>
            <a:ext cx="4428220" cy="6706012"/>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304800" y="6324600"/>
            <a:ext cx="4572000" cy="219075"/>
          </a:xfrm>
          <a:prstGeom prst="rect">
            <a:avLst/>
          </a:prstGeom>
          <a:noFill/>
          <a:ln w="9525">
            <a:noFill/>
            <a:miter lim="800000"/>
            <a:headEnd/>
            <a:tailEnd/>
          </a:ln>
        </p:spPr>
      </p:pic>
    </p:spTree>
    <p:extLst>
      <p:ext uri="{BB962C8B-B14F-4D97-AF65-F5344CB8AC3E}">
        <p14:creationId xmlns:p14="http://schemas.microsoft.com/office/powerpoint/2010/main" val="30403211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CISC Execution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194" name="Picture 2"/>
          <p:cNvPicPr>
            <a:picLocks noChangeAspect="1" noChangeArrowheads="1"/>
          </p:cNvPicPr>
          <p:nvPr/>
        </p:nvPicPr>
        <p:blipFill>
          <a:blip r:embed="rId2" cstate="print"/>
          <a:srcRect/>
          <a:stretch>
            <a:fillRect/>
          </a:stretch>
        </p:blipFill>
        <p:spPr bwMode="auto">
          <a:xfrm>
            <a:off x="714052" y="2057400"/>
            <a:ext cx="7820348" cy="25527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362199" y="1600200"/>
            <a:ext cx="1607127" cy="30480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5181600" y="1600200"/>
            <a:ext cx="1733550" cy="266700"/>
          </a:xfrm>
          <a:prstGeom prst="rect">
            <a:avLst/>
          </a:prstGeom>
          <a:noFill/>
          <a:ln w="9525">
            <a:noFill/>
            <a:miter lim="800000"/>
            <a:headEnd/>
            <a:tailEnd/>
          </a:ln>
        </p:spPr>
      </p:pic>
    </p:spTree>
    <p:extLst>
      <p:ext uri="{BB962C8B-B14F-4D97-AF65-F5344CB8AC3E}">
        <p14:creationId xmlns:p14="http://schemas.microsoft.com/office/powerpoint/2010/main" val="28498426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CISC Execution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218" name="Picture 2"/>
          <p:cNvPicPr>
            <a:picLocks noChangeAspect="1" noChangeArrowheads="1"/>
          </p:cNvPicPr>
          <p:nvPr/>
        </p:nvPicPr>
        <p:blipFill>
          <a:blip r:embed="rId2" cstate="print"/>
          <a:srcRect/>
          <a:stretch>
            <a:fillRect/>
          </a:stretch>
        </p:blipFill>
        <p:spPr bwMode="auto">
          <a:xfrm>
            <a:off x="1143000" y="1495425"/>
            <a:ext cx="2227551" cy="33337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533400" y="2057400"/>
            <a:ext cx="8077200" cy="4038600"/>
          </a:xfrm>
          <a:prstGeom prst="rect">
            <a:avLst/>
          </a:prstGeom>
          <a:noFill/>
          <a:ln w="9525">
            <a:noFill/>
            <a:miter lim="800000"/>
            <a:headEnd/>
            <a:tailEnd/>
          </a:ln>
        </p:spPr>
      </p:pic>
    </p:spTree>
    <p:extLst>
      <p:ext uri="{BB962C8B-B14F-4D97-AF65-F5344CB8AC3E}">
        <p14:creationId xmlns:p14="http://schemas.microsoft.com/office/powerpoint/2010/main" val="27557452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42" name="Picture 2"/>
          <p:cNvPicPr>
            <a:picLocks noChangeAspect="1" noChangeArrowheads="1"/>
          </p:cNvPicPr>
          <p:nvPr/>
        </p:nvPicPr>
        <p:blipFill>
          <a:blip r:embed="rId2" cstate="print"/>
          <a:srcRect/>
          <a:stretch>
            <a:fillRect/>
          </a:stretch>
        </p:blipFill>
        <p:spPr bwMode="auto">
          <a:xfrm>
            <a:off x="2590800" y="1123950"/>
            <a:ext cx="3781425" cy="4996439"/>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57200" y="6305550"/>
            <a:ext cx="4572000" cy="247650"/>
          </a:xfrm>
          <a:prstGeom prst="rect">
            <a:avLst/>
          </a:prstGeom>
          <a:noFill/>
          <a:ln w="9525">
            <a:noFill/>
            <a:miter lim="800000"/>
            <a:headEnd/>
            <a:tailEnd/>
          </a:ln>
        </p:spPr>
      </p:pic>
      <p:sp>
        <p:nvSpPr>
          <p:cNvPr id="8"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err="1"/>
              <a:t>Microprogrammed</a:t>
            </a:r>
            <a:r>
              <a:rPr lang="en-US" dirty="0"/>
              <a:t> Control</a:t>
            </a:r>
          </a:p>
        </p:txBody>
      </p:sp>
    </p:spTree>
    <p:extLst>
      <p:ext uri="{BB962C8B-B14F-4D97-AF65-F5344CB8AC3E}">
        <p14:creationId xmlns:p14="http://schemas.microsoft.com/office/powerpoint/2010/main" val="37750618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Thank You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1904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Data Processing Hardware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1524000" y="2895600"/>
            <a:ext cx="6324600" cy="3856707"/>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52400" y="1143000"/>
            <a:ext cx="8382000" cy="1692631"/>
          </a:xfrm>
          <a:prstGeom prst="rect">
            <a:avLst/>
          </a:prstGeom>
          <a:noFill/>
          <a:ln w="9525">
            <a:noFill/>
            <a:miter lim="800000"/>
            <a:headEnd/>
            <a:tailEnd/>
          </a:ln>
        </p:spPr>
      </p:pic>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p:cNvSpPr/>
          <p:nvPr/>
        </p:nvSpPr>
        <p:spPr>
          <a:xfrm>
            <a:off x="8305800" y="2590800"/>
            <a:ext cx="457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1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Load Instructions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6"/>
          <p:cNvSpPr/>
          <p:nvPr/>
        </p:nvSpPr>
        <p:spPr>
          <a:xfrm>
            <a:off x="8534400" y="2590800"/>
            <a:ext cx="228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098" name="Picture 2"/>
          <p:cNvPicPr>
            <a:picLocks noChangeAspect="1" noChangeArrowheads="1"/>
          </p:cNvPicPr>
          <p:nvPr/>
        </p:nvPicPr>
        <p:blipFill>
          <a:blip r:embed="rId2" cstate="print"/>
          <a:srcRect/>
          <a:stretch>
            <a:fillRect/>
          </a:stretch>
        </p:blipFill>
        <p:spPr bwMode="auto">
          <a:xfrm>
            <a:off x="479907" y="1524000"/>
            <a:ext cx="8283093" cy="4191000"/>
          </a:xfrm>
          <a:prstGeom prst="rect">
            <a:avLst/>
          </a:prstGeom>
          <a:noFill/>
          <a:ln w="9525">
            <a:noFill/>
            <a:miter lim="800000"/>
            <a:headEnd/>
            <a:tailEnd/>
          </a:ln>
        </p:spPr>
      </p:pic>
      <p:sp>
        <p:nvSpPr>
          <p:cNvPr id="2" name="Rectangle 1"/>
          <p:cNvSpPr/>
          <p:nvPr/>
        </p:nvSpPr>
        <p:spPr>
          <a:xfrm>
            <a:off x="479907" y="1981200"/>
            <a:ext cx="663093"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296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11625</TotalTime>
  <Words>2180</Words>
  <Application>Microsoft Office PowerPoint</Application>
  <PresentationFormat>On-screen Show (4:3)</PresentationFormat>
  <Paragraphs>283</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Times-BoldSC</vt:lpstr>
      <vt:lpstr>Times-Roman</vt:lpstr>
      <vt:lpstr>Office Theme</vt:lpstr>
      <vt:lpstr>Computer Organization and Assembly Language (COAL)</vt:lpstr>
      <vt:lpstr>Lecture Objectives</vt:lpstr>
      <vt:lpstr>Fetch &amp; Execute Cycle</vt:lpstr>
      <vt:lpstr>PowerPoint Presentation</vt:lpstr>
      <vt:lpstr>PowerPoint Presentation</vt:lpstr>
      <vt:lpstr>PowerPoint Presentation</vt:lpstr>
      <vt:lpstr>Data Processing Hardware (1)</vt:lpstr>
      <vt:lpstr>Data Processing Hardware (2)</vt:lpstr>
      <vt:lpstr>Load Instructions (1)</vt:lpstr>
      <vt:lpstr>Load Instructions (2)</vt:lpstr>
      <vt:lpstr>Arithmetic &amp; Logic Instructions (1)</vt:lpstr>
      <vt:lpstr>Arithmetic &amp; Logic Instructions (2)</vt:lpstr>
      <vt:lpstr>Store Instructions (1)</vt:lpstr>
      <vt:lpstr>5 Step suitable for all RISC Instructions</vt:lpstr>
      <vt:lpstr>Register File</vt:lpstr>
      <vt:lpstr>Register File</vt:lpstr>
      <vt:lpstr>ALU</vt:lpstr>
      <vt:lpstr>PowerPoint Presentation</vt:lpstr>
      <vt:lpstr>5 Stage Organization</vt:lpstr>
      <vt:lpstr>How to connect Register File and ALU together in 5 stages?</vt:lpstr>
      <vt:lpstr>PowerPoint Presentation</vt:lpstr>
      <vt:lpstr>DATAPATH Details</vt:lpstr>
      <vt:lpstr>PowerPoint Presentation</vt:lpstr>
      <vt:lpstr>Instruction Fetch Section (1)</vt:lpstr>
      <vt:lpstr>PowerPoint Presentation</vt:lpstr>
      <vt:lpstr>PowerPoint Presentation</vt:lpstr>
      <vt:lpstr>Lecture Objectives</vt:lpstr>
      <vt:lpstr>PowerPoint Presentation</vt:lpstr>
      <vt:lpstr>PowerPoint Presentation</vt:lpstr>
      <vt:lpstr>Instruction Fetch Section (1)</vt:lpstr>
      <vt:lpstr>Instruction Fetch Section (2)</vt:lpstr>
      <vt:lpstr>PowerPoint Presentation</vt:lpstr>
      <vt:lpstr>Instruction Fetch Section (3)</vt:lpstr>
      <vt:lpstr>Instruction Encoding</vt:lpstr>
      <vt:lpstr>Instruction Fetch &amp; Execution Steps</vt:lpstr>
      <vt:lpstr>PowerPoint Presentation</vt:lpstr>
      <vt:lpstr>Instruction Fetch &amp; Execution Steps</vt:lpstr>
      <vt:lpstr>Instruction Fetch &amp; Execution Steps</vt:lpstr>
      <vt:lpstr>Instruction Fetch &amp; Execution Steps</vt:lpstr>
      <vt:lpstr>Instruction Fetch &amp; Execution Steps</vt:lpstr>
      <vt:lpstr>Instruction Fetch &amp; Execution Steps</vt:lpstr>
      <vt:lpstr>Waiting for Memory</vt:lpstr>
      <vt:lpstr>Lecture Objectives</vt:lpstr>
      <vt:lpstr>Control Signals</vt:lpstr>
      <vt:lpstr>PowerPoint Presentation</vt:lpstr>
      <vt:lpstr>PowerPoint Presentation</vt:lpstr>
      <vt:lpstr>Instruction Encoding</vt:lpstr>
      <vt:lpstr>PowerPoint Presentation</vt:lpstr>
      <vt:lpstr>PowerPoint Presentation</vt:lpstr>
      <vt:lpstr>PowerPoint Presentation</vt:lpstr>
      <vt:lpstr>PowerPoint Presentation</vt:lpstr>
      <vt:lpstr>PowerPoint Presentation</vt:lpstr>
      <vt:lpstr>Hardwired Control</vt:lpstr>
      <vt:lpstr>How Control Signals are generated?</vt:lpstr>
      <vt:lpstr>Hardwired Control (1)</vt:lpstr>
      <vt:lpstr>Hardwired Control (2)</vt:lpstr>
      <vt:lpstr>Hardwired Control (3)</vt:lpstr>
      <vt:lpstr>Hardwired Control (4)</vt:lpstr>
      <vt:lpstr>DATAPATH Control Signals (1)</vt:lpstr>
      <vt:lpstr>DATAPATH Control Signals (2)</vt:lpstr>
      <vt:lpstr>Handling Memory Delay (1)</vt:lpstr>
      <vt:lpstr>Handling Memory Delay (2)</vt:lpstr>
      <vt:lpstr>CISC Processor Organization</vt:lpstr>
      <vt:lpstr>Micro-programmed Control (1)</vt:lpstr>
      <vt:lpstr>Micro-programmed Control (2)</vt:lpstr>
      <vt:lpstr>Micro-programmed Control (4)</vt:lpstr>
      <vt:lpstr>Micro-programmed Control (5)</vt:lpstr>
      <vt:lpstr>Micro-programmed Control (6)</vt:lpstr>
      <vt:lpstr>Micro-programmed Control (7)</vt:lpstr>
      <vt:lpstr>CISC-Style Processors</vt:lpstr>
      <vt:lpstr>PowerPoint Presentation</vt:lpstr>
      <vt:lpstr>PowerPoint Presentation</vt:lpstr>
      <vt:lpstr>PowerPoint Presentation</vt:lpstr>
      <vt:lpstr>CISC Execution</vt:lpstr>
      <vt:lpstr>CISC Execution</vt:lpstr>
      <vt:lpstr>Microprogrammed Control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Programming and Interfacing (MPI)</dc:title>
  <dc:creator>kafi</dc:creator>
  <cp:lastModifiedBy>Faculty</cp:lastModifiedBy>
  <cp:revision>236</cp:revision>
  <cp:lastPrinted>2013-09-08T19:12:56Z</cp:lastPrinted>
  <dcterms:created xsi:type="dcterms:W3CDTF">2006-08-16T00:00:00Z</dcterms:created>
  <dcterms:modified xsi:type="dcterms:W3CDTF">2019-11-19T05:51:17Z</dcterms:modified>
</cp:coreProperties>
</file>