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403" r:id="rId3"/>
    <p:sldId id="404" r:id="rId4"/>
    <p:sldId id="405" r:id="rId5"/>
    <p:sldId id="406" r:id="rId6"/>
    <p:sldId id="398" r:id="rId7"/>
    <p:sldId id="319" r:id="rId8"/>
    <p:sldId id="313" r:id="rId9"/>
    <p:sldId id="320" r:id="rId10"/>
    <p:sldId id="321" r:id="rId11"/>
    <p:sldId id="322" r:id="rId12"/>
    <p:sldId id="323" r:id="rId13"/>
    <p:sldId id="314" r:id="rId14"/>
    <p:sldId id="315" r:id="rId15"/>
    <p:sldId id="316" r:id="rId16"/>
    <p:sldId id="317" r:id="rId17"/>
    <p:sldId id="318" r:id="rId18"/>
    <p:sldId id="284" r:id="rId19"/>
    <p:sldId id="312" r:id="rId20"/>
    <p:sldId id="302" r:id="rId21"/>
    <p:sldId id="311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9" r:id="rId37"/>
    <p:sldId id="340" r:id="rId38"/>
    <p:sldId id="351" r:id="rId39"/>
    <p:sldId id="352" r:id="rId40"/>
    <p:sldId id="353" r:id="rId41"/>
    <p:sldId id="399" r:id="rId42"/>
    <p:sldId id="400" r:id="rId43"/>
    <p:sldId id="401" r:id="rId44"/>
    <p:sldId id="402" r:id="rId45"/>
    <p:sldId id="375" r:id="rId46"/>
    <p:sldId id="376" r:id="rId47"/>
    <p:sldId id="377" r:id="rId48"/>
    <p:sldId id="38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86E8D-5FF0-413F-810E-9D7FD477674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4C7F-31F6-4FC1-AE29-DBBE142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>
            <a:prstDash val="sysDot"/>
          </a:ln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ln/>
        </p:spPr>
        <p:txBody>
          <a:bodyPr lIns="97486" tIns="48743" rIns="97486" bIns="48743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the result into the 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94E9E-1BD8-4FD7-8907-2BD16514A0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0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46" tIns="46983" rIns="95646" bIns="46983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46" tIns="46983" rIns="95646" bIns="46983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5265E-63D4-4B9F-9047-81F2981EC853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657BD-2507-4885-89C2-86D6EE872DFD}" type="slidenum">
              <a:rPr lang="ar-SA" altLang="en-US"/>
              <a:pPr/>
              <a:t>41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657BD-2507-4885-89C2-86D6EE872DFD}" type="slidenum">
              <a:rPr lang="ar-SA" altLang="en-US"/>
              <a:pPr/>
              <a:t>42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657BD-2507-4885-89C2-86D6EE872DFD}" type="slidenum">
              <a:rPr lang="ar-SA" altLang="en-US"/>
              <a:pPr/>
              <a:t>43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657BD-2507-4885-89C2-86D6EE872DFD}" type="slidenum">
              <a:rPr lang="ar-SA" altLang="en-US"/>
              <a:pPr/>
              <a:t>44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478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1550" cy="3586163"/>
          </a:xfrm>
          <a:ln cap="flat"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46" tIns="46983" rIns="95646" bIns="46983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48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2670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76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0B394-0D4F-45C7-89D2-A640B51735DC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00CF4-BA23-4C9B-B3F5-F3C082317F62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51C8E-DEBA-46B1-8657-5F8116726C2A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F536D-9F43-425F-A17A-4213247ED525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E2B6-F22B-4EDE-B55F-463C984FC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FEF68-162B-412D-A15C-A88CCCC2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A16B-3437-4732-A97C-8CF6BC4E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CADA-86B7-4905-8C60-1D8DC673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7806-EBD3-4A67-A70D-E2E960C6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752-3D00-418A-A73B-C2EFB3C4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30B4F-7574-40CC-B3EB-A267647A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FF7F-0A2C-4FC6-91C4-37DE61C1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9880-7937-4417-BAFD-1DD6FB76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290E-EB45-4122-8D6E-E2DABF62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4943-A76B-41FE-89BB-B1E05E441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8755A-AF29-4A7D-B065-73B5E95B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0494-261B-46B4-AFCE-8285EB49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F0A2-1F34-4C13-BA92-47CDB957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4BD2-6F46-4C38-8639-AFF4BE2D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B40E-6994-41F9-82B3-3B74B32F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F0F1-949D-47B0-9FC7-EB0EC516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5DDB-D733-439F-86C5-AE871E9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843C4-63DE-49C8-BC2A-0FBE0DF6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A93-B7AF-42BC-9954-7B1D4022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12E-9EC5-4DDB-AA69-0E892973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9DE3-5F60-4156-8EF5-5323A708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7A36-9099-4E1B-A83C-1AAF979F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0AEE-232E-405B-A60E-143A43DE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BE0E-8D77-46D1-B008-D2AF645F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2DF9-CB61-4072-9C44-C309F5E9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9D22-2600-491E-98A3-AE8191297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254A8-8818-4BA8-AEC7-1C7CDAFC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986FD-BB11-4632-9EAA-6377BC17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8EC20-A7F0-4071-B201-BD195E83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8B4B-F0B3-4C7B-8273-698F33F1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C6A2-AAE5-4A11-AA21-5273EF48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F2FD-5D91-45F9-AA6A-A0599C601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28D8-FDDD-40CB-B51D-694664B7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F6634-283A-4DB4-BFAC-FB06B8F75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AAD63-BF94-4F07-8B05-9D79EE963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4D07E-DCA2-47AC-89CA-CDD15BA3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EC9C-86D1-4BCA-8CC8-CEEC7B00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4453-31BB-420B-A344-491AD1D0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0021-6442-439C-93A0-5121DCEF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F8DE7-5B73-490F-BA8F-220AFD68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A44D8-D889-48E9-B720-48505219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FD417-A979-45AA-A7AC-DF2B6D1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7E7EE-A94D-4C05-9BCD-1DFCDCC6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26B57-3F89-4285-8F3D-B225C9B6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01409-76DE-42D8-93E6-13E9D08B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5E0C-0E40-44F8-802A-450190D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6D2D-5B9B-4983-899A-4E2D1392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4520-8B1D-473E-8735-957C750F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21E4-64CE-4AFF-BBCA-FC7F6B9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CF56-073E-4EB5-A6EF-87A1BE5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4521E-BB98-43AA-9C76-E860A112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9B12-591C-4144-96CB-32A3F0CA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D920E-E414-422D-8512-AB3B14690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7C156-A54C-45AC-B924-495D847D6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8E3F-E6A3-4B99-BB46-AAD13F28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5B5B-F216-4B8C-A21A-946D763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FBA0-9245-4805-AD31-1DC94B1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4B9ED-99E1-472A-ADF8-16DFB81D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89CE-3869-46BC-9EB7-62D822F6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EE08-6691-4FA2-A14A-D2C0BE3B6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C96A-481B-4457-A4D0-D0279D775CBD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697E-FD1E-43A9-A96B-0387CB4AF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931B-C9BF-48A1-B5D7-0CDBD010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4AAB-035C-4B13-8DDA-FB5BE13CB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A65-8CD5-4DA1-85BD-59A80AA67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A553-C20F-40A9-8AFE-3E0395BEF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Arithmetic &amp; Logic Instructions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1828800"/>
            <a:ext cx="1600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95400"/>
            <a:ext cx="79914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2" y="5205664"/>
            <a:ext cx="5029199" cy="661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75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Arithmetic &amp; Logic Instructions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1828800"/>
            <a:ext cx="1600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71437"/>
          <a:stretch/>
        </p:blipFill>
        <p:spPr bwMode="auto">
          <a:xfrm>
            <a:off x="1943100" y="3664362"/>
            <a:ext cx="8229600" cy="68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44A6BD3-6D54-472B-BA59-97762C106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29365"/>
          <a:stretch/>
        </p:blipFill>
        <p:spPr bwMode="auto">
          <a:xfrm>
            <a:off x="1981200" y="1504950"/>
            <a:ext cx="82296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9D544F-DAE9-4306-94C6-1706A2117287}"/>
              </a:ext>
            </a:extLst>
          </p:cNvPr>
          <p:cNvSpPr/>
          <p:nvPr/>
        </p:nvSpPr>
        <p:spPr>
          <a:xfrm>
            <a:off x="3985752" y="2848896"/>
            <a:ext cx="29337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68AD4CC-EC4F-493E-85C9-90A3D5067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67972" b="23099"/>
          <a:stretch/>
        </p:blipFill>
        <p:spPr bwMode="auto">
          <a:xfrm>
            <a:off x="1929582" y="3255091"/>
            <a:ext cx="7991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699C826-12F5-419B-882A-D25C7F0F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6117" y="4497643"/>
            <a:ext cx="5029199" cy="661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38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Store Instructions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9342" y="1350818"/>
            <a:ext cx="8903549" cy="2992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121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Making the Execution of Programs Faster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Use faster circuit technology to build the processor and the main memory.</a:t>
            </a:r>
            <a:br>
              <a:rPr lang="en-US" altLang="zh-CN" dirty="0">
                <a:ea typeface="SimSun" pitchFamily="2" charset="-122"/>
              </a:rPr>
            </a:b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Arrange the hardware so that more than one operation can be performed at the same time.</a:t>
            </a:r>
            <a:br>
              <a:rPr lang="en-US" altLang="zh-CN" dirty="0">
                <a:ea typeface="SimSun" pitchFamily="2" charset="-122"/>
              </a:rPr>
            </a:b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In the latter way, the number of operations performed per second is increased even though the elapsed time needed to perform any one operation is not changed.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ea typeface="SimSun" pitchFamily="2" charset="-122"/>
              </a:rPr>
              <a:t>Traditional Pipeline Concept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87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rmAutofit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Laundry Example</a:t>
            </a:r>
            <a:br>
              <a:rPr lang="en-GB" altLang="en-US" sz="2600" dirty="0"/>
            </a:br>
            <a:endParaRPr lang="en-GB" altLang="en-US" sz="2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Ann, Brian, Cathy, Dave </a:t>
            </a:r>
            <a:br>
              <a:rPr lang="en-GB" altLang="en-US" sz="2600" dirty="0"/>
            </a:br>
            <a:r>
              <a:rPr lang="en-GB" altLang="en-US" sz="2600" dirty="0"/>
              <a:t>each have one load of clothes </a:t>
            </a:r>
            <a:br>
              <a:rPr lang="en-GB" altLang="en-US" sz="2600" dirty="0"/>
            </a:br>
            <a:r>
              <a:rPr lang="en-GB" altLang="en-US" sz="2600" dirty="0"/>
              <a:t>to wash, dry, and fold</a:t>
            </a:r>
            <a:br>
              <a:rPr lang="en-GB" altLang="en-US" sz="2600" dirty="0"/>
            </a:br>
            <a:endParaRPr lang="en-GB" altLang="en-US" sz="2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Washer takes 30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Dryer takes 40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/>
              <a:t>“Folder” takes 20 minutes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8075613" y="3697288"/>
            <a:ext cx="671513" cy="798512"/>
            <a:chOff x="4012" y="2316"/>
            <a:chExt cx="423" cy="503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4012" y="2316"/>
              <a:ext cx="423" cy="503"/>
              <a:chOff x="4012" y="2316"/>
              <a:chExt cx="423" cy="503"/>
            </a:xfrm>
          </p:grpSpPr>
          <p:grpSp>
            <p:nvGrpSpPr>
              <p:cNvPr id="9222" name="Group 6"/>
              <p:cNvGrpSpPr>
                <a:grpSpLocks/>
              </p:cNvGrpSpPr>
              <p:nvPr/>
            </p:nvGrpSpPr>
            <p:grpSpPr bwMode="auto">
              <a:xfrm>
                <a:off x="4012" y="2396"/>
                <a:ext cx="423" cy="423"/>
                <a:chOff x="4012" y="2396"/>
                <a:chExt cx="423" cy="423"/>
              </a:xfrm>
            </p:grpSpPr>
            <p:sp>
              <p:nvSpPr>
                <p:cNvPr id="9223" name="Freeform 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custGeom>
                  <a:avLst/>
                  <a:gdLst>
                    <a:gd name="T0" fmla="*/ 0 w 1871"/>
                    <a:gd name="T1" fmla="*/ 1869 h 1870"/>
                    <a:gd name="T2" fmla="*/ 0 w 1871"/>
                    <a:gd name="T3" fmla="*/ 467 h 1870"/>
                    <a:gd name="T4" fmla="*/ 466 w 1871"/>
                    <a:gd name="T5" fmla="*/ 0 h 1870"/>
                    <a:gd name="T6" fmla="*/ 1870 w 1871"/>
                    <a:gd name="T7" fmla="*/ 0 h 1870"/>
                    <a:gd name="T8" fmla="*/ 1870 w 1871"/>
                    <a:gd name="T9" fmla="*/ 1402 h 1870"/>
                    <a:gd name="T10" fmla="*/ 1402 w 1871"/>
                    <a:gd name="T11" fmla="*/ 1869 h 1870"/>
                    <a:gd name="T12" fmla="*/ 0 w 1871"/>
                    <a:gd name="T13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1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870" y="1402"/>
                      </a:lnTo>
                      <a:lnTo>
                        <a:pt x="1402" y="1869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Freeform 8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106"/>
                </a:xfrm>
                <a:custGeom>
                  <a:avLst/>
                  <a:gdLst>
                    <a:gd name="T0" fmla="*/ 0 w 1871"/>
                    <a:gd name="T1" fmla="*/ 467 h 468"/>
                    <a:gd name="T2" fmla="*/ 466 w 1871"/>
                    <a:gd name="T3" fmla="*/ 0 h 468"/>
                    <a:gd name="T4" fmla="*/ 1870 w 1871"/>
                    <a:gd name="T5" fmla="*/ 0 h 468"/>
                    <a:gd name="T6" fmla="*/ 1402 w 1871"/>
                    <a:gd name="T7" fmla="*/ 467 h 468"/>
                    <a:gd name="T8" fmla="*/ 0 w 1871"/>
                    <a:gd name="T9" fmla="*/ 467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1" h="468">
                      <a:moveTo>
                        <a:pt x="0" y="467"/>
                      </a:move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402" y="467"/>
                      </a:lnTo>
                      <a:lnTo>
                        <a:pt x="0" y="467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Freeform 9"/>
                <p:cNvSpPr>
                  <a:spLocks noChangeArrowheads="1"/>
                </p:cNvSpPr>
                <p:nvPr/>
              </p:nvSpPr>
              <p:spPr bwMode="auto">
                <a:xfrm>
                  <a:off x="4330" y="2396"/>
                  <a:ext cx="106" cy="424"/>
                </a:xfrm>
                <a:custGeom>
                  <a:avLst/>
                  <a:gdLst>
                    <a:gd name="T0" fmla="*/ 0 w 469"/>
                    <a:gd name="T1" fmla="*/ 1869 h 1870"/>
                    <a:gd name="T2" fmla="*/ 0 w 469"/>
                    <a:gd name="T3" fmla="*/ 467 h 1870"/>
                    <a:gd name="T4" fmla="*/ 468 w 469"/>
                    <a:gd name="T5" fmla="*/ 0 h 1870"/>
                    <a:gd name="T6" fmla="*/ 468 w 469"/>
                    <a:gd name="T7" fmla="*/ 1402 h 1870"/>
                    <a:gd name="T8" fmla="*/ 0 w 469"/>
                    <a:gd name="T9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9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8" y="0"/>
                      </a:lnTo>
                      <a:lnTo>
                        <a:pt x="468" y="1402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6" name="Group 10"/>
              <p:cNvGrpSpPr>
                <a:grpSpLocks/>
              </p:cNvGrpSpPr>
              <p:nvPr/>
            </p:nvGrpSpPr>
            <p:grpSpPr bwMode="auto">
              <a:xfrm>
                <a:off x="4108" y="2316"/>
                <a:ext cx="327" cy="87"/>
                <a:chOff x="4108" y="2316"/>
                <a:chExt cx="327" cy="87"/>
              </a:xfrm>
            </p:grpSpPr>
            <p:sp>
              <p:nvSpPr>
                <p:cNvPr id="9227" name="Freeform 11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custGeom>
                  <a:avLst/>
                  <a:gdLst>
                    <a:gd name="T0" fmla="*/ 0 w 1448"/>
                    <a:gd name="T1" fmla="*/ 388 h 389"/>
                    <a:gd name="T2" fmla="*/ 0 w 1448"/>
                    <a:gd name="T3" fmla="*/ 96 h 389"/>
                    <a:gd name="T4" fmla="*/ 96 w 1448"/>
                    <a:gd name="T5" fmla="*/ 0 h 389"/>
                    <a:gd name="T6" fmla="*/ 1447 w 1448"/>
                    <a:gd name="T7" fmla="*/ 0 h 389"/>
                    <a:gd name="T8" fmla="*/ 1447 w 1448"/>
                    <a:gd name="T9" fmla="*/ 290 h 389"/>
                    <a:gd name="T10" fmla="*/ 1349 w 1448"/>
                    <a:gd name="T11" fmla="*/ 388 h 389"/>
                    <a:gd name="T12" fmla="*/ 0 w 1448"/>
                    <a:gd name="T13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48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447" y="290"/>
                      </a:lnTo>
                      <a:lnTo>
                        <a:pt x="1349" y="388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Freeform 12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22"/>
                </a:xfrm>
                <a:custGeom>
                  <a:avLst/>
                  <a:gdLst>
                    <a:gd name="T0" fmla="*/ 0 w 1448"/>
                    <a:gd name="T1" fmla="*/ 96 h 97"/>
                    <a:gd name="T2" fmla="*/ 96 w 1448"/>
                    <a:gd name="T3" fmla="*/ 0 h 97"/>
                    <a:gd name="T4" fmla="*/ 1447 w 1448"/>
                    <a:gd name="T5" fmla="*/ 0 h 97"/>
                    <a:gd name="T6" fmla="*/ 1349 w 1448"/>
                    <a:gd name="T7" fmla="*/ 96 h 97"/>
                    <a:gd name="T8" fmla="*/ 0 w 1448"/>
                    <a:gd name="T9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8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349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Freeform 13"/>
                <p:cNvSpPr>
                  <a:spLocks noChangeArrowheads="1"/>
                </p:cNvSpPr>
                <p:nvPr/>
              </p:nvSpPr>
              <p:spPr bwMode="auto">
                <a:xfrm>
                  <a:off x="4414" y="2316"/>
                  <a:ext cx="22" cy="88"/>
                </a:xfrm>
                <a:custGeom>
                  <a:avLst/>
                  <a:gdLst>
                    <a:gd name="T0" fmla="*/ 0 w 99"/>
                    <a:gd name="T1" fmla="*/ 388 h 389"/>
                    <a:gd name="T2" fmla="*/ 0 w 99"/>
                    <a:gd name="T3" fmla="*/ 96 h 389"/>
                    <a:gd name="T4" fmla="*/ 98 w 99"/>
                    <a:gd name="T5" fmla="*/ 0 h 389"/>
                    <a:gd name="T6" fmla="*/ 98 w 99"/>
                    <a:gd name="T7" fmla="*/ 290 h 389"/>
                    <a:gd name="T8" fmla="*/ 0 w 99"/>
                    <a:gd name="T9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8" y="0"/>
                      </a:lnTo>
                      <a:lnTo>
                        <a:pt x="98" y="290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Freeform 15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custGeom>
              <a:avLst/>
              <a:gdLst>
                <a:gd name="T0" fmla="*/ 123 w 989"/>
                <a:gd name="T1" fmla="*/ 0 h 424"/>
                <a:gd name="T2" fmla="*/ 863 w 989"/>
                <a:gd name="T3" fmla="*/ 0 h 424"/>
                <a:gd name="T4" fmla="*/ 988 w 989"/>
                <a:gd name="T5" fmla="*/ 123 h 424"/>
                <a:gd name="T6" fmla="*/ 988 w 989"/>
                <a:gd name="T7" fmla="*/ 298 h 424"/>
                <a:gd name="T8" fmla="*/ 863 w 989"/>
                <a:gd name="T9" fmla="*/ 423 h 424"/>
                <a:gd name="T10" fmla="*/ 123 w 989"/>
                <a:gd name="T11" fmla="*/ 423 h 424"/>
                <a:gd name="T12" fmla="*/ 0 w 989"/>
                <a:gd name="T13" fmla="*/ 298 h 424"/>
                <a:gd name="T14" fmla="*/ 0 w 989"/>
                <a:gd name="T15" fmla="*/ 123 h 424"/>
                <a:gd name="T16" fmla="*/ 123 w 989"/>
                <a:gd name="T1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424">
                  <a:moveTo>
                    <a:pt x="123" y="0"/>
                  </a:moveTo>
                  <a:lnTo>
                    <a:pt x="863" y="0"/>
                  </a:lnTo>
                  <a:lnTo>
                    <a:pt x="988" y="123"/>
                  </a:lnTo>
                  <a:lnTo>
                    <a:pt x="988" y="298"/>
                  </a:lnTo>
                  <a:lnTo>
                    <a:pt x="863" y="423"/>
                  </a:lnTo>
                  <a:lnTo>
                    <a:pt x="123" y="423"/>
                  </a:lnTo>
                  <a:lnTo>
                    <a:pt x="0" y="298"/>
                  </a:lnTo>
                  <a:lnTo>
                    <a:pt x="0" y="123"/>
                  </a:lnTo>
                  <a:lnTo>
                    <a:pt x="123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8067675" y="4686300"/>
            <a:ext cx="660400" cy="647700"/>
            <a:chOff x="4007" y="2964"/>
            <a:chExt cx="416" cy="408"/>
          </a:xfrm>
        </p:grpSpPr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4009" y="3157"/>
              <a:ext cx="414" cy="215"/>
              <a:chOff x="4009" y="3157"/>
              <a:chExt cx="414" cy="215"/>
            </a:xfrm>
          </p:grpSpPr>
          <p:sp>
            <p:nvSpPr>
              <p:cNvPr id="9234" name="Freeform 18"/>
              <p:cNvSpPr>
                <a:spLocks noChangeArrowheads="1"/>
              </p:cNvSpPr>
              <p:nvPr/>
            </p:nvSpPr>
            <p:spPr bwMode="auto">
              <a:xfrm>
                <a:off x="4211" y="3158"/>
                <a:ext cx="95" cy="215"/>
              </a:xfrm>
              <a:custGeom>
                <a:avLst/>
                <a:gdLst>
                  <a:gd name="T0" fmla="*/ 305 w 421"/>
                  <a:gd name="T1" fmla="*/ 0 h 949"/>
                  <a:gd name="T2" fmla="*/ 420 w 421"/>
                  <a:gd name="T3" fmla="*/ 0 h 949"/>
                  <a:gd name="T4" fmla="*/ 115 w 421"/>
                  <a:gd name="T5" fmla="*/ 948 h 949"/>
                  <a:gd name="T6" fmla="*/ 0 w 421"/>
                  <a:gd name="T7" fmla="*/ 948 h 949"/>
                  <a:gd name="T8" fmla="*/ 305 w 421"/>
                  <a:gd name="T9" fmla="*/ 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949">
                    <a:moveTo>
                      <a:pt x="305" y="0"/>
                    </a:moveTo>
                    <a:lnTo>
                      <a:pt x="420" y="0"/>
                    </a:lnTo>
                    <a:lnTo>
                      <a:pt x="115" y="948"/>
                    </a:lnTo>
                    <a:lnTo>
                      <a:pt x="0" y="948"/>
                    </a:lnTo>
                    <a:lnTo>
                      <a:pt x="305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AutoShape 19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AutoShape 20"/>
              <p:cNvSpPr>
                <a:spLocks noChangeArrowheads="1"/>
              </p:cNvSpPr>
              <p:nvPr/>
            </p:nvSpPr>
            <p:spPr bwMode="auto">
              <a:xfrm>
                <a:off x="4205" y="3249"/>
                <a:ext cx="218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AutoShape 21"/>
              <p:cNvSpPr>
                <a:spLocks noChangeArrowheads="1"/>
              </p:cNvSpPr>
              <p:nvPr/>
            </p:nvSpPr>
            <p:spPr bwMode="auto">
              <a:xfrm>
                <a:off x="4009" y="3249"/>
                <a:ext cx="116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38" name="Group 22"/>
            <p:cNvGrpSpPr>
              <a:grpSpLocks/>
            </p:cNvGrpSpPr>
            <p:nvPr/>
          </p:nvGrpSpPr>
          <p:grpSpPr bwMode="auto">
            <a:xfrm>
              <a:off x="4007" y="2964"/>
              <a:ext cx="216" cy="408"/>
              <a:chOff x="4007" y="2964"/>
              <a:chExt cx="216" cy="408"/>
            </a:xfrm>
          </p:grpSpPr>
          <p:sp>
            <p:nvSpPr>
              <p:cNvPr id="9239" name="Oval 23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6" cy="55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Freeform 24"/>
              <p:cNvSpPr>
                <a:spLocks noChangeArrowheads="1"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8 w 958"/>
                  <a:gd name="T1" fmla="*/ 676 h 1463"/>
                  <a:gd name="T2" fmla="*/ 4 w 958"/>
                  <a:gd name="T3" fmla="*/ 693 h 1463"/>
                  <a:gd name="T4" fmla="*/ 0 w 958"/>
                  <a:gd name="T5" fmla="*/ 720 h 1463"/>
                  <a:gd name="T6" fmla="*/ 0 w 958"/>
                  <a:gd name="T7" fmla="*/ 742 h 1463"/>
                  <a:gd name="T8" fmla="*/ 8 w 958"/>
                  <a:gd name="T9" fmla="*/ 768 h 1463"/>
                  <a:gd name="T10" fmla="*/ 22 w 958"/>
                  <a:gd name="T11" fmla="*/ 790 h 1463"/>
                  <a:gd name="T12" fmla="*/ 39 w 958"/>
                  <a:gd name="T13" fmla="*/ 808 h 1463"/>
                  <a:gd name="T14" fmla="*/ 61 w 958"/>
                  <a:gd name="T15" fmla="*/ 821 h 1463"/>
                  <a:gd name="T16" fmla="*/ 75 w 958"/>
                  <a:gd name="T17" fmla="*/ 821 h 1463"/>
                  <a:gd name="T18" fmla="*/ 101 w 958"/>
                  <a:gd name="T19" fmla="*/ 821 h 1463"/>
                  <a:gd name="T20" fmla="*/ 625 w 958"/>
                  <a:gd name="T21" fmla="*/ 1462 h 1463"/>
                  <a:gd name="T22" fmla="*/ 788 w 958"/>
                  <a:gd name="T23" fmla="*/ 702 h 1463"/>
                  <a:gd name="T24" fmla="*/ 784 w 958"/>
                  <a:gd name="T25" fmla="*/ 684 h 1463"/>
                  <a:gd name="T26" fmla="*/ 779 w 958"/>
                  <a:gd name="T27" fmla="*/ 671 h 1463"/>
                  <a:gd name="T28" fmla="*/ 766 w 958"/>
                  <a:gd name="T29" fmla="*/ 658 h 1463"/>
                  <a:gd name="T30" fmla="*/ 753 w 958"/>
                  <a:gd name="T31" fmla="*/ 649 h 1463"/>
                  <a:gd name="T32" fmla="*/ 735 w 958"/>
                  <a:gd name="T33" fmla="*/ 640 h 1463"/>
                  <a:gd name="T34" fmla="*/ 713 w 958"/>
                  <a:gd name="T35" fmla="*/ 640 h 1463"/>
                  <a:gd name="T36" fmla="*/ 696 w 958"/>
                  <a:gd name="T37" fmla="*/ 640 h 1463"/>
                  <a:gd name="T38" fmla="*/ 678 w 958"/>
                  <a:gd name="T39" fmla="*/ 640 h 1463"/>
                  <a:gd name="T40" fmla="*/ 461 w 958"/>
                  <a:gd name="T41" fmla="*/ 370 h 1463"/>
                  <a:gd name="T42" fmla="*/ 891 w 958"/>
                  <a:gd name="T43" fmla="*/ 458 h 1463"/>
                  <a:gd name="T44" fmla="*/ 904 w 958"/>
                  <a:gd name="T45" fmla="*/ 454 h 1463"/>
                  <a:gd name="T46" fmla="*/ 917 w 958"/>
                  <a:gd name="T47" fmla="*/ 454 h 1463"/>
                  <a:gd name="T48" fmla="*/ 935 w 958"/>
                  <a:gd name="T49" fmla="*/ 441 h 1463"/>
                  <a:gd name="T50" fmla="*/ 948 w 958"/>
                  <a:gd name="T51" fmla="*/ 428 h 1463"/>
                  <a:gd name="T52" fmla="*/ 953 w 958"/>
                  <a:gd name="T53" fmla="*/ 410 h 1463"/>
                  <a:gd name="T54" fmla="*/ 957 w 958"/>
                  <a:gd name="T55" fmla="*/ 388 h 1463"/>
                  <a:gd name="T56" fmla="*/ 953 w 958"/>
                  <a:gd name="T57" fmla="*/ 366 h 1463"/>
                  <a:gd name="T58" fmla="*/ 944 w 958"/>
                  <a:gd name="T59" fmla="*/ 348 h 1463"/>
                  <a:gd name="T60" fmla="*/ 931 w 958"/>
                  <a:gd name="T61" fmla="*/ 335 h 1463"/>
                  <a:gd name="T62" fmla="*/ 913 w 958"/>
                  <a:gd name="T63" fmla="*/ 322 h 1463"/>
                  <a:gd name="T64" fmla="*/ 900 w 958"/>
                  <a:gd name="T65" fmla="*/ 317 h 1463"/>
                  <a:gd name="T66" fmla="*/ 607 w 958"/>
                  <a:gd name="T67" fmla="*/ 317 h 1463"/>
                  <a:gd name="T68" fmla="*/ 553 w 958"/>
                  <a:gd name="T69" fmla="*/ 207 h 1463"/>
                  <a:gd name="T70" fmla="*/ 558 w 958"/>
                  <a:gd name="T71" fmla="*/ 180 h 1463"/>
                  <a:gd name="T72" fmla="*/ 562 w 958"/>
                  <a:gd name="T73" fmla="*/ 150 h 1463"/>
                  <a:gd name="T74" fmla="*/ 562 w 958"/>
                  <a:gd name="T75" fmla="*/ 119 h 1463"/>
                  <a:gd name="T76" fmla="*/ 553 w 958"/>
                  <a:gd name="T77" fmla="*/ 92 h 1463"/>
                  <a:gd name="T78" fmla="*/ 545 w 958"/>
                  <a:gd name="T79" fmla="*/ 75 h 1463"/>
                  <a:gd name="T80" fmla="*/ 531 w 958"/>
                  <a:gd name="T81" fmla="*/ 52 h 1463"/>
                  <a:gd name="T82" fmla="*/ 509 w 958"/>
                  <a:gd name="T83" fmla="*/ 35 h 1463"/>
                  <a:gd name="T84" fmla="*/ 487 w 958"/>
                  <a:gd name="T85" fmla="*/ 17 h 1463"/>
                  <a:gd name="T86" fmla="*/ 461 w 958"/>
                  <a:gd name="T87" fmla="*/ 4 h 1463"/>
                  <a:gd name="T88" fmla="*/ 430 w 958"/>
                  <a:gd name="T89" fmla="*/ 0 h 1463"/>
                  <a:gd name="T90" fmla="*/ 403 w 958"/>
                  <a:gd name="T91" fmla="*/ 0 h 1463"/>
                  <a:gd name="T92" fmla="*/ 372 w 958"/>
                  <a:gd name="T93" fmla="*/ 4 h 1463"/>
                  <a:gd name="T94" fmla="*/ 340 w 958"/>
                  <a:gd name="T95" fmla="*/ 13 h 1463"/>
                  <a:gd name="T96" fmla="*/ 310 w 958"/>
                  <a:gd name="T97" fmla="*/ 30 h 1463"/>
                  <a:gd name="T98" fmla="*/ 292 w 958"/>
                  <a:gd name="T99" fmla="*/ 57 h 1463"/>
                  <a:gd name="T100" fmla="*/ 274 w 958"/>
                  <a:gd name="T101" fmla="*/ 83 h 1463"/>
                  <a:gd name="T102" fmla="*/ 261 w 958"/>
                  <a:gd name="T103" fmla="*/ 11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8" h="1463">
                    <a:moveTo>
                      <a:pt x="261" y="110"/>
                    </a:moveTo>
                    <a:lnTo>
                      <a:pt x="8" y="676"/>
                    </a:lnTo>
                    <a:lnTo>
                      <a:pt x="4" y="684"/>
                    </a:lnTo>
                    <a:lnTo>
                      <a:pt x="4" y="693"/>
                    </a:lnTo>
                    <a:lnTo>
                      <a:pt x="0" y="702"/>
                    </a:lnTo>
                    <a:lnTo>
                      <a:pt x="0" y="720"/>
                    </a:lnTo>
                    <a:lnTo>
                      <a:pt x="0" y="729"/>
                    </a:lnTo>
                    <a:lnTo>
                      <a:pt x="0" y="742"/>
                    </a:lnTo>
                    <a:lnTo>
                      <a:pt x="4" y="755"/>
                    </a:lnTo>
                    <a:lnTo>
                      <a:pt x="8" y="768"/>
                    </a:lnTo>
                    <a:lnTo>
                      <a:pt x="13" y="777"/>
                    </a:lnTo>
                    <a:lnTo>
                      <a:pt x="22" y="790"/>
                    </a:lnTo>
                    <a:lnTo>
                      <a:pt x="30" y="799"/>
                    </a:lnTo>
                    <a:lnTo>
                      <a:pt x="39" y="808"/>
                    </a:lnTo>
                    <a:lnTo>
                      <a:pt x="52" y="812"/>
                    </a:lnTo>
                    <a:lnTo>
                      <a:pt x="61" y="821"/>
                    </a:lnTo>
                    <a:lnTo>
                      <a:pt x="66" y="821"/>
                    </a:lnTo>
                    <a:lnTo>
                      <a:pt x="75" y="821"/>
                    </a:lnTo>
                    <a:lnTo>
                      <a:pt x="88" y="821"/>
                    </a:lnTo>
                    <a:lnTo>
                      <a:pt x="101" y="821"/>
                    </a:lnTo>
                    <a:lnTo>
                      <a:pt x="625" y="821"/>
                    </a:lnTo>
                    <a:lnTo>
                      <a:pt x="625" y="1462"/>
                    </a:lnTo>
                    <a:lnTo>
                      <a:pt x="788" y="1462"/>
                    </a:lnTo>
                    <a:lnTo>
                      <a:pt x="788" y="702"/>
                    </a:lnTo>
                    <a:lnTo>
                      <a:pt x="788" y="693"/>
                    </a:lnTo>
                    <a:lnTo>
                      <a:pt x="784" y="684"/>
                    </a:lnTo>
                    <a:lnTo>
                      <a:pt x="779" y="676"/>
                    </a:lnTo>
                    <a:lnTo>
                      <a:pt x="779" y="671"/>
                    </a:lnTo>
                    <a:lnTo>
                      <a:pt x="775" y="667"/>
                    </a:lnTo>
                    <a:lnTo>
                      <a:pt x="766" y="658"/>
                    </a:lnTo>
                    <a:lnTo>
                      <a:pt x="762" y="654"/>
                    </a:lnTo>
                    <a:lnTo>
                      <a:pt x="753" y="649"/>
                    </a:lnTo>
                    <a:lnTo>
                      <a:pt x="744" y="645"/>
                    </a:lnTo>
                    <a:lnTo>
                      <a:pt x="735" y="640"/>
                    </a:lnTo>
                    <a:lnTo>
                      <a:pt x="727" y="640"/>
                    </a:lnTo>
                    <a:lnTo>
                      <a:pt x="713" y="640"/>
                    </a:lnTo>
                    <a:lnTo>
                      <a:pt x="704" y="640"/>
                    </a:lnTo>
                    <a:lnTo>
                      <a:pt x="696" y="640"/>
                    </a:lnTo>
                    <a:lnTo>
                      <a:pt x="687" y="640"/>
                    </a:lnTo>
                    <a:lnTo>
                      <a:pt x="678" y="640"/>
                    </a:lnTo>
                    <a:lnTo>
                      <a:pt x="377" y="623"/>
                    </a:lnTo>
                    <a:lnTo>
                      <a:pt x="461" y="370"/>
                    </a:lnTo>
                    <a:lnTo>
                      <a:pt x="522" y="458"/>
                    </a:lnTo>
                    <a:lnTo>
                      <a:pt x="891" y="458"/>
                    </a:lnTo>
                    <a:lnTo>
                      <a:pt x="900" y="454"/>
                    </a:lnTo>
                    <a:lnTo>
                      <a:pt x="904" y="454"/>
                    </a:lnTo>
                    <a:lnTo>
                      <a:pt x="913" y="454"/>
                    </a:lnTo>
                    <a:lnTo>
                      <a:pt x="917" y="454"/>
                    </a:lnTo>
                    <a:lnTo>
                      <a:pt x="926" y="445"/>
                    </a:lnTo>
                    <a:lnTo>
                      <a:pt x="935" y="441"/>
                    </a:lnTo>
                    <a:lnTo>
                      <a:pt x="939" y="432"/>
                    </a:lnTo>
                    <a:lnTo>
                      <a:pt x="948" y="428"/>
                    </a:lnTo>
                    <a:lnTo>
                      <a:pt x="953" y="419"/>
                    </a:lnTo>
                    <a:lnTo>
                      <a:pt x="953" y="410"/>
                    </a:lnTo>
                    <a:lnTo>
                      <a:pt x="957" y="401"/>
                    </a:lnTo>
                    <a:lnTo>
                      <a:pt x="957" y="388"/>
                    </a:lnTo>
                    <a:lnTo>
                      <a:pt x="957" y="375"/>
                    </a:lnTo>
                    <a:lnTo>
                      <a:pt x="953" y="366"/>
                    </a:lnTo>
                    <a:lnTo>
                      <a:pt x="948" y="357"/>
                    </a:lnTo>
                    <a:lnTo>
                      <a:pt x="944" y="348"/>
                    </a:lnTo>
                    <a:lnTo>
                      <a:pt x="935" y="339"/>
                    </a:lnTo>
                    <a:lnTo>
                      <a:pt x="931" y="335"/>
                    </a:lnTo>
                    <a:lnTo>
                      <a:pt x="922" y="326"/>
                    </a:lnTo>
                    <a:lnTo>
                      <a:pt x="913" y="322"/>
                    </a:lnTo>
                    <a:lnTo>
                      <a:pt x="909" y="317"/>
                    </a:lnTo>
                    <a:lnTo>
                      <a:pt x="900" y="317"/>
                    </a:lnTo>
                    <a:lnTo>
                      <a:pt x="891" y="317"/>
                    </a:lnTo>
                    <a:lnTo>
                      <a:pt x="607" y="317"/>
                    </a:lnTo>
                    <a:lnTo>
                      <a:pt x="545" y="216"/>
                    </a:lnTo>
                    <a:lnTo>
                      <a:pt x="553" y="207"/>
                    </a:lnTo>
                    <a:lnTo>
                      <a:pt x="558" y="194"/>
                    </a:lnTo>
                    <a:lnTo>
                      <a:pt x="558" y="180"/>
                    </a:lnTo>
                    <a:lnTo>
                      <a:pt x="562" y="167"/>
                    </a:lnTo>
                    <a:lnTo>
                      <a:pt x="562" y="150"/>
                    </a:lnTo>
                    <a:lnTo>
                      <a:pt x="562" y="136"/>
                    </a:lnTo>
                    <a:lnTo>
                      <a:pt x="562" y="119"/>
                    </a:lnTo>
                    <a:lnTo>
                      <a:pt x="558" y="105"/>
                    </a:lnTo>
                    <a:lnTo>
                      <a:pt x="553" y="92"/>
                    </a:lnTo>
                    <a:lnTo>
                      <a:pt x="549" y="88"/>
                    </a:lnTo>
                    <a:lnTo>
                      <a:pt x="545" y="75"/>
                    </a:lnTo>
                    <a:lnTo>
                      <a:pt x="540" y="66"/>
                    </a:lnTo>
                    <a:lnTo>
                      <a:pt x="531" y="52"/>
                    </a:lnTo>
                    <a:lnTo>
                      <a:pt x="522" y="44"/>
                    </a:lnTo>
                    <a:lnTo>
                      <a:pt x="509" y="35"/>
                    </a:lnTo>
                    <a:lnTo>
                      <a:pt x="500" y="26"/>
                    </a:lnTo>
                    <a:lnTo>
                      <a:pt x="487" y="17"/>
                    </a:lnTo>
                    <a:lnTo>
                      <a:pt x="474" y="13"/>
                    </a:lnTo>
                    <a:lnTo>
                      <a:pt x="461" y="4"/>
                    </a:lnTo>
                    <a:lnTo>
                      <a:pt x="443" y="4"/>
                    </a:lnTo>
                    <a:lnTo>
                      <a:pt x="430" y="0"/>
                    </a:lnTo>
                    <a:lnTo>
                      <a:pt x="421" y="0"/>
                    </a:lnTo>
                    <a:lnTo>
                      <a:pt x="403" y="0"/>
                    </a:lnTo>
                    <a:lnTo>
                      <a:pt x="390" y="0"/>
                    </a:lnTo>
                    <a:lnTo>
                      <a:pt x="372" y="4"/>
                    </a:lnTo>
                    <a:lnTo>
                      <a:pt x="358" y="8"/>
                    </a:lnTo>
                    <a:lnTo>
                      <a:pt x="340" y="13"/>
                    </a:lnTo>
                    <a:lnTo>
                      <a:pt x="327" y="22"/>
                    </a:lnTo>
                    <a:lnTo>
                      <a:pt x="310" y="30"/>
                    </a:lnTo>
                    <a:lnTo>
                      <a:pt x="301" y="44"/>
                    </a:lnTo>
                    <a:lnTo>
                      <a:pt x="292" y="57"/>
                    </a:lnTo>
                    <a:lnTo>
                      <a:pt x="283" y="66"/>
                    </a:lnTo>
                    <a:lnTo>
                      <a:pt x="274" y="83"/>
                    </a:lnTo>
                    <a:lnTo>
                      <a:pt x="265" y="92"/>
                    </a:lnTo>
                    <a:lnTo>
                      <a:pt x="261" y="11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8088313" y="2782888"/>
            <a:ext cx="671513" cy="798512"/>
            <a:chOff x="4020" y="1580"/>
            <a:chExt cx="423" cy="503"/>
          </a:xfrm>
        </p:grpSpPr>
        <p:grpSp>
          <p:nvGrpSpPr>
            <p:cNvPr id="9242" name="Group 26"/>
            <p:cNvGrpSpPr>
              <a:grpSpLocks/>
            </p:cNvGrpSpPr>
            <p:nvPr/>
          </p:nvGrpSpPr>
          <p:grpSpPr bwMode="auto">
            <a:xfrm>
              <a:off x="4020" y="1580"/>
              <a:ext cx="423" cy="503"/>
              <a:chOff x="4020" y="1580"/>
              <a:chExt cx="423" cy="503"/>
            </a:xfrm>
          </p:grpSpPr>
          <p:grpSp>
            <p:nvGrpSpPr>
              <p:cNvPr id="9243" name="Group 27"/>
              <p:cNvGrpSpPr>
                <a:grpSpLocks/>
              </p:cNvGrpSpPr>
              <p:nvPr/>
            </p:nvGrpSpPr>
            <p:grpSpPr bwMode="auto">
              <a:xfrm>
                <a:off x="4020" y="1580"/>
                <a:ext cx="423" cy="503"/>
                <a:chOff x="4020" y="1580"/>
                <a:chExt cx="423" cy="503"/>
              </a:xfrm>
            </p:grpSpPr>
            <p:grpSp>
              <p:nvGrpSpPr>
                <p:cNvPr id="9244" name="Group 28"/>
                <p:cNvGrpSpPr>
                  <a:grpSpLocks/>
                </p:cNvGrpSpPr>
                <p:nvPr/>
              </p:nvGrpSpPr>
              <p:grpSpPr bwMode="auto">
                <a:xfrm>
                  <a:off x="4020" y="1660"/>
                  <a:ext cx="423" cy="423"/>
                  <a:chOff x="4020" y="1660"/>
                  <a:chExt cx="423" cy="423"/>
                </a:xfrm>
              </p:grpSpPr>
              <p:sp>
                <p:nvSpPr>
                  <p:cNvPr id="9245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custGeom>
                    <a:avLst/>
                    <a:gdLst>
                      <a:gd name="T0" fmla="*/ 0 w 1871"/>
                      <a:gd name="T1" fmla="*/ 1870 h 1871"/>
                      <a:gd name="T2" fmla="*/ 0 w 1871"/>
                      <a:gd name="T3" fmla="*/ 466 h 1871"/>
                      <a:gd name="T4" fmla="*/ 466 w 1871"/>
                      <a:gd name="T5" fmla="*/ 0 h 1871"/>
                      <a:gd name="T6" fmla="*/ 1870 w 1871"/>
                      <a:gd name="T7" fmla="*/ 0 h 1871"/>
                      <a:gd name="T8" fmla="*/ 1870 w 1871"/>
                      <a:gd name="T9" fmla="*/ 1402 h 1871"/>
                      <a:gd name="T10" fmla="*/ 1402 w 1871"/>
                      <a:gd name="T11" fmla="*/ 1870 h 1871"/>
                      <a:gd name="T12" fmla="*/ 0 w 1871"/>
                      <a:gd name="T13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71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870" y="1402"/>
                        </a:lnTo>
                        <a:lnTo>
                          <a:pt x="1402" y="1870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6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106"/>
                  </a:xfrm>
                  <a:custGeom>
                    <a:avLst/>
                    <a:gdLst>
                      <a:gd name="T0" fmla="*/ 0 w 1871"/>
                      <a:gd name="T1" fmla="*/ 466 h 467"/>
                      <a:gd name="T2" fmla="*/ 466 w 1871"/>
                      <a:gd name="T3" fmla="*/ 0 h 467"/>
                      <a:gd name="T4" fmla="*/ 1870 w 1871"/>
                      <a:gd name="T5" fmla="*/ 0 h 467"/>
                      <a:gd name="T6" fmla="*/ 1402 w 1871"/>
                      <a:gd name="T7" fmla="*/ 466 h 467"/>
                      <a:gd name="T8" fmla="*/ 0 w 1871"/>
                      <a:gd name="T9" fmla="*/ 466 h 4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71" h="467">
                        <a:moveTo>
                          <a:pt x="0" y="466"/>
                        </a:move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402" y="466"/>
                        </a:lnTo>
                        <a:lnTo>
                          <a:pt x="0" y="46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7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1660"/>
                    <a:ext cx="106" cy="424"/>
                  </a:xfrm>
                  <a:custGeom>
                    <a:avLst/>
                    <a:gdLst>
                      <a:gd name="T0" fmla="*/ 0 w 469"/>
                      <a:gd name="T1" fmla="*/ 1870 h 1871"/>
                      <a:gd name="T2" fmla="*/ 0 w 469"/>
                      <a:gd name="T3" fmla="*/ 466 h 1871"/>
                      <a:gd name="T4" fmla="*/ 468 w 469"/>
                      <a:gd name="T5" fmla="*/ 0 h 1871"/>
                      <a:gd name="T6" fmla="*/ 468 w 469"/>
                      <a:gd name="T7" fmla="*/ 1402 h 1871"/>
                      <a:gd name="T8" fmla="*/ 0 w 469"/>
                      <a:gd name="T9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9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8" y="0"/>
                        </a:lnTo>
                        <a:lnTo>
                          <a:pt x="468" y="1402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248" name="Group 32"/>
                <p:cNvGrpSpPr>
                  <a:grpSpLocks/>
                </p:cNvGrpSpPr>
                <p:nvPr/>
              </p:nvGrpSpPr>
              <p:grpSpPr bwMode="auto">
                <a:xfrm>
                  <a:off x="4116" y="1580"/>
                  <a:ext cx="327" cy="87"/>
                  <a:chOff x="4116" y="1580"/>
                  <a:chExt cx="327" cy="87"/>
                </a:xfrm>
              </p:grpSpPr>
              <p:sp>
                <p:nvSpPr>
                  <p:cNvPr id="9249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custGeom>
                    <a:avLst/>
                    <a:gdLst>
                      <a:gd name="T0" fmla="*/ 0 w 1448"/>
                      <a:gd name="T1" fmla="*/ 388 h 389"/>
                      <a:gd name="T2" fmla="*/ 0 w 1448"/>
                      <a:gd name="T3" fmla="*/ 96 h 389"/>
                      <a:gd name="T4" fmla="*/ 96 w 1448"/>
                      <a:gd name="T5" fmla="*/ 0 h 389"/>
                      <a:gd name="T6" fmla="*/ 1447 w 1448"/>
                      <a:gd name="T7" fmla="*/ 0 h 389"/>
                      <a:gd name="T8" fmla="*/ 1447 w 1448"/>
                      <a:gd name="T9" fmla="*/ 290 h 389"/>
                      <a:gd name="T10" fmla="*/ 1349 w 1448"/>
                      <a:gd name="T11" fmla="*/ 388 h 389"/>
                      <a:gd name="T12" fmla="*/ 0 w 1448"/>
                      <a:gd name="T13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48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447" y="290"/>
                        </a:lnTo>
                        <a:lnTo>
                          <a:pt x="1349" y="388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0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22"/>
                  </a:xfrm>
                  <a:custGeom>
                    <a:avLst/>
                    <a:gdLst>
                      <a:gd name="T0" fmla="*/ 0 w 1448"/>
                      <a:gd name="T1" fmla="*/ 96 h 97"/>
                      <a:gd name="T2" fmla="*/ 96 w 1448"/>
                      <a:gd name="T3" fmla="*/ 0 h 97"/>
                      <a:gd name="T4" fmla="*/ 1447 w 1448"/>
                      <a:gd name="T5" fmla="*/ 0 h 97"/>
                      <a:gd name="T6" fmla="*/ 1349 w 1448"/>
                      <a:gd name="T7" fmla="*/ 96 h 97"/>
                      <a:gd name="T8" fmla="*/ 0 w 1448"/>
                      <a:gd name="T9" fmla="*/ 9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8" h="97">
                        <a:moveTo>
                          <a:pt x="0" y="96"/>
                        </a:move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349" y="96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1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1580"/>
                    <a:ext cx="22" cy="88"/>
                  </a:xfrm>
                  <a:custGeom>
                    <a:avLst/>
                    <a:gdLst>
                      <a:gd name="T0" fmla="*/ 0 w 99"/>
                      <a:gd name="T1" fmla="*/ 388 h 389"/>
                      <a:gd name="T2" fmla="*/ 0 w 99"/>
                      <a:gd name="T3" fmla="*/ 96 h 389"/>
                      <a:gd name="T4" fmla="*/ 98 w 99"/>
                      <a:gd name="T5" fmla="*/ 0 h 389"/>
                      <a:gd name="T6" fmla="*/ 98 w 99"/>
                      <a:gd name="T7" fmla="*/ 290 h 389"/>
                      <a:gd name="T8" fmla="*/ 0 w 99"/>
                      <a:gd name="T9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9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8" y="0"/>
                        </a:lnTo>
                        <a:lnTo>
                          <a:pt x="98" y="290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52" name="Freeform 36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custGeom>
                <a:avLst/>
                <a:gdLst>
                  <a:gd name="T0" fmla="*/ 245 w 988"/>
                  <a:gd name="T1" fmla="*/ 0 h 142"/>
                  <a:gd name="T2" fmla="*/ 987 w 988"/>
                  <a:gd name="T3" fmla="*/ 0 h 142"/>
                  <a:gd name="T4" fmla="*/ 740 w 988"/>
                  <a:gd name="T5" fmla="*/ 141 h 142"/>
                  <a:gd name="T6" fmla="*/ 0 w 988"/>
                  <a:gd name="T7" fmla="*/ 141 h 142"/>
                  <a:gd name="T8" fmla="*/ 245 w 988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8" h="142">
                    <a:moveTo>
                      <a:pt x="245" y="0"/>
                    </a:moveTo>
                    <a:lnTo>
                      <a:pt x="987" y="0"/>
                    </a:lnTo>
                    <a:lnTo>
                      <a:pt x="740" y="141"/>
                    </a:lnTo>
                    <a:lnTo>
                      <a:pt x="0" y="141"/>
                    </a:lnTo>
                    <a:lnTo>
                      <a:pt x="245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7529512" y="1981200"/>
            <a:ext cx="2224088" cy="571500"/>
            <a:chOff x="3668" y="964"/>
            <a:chExt cx="1401" cy="360"/>
          </a:xfrm>
        </p:grpSpPr>
        <p:grpSp>
          <p:nvGrpSpPr>
            <p:cNvPr id="9255" name="Group 39"/>
            <p:cNvGrpSpPr>
              <a:grpSpLocks/>
            </p:cNvGrpSpPr>
            <p:nvPr/>
          </p:nvGrpSpPr>
          <p:grpSpPr bwMode="auto">
            <a:xfrm>
              <a:off x="3668" y="964"/>
              <a:ext cx="329" cy="360"/>
              <a:chOff x="3668" y="964"/>
              <a:chExt cx="329" cy="360"/>
            </a:xfrm>
          </p:grpSpPr>
          <p:sp>
            <p:nvSpPr>
              <p:cNvPr id="9256" name="Freeform 40"/>
              <p:cNvSpPr>
                <a:spLocks noChangeArrowheads="1"/>
              </p:cNvSpPr>
              <p:nvPr/>
            </p:nvSpPr>
            <p:spPr bwMode="auto">
              <a:xfrm>
                <a:off x="366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Text Box 41"/>
              <p:cNvSpPr txBox="1">
                <a:spLocks noChangeArrowheads="1"/>
              </p:cNvSpPr>
              <p:nvPr/>
            </p:nvSpPr>
            <p:spPr bwMode="auto">
              <a:xfrm>
                <a:off x="371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A</a:t>
                </a:r>
              </a:p>
            </p:txBody>
          </p:sp>
        </p:grpSp>
        <p:grpSp>
          <p:nvGrpSpPr>
            <p:cNvPr id="9258" name="Group 42"/>
            <p:cNvGrpSpPr>
              <a:grpSpLocks/>
            </p:cNvGrpSpPr>
            <p:nvPr/>
          </p:nvGrpSpPr>
          <p:grpSpPr bwMode="auto">
            <a:xfrm>
              <a:off x="4028" y="964"/>
              <a:ext cx="329" cy="360"/>
              <a:chOff x="4028" y="964"/>
              <a:chExt cx="329" cy="360"/>
            </a:xfrm>
          </p:grpSpPr>
          <p:sp>
            <p:nvSpPr>
              <p:cNvPr id="9259" name="Freeform 43"/>
              <p:cNvSpPr>
                <a:spLocks noChangeArrowheads="1"/>
              </p:cNvSpPr>
              <p:nvPr/>
            </p:nvSpPr>
            <p:spPr bwMode="auto">
              <a:xfrm>
                <a:off x="402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Text Box 44"/>
              <p:cNvSpPr txBox="1">
                <a:spLocks noChangeArrowheads="1"/>
              </p:cNvSpPr>
              <p:nvPr/>
            </p:nvSpPr>
            <p:spPr bwMode="auto">
              <a:xfrm>
                <a:off x="407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B</a:t>
                </a:r>
              </a:p>
            </p:txBody>
          </p:sp>
        </p:grpSp>
        <p:grpSp>
          <p:nvGrpSpPr>
            <p:cNvPr id="9261" name="Group 45"/>
            <p:cNvGrpSpPr>
              <a:grpSpLocks/>
            </p:cNvGrpSpPr>
            <p:nvPr/>
          </p:nvGrpSpPr>
          <p:grpSpPr bwMode="auto">
            <a:xfrm>
              <a:off x="4388" y="964"/>
              <a:ext cx="329" cy="360"/>
              <a:chOff x="4388" y="964"/>
              <a:chExt cx="329" cy="360"/>
            </a:xfrm>
          </p:grpSpPr>
          <p:sp>
            <p:nvSpPr>
              <p:cNvPr id="9262" name="Freeform 46"/>
              <p:cNvSpPr>
                <a:spLocks noChangeArrowheads="1"/>
              </p:cNvSpPr>
              <p:nvPr/>
            </p:nvSpPr>
            <p:spPr bwMode="auto">
              <a:xfrm>
                <a:off x="438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3" name="Text Box 47"/>
              <p:cNvSpPr txBox="1">
                <a:spLocks noChangeArrowheads="1"/>
              </p:cNvSpPr>
              <p:nvPr/>
            </p:nvSpPr>
            <p:spPr bwMode="auto">
              <a:xfrm>
                <a:off x="443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 dirty="0"/>
                  <a:t>C</a:t>
                </a:r>
              </a:p>
            </p:txBody>
          </p:sp>
        </p:grpSp>
        <p:grpSp>
          <p:nvGrpSpPr>
            <p:cNvPr id="9264" name="Group 48"/>
            <p:cNvGrpSpPr>
              <a:grpSpLocks/>
            </p:cNvGrpSpPr>
            <p:nvPr/>
          </p:nvGrpSpPr>
          <p:grpSpPr bwMode="auto">
            <a:xfrm>
              <a:off x="4740" y="964"/>
              <a:ext cx="329" cy="360"/>
              <a:chOff x="4740" y="964"/>
              <a:chExt cx="329" cy="360"/>
            </a:xfrm>
          </p:grpSpPr>
          <p:sp>
            <p:nvSpPr>
              <p:cNvPr id="9265" name="Freeform 49"/>
              <p:cNvSpPr>
                <a:spLocks noChangeArrowheads="1"/>
              </p:cNvSpPr>
              <p:nvPr/>
            </p:nvSpPr>
            <p:spPr bwMode="auto">
              <a:xfrm>
                <a:off x="4740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6" name="Text Box 50"/>
              <p:cNvSpPr txBox="1">
                <a:spLocks noChangeArrowheads="1"/>
              </p:cNvSpPr>
              <p:nvPr/>
            </p:nvSpPr>
            <p:spPr bwMode="auto">
              <a:xfrm>
                <a:off x="4790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D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962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ea typeface="SimSun" pitchFamily="2" charset="-122"/>
              </a:rPr>
              <a:t>Traditional Pipeline Concept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600" y="3276600"/>
            <a:ext cx="35052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rmAutofit fontScale="92500" lnSpcReduction="10000"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Sequential laundry takes 6 hours for 4 loads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If they learned pipelining, how long would  laundry take?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343150" y="3430588"/>
            <a:ext cx="522288" cy="469900"/>
            <a:chOff x="441" y="1529"/>
            <a:chExt cx="329" cy="296"/>
          </a:xfrm>
        </p:grpSpPr>
        <p:sp>
          <p:nvSpPr>
            <p:cNvPr id="10245" name="Freeform 5"/>
            <p:cNvSpPr>
              <a:spLocks noChangeArrowheads="1"/>
            </p:cNvSpPr>
            <p:nvPr/>
          </p:nvSpPr>
          <p:spPr bwMode="auto">
            <a:xfrm>
              <a:off x="441" y="1529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08" y="1576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2330450" y="4256088"/>
            <a:ext cx="522288" cy="469900"/>
            <a:chOff x="433" y="2049"/>
            <a:chExt cx="329" cy="296"/>
          </a:xfrm>
        </p:grpSpPr>
        <p:sp>
          <p:nvSpPr>
            <p:cNvPr id="10248" name="Freeform 8"/>
            <p:cNvSpPr>
              <a:spLocks noChangeArrowheads="1"/>
            </p:cNvSpPr>
            <p:nvPr/>
          </p:nvSpPr>
          <p:spPr bwMode="auto">
            <a:xfrm>
              <a:off x="433" y="2049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0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8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40 w 1452"/>
                <a:gd name="T41" fmla="*/ 1291 h 1296"/>
                <a:gd name="T42" fmla="*/ 397 w 1452"/>
                <a:gd name="T43" fmla="*/ 1264 h 1296"/>
                <a:gd name="T44" fmla="*/ 247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5 w 1452"/>
                <a:gd name="T59" fmla="*/ 519 h 1296"/>
                <a:gd name="T60" fmla="*/ 278 w 1452"/>
                <a:gd name="T61" fmla="*/ 435 h 1296"/>
                <a:gd name="T62" fmla="*/ 451 w 1452"/>
                <a:gd name="T63" fmla="*/ 378 h 1296"/>
                <a:gd name="T64" fmla="*/ 177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69"/>
                  </a:lnTo>
                  <a:lnTo>
                    <a:pt x="999" y="378"/>
                  </a:lnTo>
                  <a:lnTo>
                    <a:pt x="1058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0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0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40" y="1291"/>
                  </a:lnTo>
                  <a:lnTo>
                    <a:pt x="478" y="1282"/>
                  </a:lnTo>
                  <a:lnTo>
                    <a:pt x="397" y="1264"/>
                  </a:lnTo>
                  <a:lnTo>
                    <a:pt x="322" y="1233"/>
                  </a:lnTo>
                  <a:lnTo>
                    <a:pt x="247" y="1198"/>
                  </a:lnTo>
                  <a:lnTo>
                    <a:pt x="181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5" y="519"/>
                  </a:lnTo>
                  <a:lnTo>
                    <a:pt x="217" y="471"/>
                  </a:lnTo>
                  <a:lnTo>
                    <a:pt x="278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500" y="2096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2305050" y="4992688"/>
            <a:ext cx="522288" cy="469900"/>
            <a:chOff x="417" y="2513"/>
            <a:chExt cx="329" cy="296"/>
          </a:xfrm>
        </p:grpSpPr>
        <p:sp>
          <p:nvSpPr>
            <p:cNvPr id="10251" name="Freeform 11"/>
            <p:cNvSpPr>
              <a:spLocks noChangeArrowheads="1"/>
            </p:cNvSpPr>
            <p:nvPr/>
          </p:nvSpPr>
          <p:spPr bwMode="auto">
            <a:xfrm>
              <a:off x="417" y="2513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1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7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39 w 1452"/>
                <a:gd name="T41" fmla="*/ 1291 h 1296"/>
                <a:gd name="T42" fmla="*/ 398 w 1452"/>
                <a:gd name="T43" fmla="*/ 1264 h 1296"/>
                <a:gd name="T44" fmla="*/ 248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4 w 1452"/>
                <a:gd name="T59" fmla="*/ 519 h 1296"/>
                <a:gd name="T60" fmla="*/ 279 w 1452"/>
                <a:gd name="T61" fmla="*/ 435 h 1296"/>
                <a:gd name="T62" fmla="*/ 451 w 1452"/>
                <a:gd name="T63" fmla="*/ 378 h 1296"/>
                <a:gd name="T64" fmla="*/ 176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69"/>
                  </a:lnTo>
                  <a:lnTo>
                    <a:pt x="1000" y="378"/>
                  </a:lnTo>
                  <a:lnTo>
                    <a:pt x="1057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1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1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39" y="1291"/>
                  </a:lnTo>
                  <a:lnTo>
                    <a:pt x="477" y="1282"/>
                  </a:lnTo>
                  <a:lnTo>
                    <a:pt x="398" y="1264"/>
                  </a:lnTo>
                  <a:lnTo>
                    <a:pt x="323" y="1233"/>
                  </a:lnTo>
                  <a:lnTo>
                    <a:pt x="248" y="1198"/>
                  </a:lnTo>
                  <a:lnTo>
                    <a:pt x="180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4" y="519"/>
                  </a:lnTo>
                  <a:lnTo>
                    <a:pt x="217" y="471"/>
                  </a:lnTo>
                  <a:lnTo>
                    <a:pt x="279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85" y="2560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2292350" y="5741988"/>
            <a:ext cx="522288" cy="469900"/>
            <a:chOff x="409" y="2985"/>
            <a:chExt cx="329" cy="296"/>
          </a:xfrm>
        </p:grpSpPr>
        <p:sp>
          <p:nvSpPr>
            <p:cNvPr id="10254" name="Freeform 14"/>
            <p:cNvSpPr>
              <a:spLocks noChangeArrowheads="1"/>
            </p:cNvSpPr>
            <p:nvPr/>
          </p:nvSpPr>
          <p:spPr bwMode="auto">
            <a:xfrm>
              <a:off x="409" y="2985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476" y="3032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0174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3009901" y="2928938"/>
            <a:ext cx="1497013" cy="0"/>
            <a:chOff x="861" y="1213"/>
            <a:chExt cx="943" cy="0"/>
          </a:xfrm>
        </p:grpSpPr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861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189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1589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6016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41223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3505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140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546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5922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4584701" y="2928938"/>
            <a:ext cx="1497013" cy="0"/>
            <a:chOff x="1853" y="1213"/>
            <a:chExt cx="943" cy="0"/>
          </a:xfrm>
        </p:grpSpPr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853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181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581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51764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6971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5080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5715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61214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1670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6159501" y="2928938"/>
            <a:ext cx="1497013" cy="0"/>
            <a:chOff x="2845" y="1213"/>
            <a:chExt cx="943" cy="0"/>
          </a:xfrm>
        </p:grpSpPr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2845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3173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>
              <a:off x="3573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67512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72719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6654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7289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7696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77418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7734301" y="2928938"/>
            <a:ext cx="1497013" cy="0"/>
            <a:chOff x="3837" y="1213"/>
            <a:chExt cx="943" cy="0"/>
          </a:xfrm>
        </p:grpSpPr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>
              <a:off x="3837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4165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4565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83260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884673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8229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8864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9271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6" name="Group 56"/>
          <p:cNvGrpSpPr>
            <a:grpSpLocks/>
          </p:cNvGrpSpPr>
          <p:nvPr/>
        </p:nvGrpSpPr>
        <p:grpSpPr bwMode="auto">
          <a:xfrm>
            <a:off x="2990851" y="3328988"/>
            <a:ext cx="1533525" cy="709612"/>
            <a:chOff x="849" y="1465"/>
            <a:chExt cx="966" cy="447"/>
          </a:xfrm>
        </p:grpSpPr>
        <p:grpSp>
          <p:nvGrpSpPr>
            <p:cNvPr id="10297" name="Group 57"/>
            <p:cNvGrpSpPr>
              <a:grpSpLocks/>
            </p:cNvGrpSpPr>
            <p:nvPr/>
          </p:nvGrpSpPr>
          <p:grpSpPr bwMode="auto">
            <a:xfrm>
              <a:off x="849" y="1465"/>
              <a:ext cx="304" cy="447"/>
              <a:chOff x="849" y="1465"/>
              <a:chExt cx="304" cy="447"/>
            </a:xfrm>
          </p:grpSpPr>
          <p:grpSp>
            <p:nvGrpSpPr>
              <p:cNvPr id="10298" name="Group 58"/>
              <p:cNvGrpSpPr>
                <a:grpSpLocks/>
              </p:cNvGrpSpPr>
              <p:nvPr/>
            </p:nvGrpSpPr>
            <p:grpSpPr bwMode="auto">
              <a:xfrm>
                <a:off x="849" y="1465"/>
                <a:ext cx="304" cy="447"/>
                <a:chOff x="849" y="1465"/>
                <a:chExt cx="304" cy="447"/>
              </a:xfrm>
            </p:grpSpPr>
            <p:grpSp>
              <p:nvGrpSpPr>
                <p:cNvPr id="10299" name="Group 59"/>
                <p:cNvGrpSpPr>
                  <a:grpSpLocks/>
                </p:cNvGrpSpPr>
                <p:nvPr/>
              </p:nvGrpSpPr>
              <p:grpSpPr bwMode="auto">
                <a:xfrm>
                  <a:off x="849" y="1536"/>
                  <a:ext cx="304" cy="376"/>
                  <a:chOff x="849" y="1536"/>
                  <a:chExt cx="304" cy="376"/>
                </a:xfrm>
              </p:grpSpPr>
              <p:sp>
                <p:nvSpPr>
                  <p:cNvPr id="10300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1" name="Freeform 61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2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078" y="1536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03" name="Group 63"/>
                <p:cNvGrpSpPr>
                  <a:grpSpLocks/>
                </p:cNvGrpSpPr>
                <p:nvPr/>
              </p:nvGrpSpPr>
              <p:grpSpPr bwMode="auto">
                <a:xfrm>
                  <a:off x="919" y="1465"/>
                  <a:ext cx="234" cy="77"/>
                  <a:chOff x="919" y="1465"/>
                  <a:chExt cx="234" cy="77"/>
                </a:xfrm>
              </p:grpSpPr>
              <p:sp>
                <p:nvSpPr>
                  <p:cNvPr id="10304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5" name="Freeform 65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6" name="Freeform 66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7" name="Freeform 67"/>
              <p:cNvSpPr>
                <a:spLocks noChangeArrowheads="1"/>
              </p:cNvSpPr>
              <p:nvPr/>
            </p:nvSpPr>
            <p:spPr bwMode="auto">
              <a:xfrm>
                <a:off x="911" y="1569"/>
                <a:ext cx="158" cy="27"/>
              </a:xfrm>
              <a:custGeom>
                <a:avLst/>
                <a:gdLst>
                  <a:gd name="T0" fmla="*/ 174 w 697"/>
                  <a:gd name="T1" fmla="*/ 0 h 121"/>
                  <a:gd name="T2" fmla="*/ 696 w 697"/>
                  <a:gd name="T3" fmla="*/ 0 h 121"/>
                  <a:gd name="T4" fmla="*/ 522 w 697"/>
                  <a:gd name="T5" fmla="*/ 120 h 121"/>
                  <a:gd name="T6" fmla="*/ 0 w 697"/>
                  <a:gd name="T7" fmla="*/ 120 h 121"/>
                  <a:gd name="T8" fmla="*/ 174 w 697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1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08" name="Group 68"/>
            <p:cNvGrpSpPr>
              <a:grpSpLocks/>
            </p:cNvGrpSpPr>
            <p:nvPr/>
          </p:nvGrpSpPr>
          <p:grpSpPr bwMode="auto">
            <a:xfrm>
              <a:off x="1150" y="1465"/>
              <a:ext cx="377" cy="447"/>
              <a:chOff x="1150" y="1465"/>
              <a:chExt cx="377" cy="447"/>
            </a:xfrm>
          </p:grpSpPr>
          <p:grpSp>
            <p:nvGrpSpPr>
              <p:cNvPr id="10309" name="Group 69"/>
              <p:cNvGrpSpPr>
                <a:grpSpLocks/>
              </p:cNvGrpSpPr>
              <p:nvPr/>
            </p:nvGrpSpPr>
            <p:grpSpPr bwMode="auto">
              <a:xfrm>
                <a:off x="1150" y="1465"/>
                <a:ext cx="377" cy="447"/>
                <a:chOff x="1150" y="1465"/>
                <a:chExt cx="377" cy="447"/>
              </a:xfrm>
            </p:grpSpPr>
            <p:grpSp>
              <p:nvGrpSpPr>
                <p:cNvPr id="10310" name="Group 70"/>
                <p:cNvGrpSpPr>
                  <a:grpSpLocks/>
                </p:cNvGrpSpPr>
                <p:nvPr/>
              </p:nvGrpSpPr>
              <p:grpSpPr bwMode="auto">
                <a:xfrm>
                  <a:off x="1150" y="1536"/>
                  <a:ext cx="377" cy="376"/>
                  <a:chOff x="1150" y="1536"/>
                  <a:chExt cx="377" cy="376"/>
                </a:xfrm>
              </p:grpSpPr>
              <p:sp>
                <p:nvSpPr>
                  <p:cNvPr id="10311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3 h 1664"/>
                      <a:gd name="T2" fmla="*/ 0 w 1668"/>
                      <a:gd name="T3" fmla="*/ 415 h 1664"/>
                      <a:gd name="T4" fmla="*/ 414 w 1668"/>
                      <a:gd name="T5" fmla="*/ 0 h 1664"/>
                      <a:gd name="T6" fmla="*/ 1667 w 1668"/>
                      <a:gd name="T7" fmla="*/ 0 h 1664"/>
                      <a:gd name="T8" fmla="*/ 1667 w 1668"/>
                      <a:gd name="T9" fmla="*/ 1248 h 1664"/>
                      <a:gd name="T10" fmla="*/ 1251 w 1668"/>
                      <a:gd name="T11" fmla="*/ 1663 h 1664"/>
                      <a:gd name="T12" fmla="*/ 0 w 1668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8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2" name="Freeform 72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3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1536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14" name="Group 74"/>
                <p:cNvGrpSpPr>
                  <a:grpSpLocks/>
                </p:cNvGrpSpPr>
                <p:nvPr/>
              </p:nvGrpSpPr>
              <p:grpSpPr bwMode="auto">
                <a:xfrm>
                  <a:off x="1236" y="1465"/>
                  <a:ext cx="291" cy="77"/>
                  <a:chOff x="1236" y="1465"/>
                  <a:chExt cx="291" cy="77"/>
                </a:xfrm>
              </p:grpSpPr>
              <p:sp>
                <p:nvSpPr>
                  <p:cNvPr id="10315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6" name="Freeform 76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7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18" name="Oval 78"/>
              <p:cNvSpPr>
                <a:spLocks noChangeArrowheads="1"/>
              </p:cNvSpPr>
              <p:nvPr/>
            </p:nvSpPr>
            <p:spPr bwMode="auto">
              <a:xfrm>
                <a:off x="1265" y="1501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9" name="Freeform 79"/>
              <p:cNvSpPr>
                <a:spLocks noChangeArrowheads="1"/>
              </p:cNvSpPr>
              <p:nvPr/>
            </p:nvSpPr>
            <p:spPr bwMode="auto">
              <a:xfrm>
                <a:off x="1197" y="1711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20" name="Freeform 80"/>
            <p:cNvSpPr>
              <a:spLocks noChangeArrowheads="1"/>
            </p:cNvSpPr>
            <p:nvPr/>
          </p:nvSpPr>
          <p:spPr bwMode="auto">
            <a:xfrm>
              <a:off x="1714" y="1694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AutoShape 81"/>
            <p:cNvSpPr>
              <a:spLocks noChangeArrowheads="1"/>
            </p:cNvSpPr>
            <p:nvPr/>
          </p:nvSpPr>
          <p:spPr bwMode="auto">
            <a:xfrm>
              <a:off x="1710" y="1694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AutoShape 82"/>
            <p:cNvSpPr>
              <a:spLocks noChangeArrowheads="1"/>
            </p:cNvSpPr>
            <p:nvPr/>
          </p:nvSpPr>
          <p:spPr bwMode="auto">
            <a:xfrm>
              <a:off x="1717" y="1775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AutoShape 83"/>
            <p:cNvSpPr>
              <a:spLocks noChangeArrowheads="1"/>
            </p:cNvSpPr>
            <p:nvPr/>
          </p:nvSpPr>
          <p:spPr bwMode="auto">
            <a:xfrm>
              <a:off x="1534" y="1775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4" name="Group 84"/>
            <p:cNvGrpSpPr>
              <a:grpSpLocks/>
            </p:cNvGrpSpPr>
            <p:nvPr/>
          </p:nvGrpSpPr>
          <p:grpSpPr bwMode="auto">
            <a:xfrm>
              <a:off x="1532" y="1522"/>
              <a:ext cx="193" cy="364"/>
              <a:chOff x="1532" y="1522"/>
              <a:chExt cx="193" cy="364"/>
            </a:xfrm>
          </p:grpSpPr>
          <p:sp>
            <p:nvSpPr>
              <p:cNvPr id="10325" name="Oval 85"/>
              <p:cNvSpPr>
                <a:spLocks noChangeArrowheads="1"/>
              </p:cNvSpPr>
              <p:nvPr/>
            </p:nvSpPr>
            <p:spPr bwMode="auto">
              <a:xfrm>
                <a:off x="1608" y="1522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6" name="Freeform 86"/>
              <p:cNvSpPr>
                <a:spLocks noChangeArrowheads="1"/>
              </p:cNvSpPr>
              <p:nvPr/>
            </p:nvSpPr>
            <p:spPr bwMode="auto">
              <a:xfrm>
                <a:off x="1532" y="1590"/>
                <a:ext cx="194" cy="296"/>
              </a:xfrm>
              <a:custGeom>
                <a:avLst/>
                <a:gdLst>
                  <a:gd name="T0" fmla="*/ 8 w 856"/>
                  <a:gd name="T1" fmla="*/ 606 h 1306"/>
                  <a:gd name="T2" fmla="*/ 4 w 856"/>
                  <a:gd name="T3" fmla="*/ 619 h 1306"/>
                  <a:gd name="T4" fmla="*/ 0 w 856"/>
                  <a:gd name="T5" fmla="*/ 641 h 1306"/>
                  <a:gd name="T6" fmla="*/ 0 w 856"/>
                  <a:gd name="T7" fmla="*/ 663 h 1306"/>
                  <a:gd name="T8" fmla="*/ 8 w 856"/>
                  <a:gd name="T9" fmla="*/ 685 h 1306"/>
                  <a:gd name="T10" fmla="*/ 17 w 856"/>
                  <a:gd name="T11" fmla="*/ 704 h 1306"/>
                  <a:gd name="T12" fmla="*/ 35 w 856"/>
                  <a:gd name="T13" fmla="*/ 722 h 1306"/>
                  <a:gd name="T14" fmla="*/ 52 w 856"/>
                  <a:gd name="T15" fmla="*/ 731 h 1306"/>
                  <a:gd name="T16" fmla="*/ 70 w 856"/>
                  <a:gd name="T17" fmla="*/ 735 h 1306"/>
                  <a:gd name="T18" fmla="*/ 92 w 856"/>
                  <a:gd name="T19" fmla="*/ 735 h 1306"/>
                  <a:gd name="T20" fmla="*/ 558 w 856"/>
                  <a:gd name="T21" fmla="*/ 1305 h 1306"/>
                  <a:gd name="T22" fmla="*/ 704 w 856"/>
                  <a:gd name="T23" fmla="*/ 628 h 1306"/>
                  <a:gd name="T24" fmla="*/ 704 w 856"/>
                  <a:gd name="T25" fmla="*/ 610 h 1306"/>
                  <a:gd name="T26" fmla="*/ 695 w 856"/>
                  <a:gd name="T27" fmla="*/ 602 h 1306"/>
                  <a:gd name="T28" fmla="*/ 682 w 856"/>
                  <a:gd name="T29" fmla="*/ 588 h 1306"/>
                  <a:gd name="T30" fmla="*/ 673 w 856"/>
                  <a:gd name="T31" fmla="*/ 579 h 1306"/>
                  <a:gd name="T32" fmla="*/ 656 w 856"/>
                  <a:gd name="T33" fmla="*/ 575 h 1306"/>
                  <a:gd name="T34" fmla="*/ 638 w 856"/>
                  <a:gd name="T35" fmla="*/ 571 h 1306"/>
                  <a:gd name="T36" fmla="*/ 620 w 856"/>
                  <a:gd name="T37" fmla="*/ 571 h 1306"/>
                  <a:gd name="T38" fmla="*/ 607 w 856"/>
                  <a:gd name="T39" fmla="*/ 571 h 1306"/>
                  <a:gd name="T40" fmla="*/ 412 w 856"/>
                  <a:gd name="T41" fmla="*/ 331 h 1306"/>
                  <a:gd name="T42" fmla="*/ 793 w 856"/>
                  <a:gd name="T43" fmla="*/ 411 h 1306"/>
                  <a:gd name="T44" fmla="*/ 811 w 856"/>
                  <a:gd name="T45" fmla="*/ 406 h 1306"/>
                  <a:gd name="T46" fmla="*/ 820 w 856"/>
                  <a:gd name="T47" fmla="*/ 402 h 1306"/>
                  <a:gd name="T48" fmla="*/ 837 w 856"/>
                  <a:gd name="T49" fmla="*/ 393 h 1306"/>
                  <a:gd name="T50" fmla="*/ 846 w 856"/>
                  <a:gd name="T51" fmla="*/ 380 h 1306"/>
                  <a:gd name="T52" fmla="*/ 851 w 856"/>
                  <a:gd name="T53" fmla="*/ 367 h 1306"/>
                  <a:gd name="T54" fmla="*/ 855 w 856"/>
                  <a:gd name="T55" fmla="*/ 345 h 1306"/>
                  <a:gd name="T56" fmla="*/ 851 w 856"/>
                  <a:gd name="T57" fmla="*/ 327 h 1306"/>
                  <a:gd name="T58" fmla="*/ 842 w 856"/>
                  <a:gd name="T59" fmla="*/ 309 h 1306"/>
                  <a:gd name="T60" fmla="*/ 833 w 856"/>
                  <a:gd name="T61" fmla="*/ 300 h 1306"/>
                  <a:gd name="T62" fmla="*/ 815 w 856"/>
                  <a:gd name="T63" fmla="*/ 286 h 1306"/>
                  <a:gd name="T64" fmla="*/ 802 w 856"/>
                  <a:gd name="T65" fmla="*/ 282 h 1306"/>
                  <a:gd name="T66" fmla="*/ 541 w 856"/>
                  <a:gd name="T67" fmla="*/ 282 h 1306"/>
                  <a:gd name="T68" fmla="*/ 496 w 856"/>
                  <a:gd name="T69" fmla="*/ 185 h 1306"/>
                  <a:gd name="T70" fmla="*/ 500 w 856"/>
                  <a:gd name="T71" fmla="*/ 163 h 1306"/>
                  <a:gd name="T72" fmla="*/ 505 w 856"/>
                  <a:gd name="T73" fmla="*/ 132 h 1306"/>
                  <a:gd name="T74" fmla="*/ 505 w 856"/>
                  <a:gd name="T75" fmla="*/ 105 h 1306"/>
                  <a:gd name="T76" fmla="*/ 496 w 856"/>
                  <a:gd name="T77" fmla="*/ 83 h 1306"/>
                  <a:gd name="T78" fmla="*/ 487 w 856"/>
                  <a:gd name="T79" fmla="*/ 66 h 1306"/>
                  <a:gd name="T80" fmla="*/ 474 w 856"/>
                  <a:gd name="T81" fmla="*/ 44 h 1306"/>
                  <a:gd name="T82" fmla="*/ 456 w 856"/>
                  <a:gd name="T83" fmla="*/ 30 h 1306"/>
                  <a:gd name="T84" fmla="*/ 434 w 856"/>
                  <a:gd name="T85" fmla="*/ 13 h 1306"/>
                  <a:gd name="T86" fmla="*/ 412 w 856"/>
                  <a:gd name="T87" fmla="*/ 4 h 1306"/>
                  <a:gd name="T88" fmla="*/ 385 w 856"/>
                  <a:gd name="T89" fmla="*/ 0 h 1306"/>
                  <a:gd name="T90" fmla="*/ 359 w 856"/>
                  <a:gd name="T91" fmla="*/ 0 h 1306"/>
                  <a:gd name="T92" fmla="*/ 332 w 856"/>
                  <a:gd name="T93" fmla="*/ 4 h 1306"/>
                  <a:gd name="T94" fmla="*/ 305 w 856"/>
                  <a:gd name="T95" fmla="*/ 13 h 1306"/>
                  <a:gd name="T96" fmla="*/ 278 w 856"/>
                  <a:gd name="T97" fmla="*/ 26 h 1306"/>
                  <a:gd name="T98" fmla="*/ 261 w 856"/>
                  <a:gd name="T99" fmla="*/ 48 h 1306"/>
                  <a:gd name="T100" fmla="*/ 243 w 856"/>
                  <a:gd name="T101" fmla="*/ 75 h 1306"/>
                  <a:gd name="T102" fmla="*/ 234 w 856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6">
                    <a:moveTo>
                      <a:pt x="234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2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8" y="735"/>
                    </a:lnTo>
                    <a:lnTo>
                      <a:pt x="558" y="1305"/>
                    </a:lnTo>
                    <a:lnTo>
                      <a:pt x="704" y="1305"/>
                    </a:lnTo>
                    <a:lnTo>
                      <a:pt x="704" y="628"/>
                    </a:lnTo>
                    <a:lnTo>
                      <a:pt x="704" y="619"/>
                    </a:lnTo>
                    <a:lnTo>
                      <a:pt x="704" y="610"/>
                    </a:lnTo>
                    <a:lnTo>
                      <a:pt x="700" y="606"/>
                    </a:lnTo>
                    <a:lnTo>
                      <a:pt x="695" y="602"/>
                    </a:lnTo>
                    <a:lnTo>
                      <a:pt x="691" y="597"/>
                    </a:lnTo>
                    <a:lnTo>
                      <a:pt x="682" y="588"/>
                    </a:lnTo>
                    <a:lnTo>
                      <a:pt x="678" y="584"/>
                    </a:lnTo>
                    <a:lnTo>
                      <a:pt x="673" y="579"/>
                    </a:lnTo>
                    <a:lnTo>
                      <a:pt x="664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8" y="571"/>
                    </a:lnTo>
                    <a:lnTo>
                      <a:pt x="629" y="571"/>
                    </a:lnTo>
                    <a:lnTo>
                      <a:pt x="620" y="571"/>
                    </a:lnTo>
                    <a:lnTo>
                      <a:pt x="616" y="571"/>
                    </a:lnTo>
                    <a:lnTo>
                      <a:pt x="607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2608263" y="1828801"/>
            <a:ext cx="7210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2978150" y="2420939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>
            <a:off x="2971800" y="22875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0" name="Text Box 90"/>
          <p:cNvSpPr txBox="1">
            <a:spLocks noChangeArrowheads="1"/>
          </p:cNvSpPr>
          <p:nvPr/>
        </p:nvSpPr>
        <p:spPr bwMode="auto">
          <a:xfrm>
            <a:off x="384016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90696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592296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6862764" y="18542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10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7954963" y="1841501"/>
            <a:ext cx="426206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11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8787758" y="1828801"/>
            <a:ext cx="1144287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Midnight</a:t>
            </a:r>
          </a:p>
        </p:txBody>
      </p:sp>
      <p:grpSp>
        <p:nvGrpSpPr>
          <p:cNvPr id="10336" name="Group 96"/>
          <p:cNvGrpSpPr>
            <a:grpSpLocks/>
          </p:cNvGrpSpPr>
          <p:nvPr/>
        </p:nvGrpSpPr>
        <p:grpSpPr bwMode="auto">
          <a:xfrm>
            <a:off x="4514851" y="4065588"/>
            <a:ext cx="1533525" cy="709612"/>
            <a:chOff x="1809" y="1929"/>
            <a:chExt cx="966" cy="447"/>
          </a:xfrm>
        </p:grpSpPr>
        <p:grpSp>
          <p:nvGrpSpPr>
            <p:cNvPr id="10337" name="Group 97"/>
            <p:cNvGrpSpPr>
              <a:grpSpLocks/>
            </p:cNvGrpSpPr>
            <p:nvPr/>
          </p:nvGrpSpPr>
          <p:grpSpPr bwMode="auto">
            <a:xfrm>
              <a:off x="1809" y="1929"/>
              <a:ext cx="304" cy="447"/>
              <a:chOff x="1809" y="1929"/>
              <a:chExt cx="304" cy="447"/>
            </a:xfrm>
          </p:grpSpPr>
          <p:grpSp>
            <p:nvGrpSpPr>
              <p:cNvPr id="10338" name="Group 98"/>
              <p:cNvGrpSpPr>
                <a:grpSpLocks/>
              </p:cNvGrpSpPr>
              <p:nvPr/>
            </p:nvGrpSpPr>
            <p:grpSpPr bwMode="auto">
              <a:xfrm>
                <a:off x="1809" y="1929"/>
                <a:ext cx="304" cy="447"/>
                <a:chOff x="1809" y="1929"/>
                <a:chExt cx="304" cy="447"/>
              </a:xfrm>
            </p:grpSpPr>
            <p:grpSp>
              <p:nvGrpSpPr>
                <p:cNvPr id="10339" name="Group 99"/>
                <p:cNvGrpSpPr>
                  <a:grpSpLocks/>
                </p:cNvGrpSpPr>
                <p:nvPr/>
              </p:nvGrpSpPr>
              <p:grpSpPr bwMode="auto">
                <a:xfrm>
                  <a:off x="1809" y="2000"/>
                  <a:ext cx="304" cy="376"/>
                  <a:chOff x="1809" y="2000"/>
                  <a:chExt cx="304" cy="376"/>
                </a:xfrm>
              </p:grpSpPr>
              <p:sp>
                <p:nvSpPr>
                  <p:cNvPr id="10340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5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6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1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76"/>
                  </a:xfrm>
                  <a:custGeom>
                    <a:avLst/>
                    <a:gdLst>
                      <a:gd name="T0" fmla="*/ 0 w 1346"/>
                      <a:gd name="T1" fmla="*/ 335 h 336"/>
                      <a:gd name="T2" fmla="*/ 335 w 1346"/>
                      <a:gd name="T3" fmla="*/ 0 h 336"/>
                      <a:gd name="T4" fmla="*/ 1345 w 1346"/>
                      <a:gd name="T5" fmla="*/ 0 h 336"/>
                      <a:gd name="T6" fmla="*/ 1008 w 1346"/>
                      <a:gd name="T7" fmla="*/ 335 h 336"/>
                      <a:gd name="T8" fmla="*/ 0 w 1346"/>
                      <a:gd name="T9" fmla="*/ 3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2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2038" y="2000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5 h 1664"/>
                      <a:gd name="T4" fmla="*/ 337 w 338"/>
                      <a:gd name="T5" fmla="*/ 0 h 1664"/>
                      <a:gd name="T6" fmla="*/ 337 w 338"/>
                      <a:gd name="T7" fmla="*/ 1326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43" name="Group 103"/>
                <p:cNvGrpSpPr>
                  <a:grpSpLocks/>
                </p:cNvGrpSpPr>
                <p:nvPr/>
              </p:nvGrpSpPr>
              <p:grpSpPr bwMode="auto">
                <a:xfrm>
                  <a:off x="1879" y="1929"/>
                  <a:ext cx="234" cy="77"/>
                  <a:chOff x="1879" y="1929"/>
                  <a:chExt cx="234" cy="77"/>
                </a:xfrm>
              </p:grpSpPr>
              <p:sp>
                <p:nvSpPr>
                  <p:cNvPr id="10344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5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6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47" name="Freeform 107"/>
              <p:cNvSpPr>
                <a:spLocks noChangeArrowheads="1"/>
              </p:cNvSpPr>
              <p:nvPr/>
            </p:nvSpPr>
            <p:spPr bwMode="auto">
              <a:xfrm>
                <a:off x="1871" y="2033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48" name="Group 108"/>
            <p:cNvGrpSpPr>
              <a:grpSpLocks/>
            </p:cNvGrpSpPr>
            <p:nvPr/>
          </p:nvGrpSpPr>
          <p:grpSpPr bwMode="auto">
            <a:xfrm>
              <a:off x="2110" y="1929"/>
              <a:ext cx="377" cy="447"/>
              <a:chOff x="2110" y="1929"/>
              <a:chExt cx="377" cy="447"/>
            </a:xfrm>
          </p:grpSpPr>
          <p:grpSp>
            <p:nvGrpSpPr>
              <p:cNvPr id="10349" name="Group 109"/>
              <p:cNvGrpSpPr>
                <a:grpSpLocks/>
              </p:cNvGrpSpPr>
              <p:nvPr/>
            </p:nvGrpSpPr>
            <p:grpSpPr bwMode="auto">
              <a:xfrm>
                <a:off x="2110" y="1929"/>
                <a:ext cx="377" cy="447"/>
                <a:chOff x="2110" y="1929"/>
                <a:chExt cx="377" cy="447"/>
              </a:xfrm>
            </p:grpSpPr>
            <p:grpSp>
              <p:nvGrpSpPr>
                <p:cNvPr id="10350" name="Group 110"/>
                <p:cNvGrpSpPr>
                  <a:grpSpLocks/>
                </p:cNvGrpSpPr>
                <p:nvPr/>
              </p:nvGrpSpPr>
              <p:grpSpPr bwMode="auto">
                <a:xfrm>
                  <a:off x="2110" y="2000"/>
                  <a:ext cx="377" cy="376"/>
                  <a:chOff x="2110" y="2000"/>
                  <a:chExt cx="377" cy="376"/>
                </a:xfrm>
              </p:grpSpPr>
              <p:sp>
                <p:nvSpPr>
                  <p:cNvPr id="10351" name="Freeform 111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4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7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7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2" name="Freeform 112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94"/>
                  </a:xfrm>
                  <a:custGeom>
                    <a:avLst/>
                    <a:gdLst>
                      <a:gd name="T0" fmla="*/ 0 w 1667"/>
                      <a:gd name="T1" fmla="*/ 414 h 415"/>
                      <a:gd name="T2" fmla="*/ 414 w 1667"/>
                      <a:gd name="T3" fmla="*/ 0 h 415"/>
                      <a:gd name="T4" fmla="*/ 1666 w 1667"/>
                      <a:gd name="T5" fmla="*/ 0 h 415"/>
                      <a:gd name="T6" fmla="*/ 1250 w 1667"/>
                      <a:gd name="T7" fmla="*/ 414 h 415"/>
                      <a:gd name="T8" fmla="*/ 0 w 1667"/>
                      <a:gd name="T9" fmla="*/ 414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3" name="Freeform 113"/>
                  <p:cNvSpPr>
                    <a:spLocks noChangeArrowheads="1"/>
                  </p:cNvSpPr>
                  <p:nvPr/>
                </p:nvSpPr>
                <p:spPr bwMode="auto">
                  <a:xfrm>
                    <a:off x="2394" y="2000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4 h 1664"/>
                      <a:gd name="T4" fmla="*/ 416 w 417"/>
                      <a:gd name="T5" fmla="*/ 0 h 1664"/>
                      <a:gd name="T6" fmla="*/ 416 w 417"/>
                      <a:gd name="T7" fmla="*/ 1247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54" name="Group 114"/>
                <p:cNvGrpSpPr>
                  <a:grpSpLocks/>
                </p:cNvGrpSpPr>
                <p:nvPr/>
              </p:nvGrpSpPr>
              <p:grpSpPr bwMode="auto">
                <a:xfrm>
                  <a:off x="2196" y="1929"/>
                  <a:ext cx="291" cy="77"/>
                  <a:chOff x="2196" y="1929"/>
                  <a:chExt cx="291" cy="77"/>
                </a:xfrm>
              </p:grpSpPr>
              <p:sp>
                <p:nvSpPr>
                  <p:cNvPr id="10355" name="Freeform 115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6" name="Freeform 116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7" name="Freeform 117"/>
                  <p:cNvSpPr>
                    <a:spLocks noChangeArrowheads="1"/>
                  </p:cNvSpPr>
                  <p:nvPr/>
                </p:nvSpPr>
                <p:spPr bwMode="auto">
                  <a:xfrm>
                    <a:off x="2468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2225" y="1965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9" name="Freeform 119"/>
              <p:cNvSpPr>
                <a:spLocks noChangeArrowheads="1"/>
              </p:cNvSpPr>
              <p:nvPr/>
            </p:nvSpPr>
            <p:spPr bwMode="auto">
              <a:xfrm>
                <a:off x="2157" y="2175"/>
                <a:ext cx="198" cy="84"/>
              </a:xfrm>
              <a:custGeom>
                <a:avLst/>
                <a:gdLst>
                  <a:gd name="T0" fmla="*/ 107 w 873"/>
                  <a:gd name="T1" fmla="*/ 0 h 371"/>
                  <a:gd name="T2" fmla="*/ 763 w 873"/>
                  <a:gd name="T3" fmla="*/ 0 h 371"/>
                  <a:gd name="T4" fmla="*/ 872 w 873"/>
                  <a:gd name="T5" fmla="*/ 108 h 371"/>
                  <a:gd name="T6" fmla="*/ 872 w 873"/>
                  <a:gd name="T7" fmla="*/ 262 h 371"/>
                  <a:gd name="T8" fmla="*/ 763 w 873"/>
                  <a:gd name="T9" fmla="*/ 370 h 371"/>
                  <a:gd name="T10" fmla="*/ 107 w 873"/>
                  <a:gd name="T11" fmla="*/ 370 h 371"/>
                  <a:gd name="T12" fmla="*/ 0 w 873"/>
                  <a:gd name="T13" fmla="*/ 262 h 371"/>
                  <a:gd name="T14" fmla="*/ 0 w 873"/>
                  <a:gd name="T15" fmla="*/ 108 h 371"/>
                  <a:gd name="T16" fmla="*/ 107 w 873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3" h="371">
                    <a:moveTo>
                      <a:pt x="107" y="0"/>
                    </a:moveTo>
                    <a:lnTo>
                      <a:pt x="763" y="0"/>
                    </a:lnTo>
                    <a:lnTo>
                      <a:pt x="872" y="108"/>
                    </a:lnTo>
                    <a:lnTo>
                      <a:pt x="872" y="262"/>
                    </a:lnTo>
                    <a:lnTo>
                      <a:pt x="763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60" name="Freeform 120"/>
            <p:cNvSpPr>
              <a:spLocks noChangeArrowheads="1"/>
            </p:cNvSpPr>
            <p:nvPr/>
          </p:nvSpPr>
          <p:spPr bwMode="auto">
            <a:xfrm>
              <a:off x="2674" y="2158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1" name="AutoShape 121"/>
            <p:cNvSpPr>
              <a:spLocks noChangeArrowheads="1"/>
            </p:cNvSpPr>
            <p:nvPr/>
          </p:nvSpPr>
          <p:spPr bwMode="auto">
            <a:xfrm>
              <a:off x="2670" y="2158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" name="AutoShape 122"/>
            <p:cNvSpPr>
              <a:spLocks noChangeArrowheads="1"/>
            </p:cNvSpPr>
            <p:nvPr/>
          </p:nvSpPr>
          <p:spPr bwMode="auto">
            <a:xfrm>
              <a:off x="2677" y="2239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" name="AutoShape 123"/>
            <p:cNvSpPr>
              <a:spLocks noChangeArrowheads="1"/>
            </p:cNvSpPr>
            <p:nvPr/>
          </p:nvSpPr>
          <p:spPr bwMode="auto">
            <a:xfrm>
              <a:off x="2494" y="2239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4" name="Group 124"/>
            <p:cNvGrpSpPr>
              <a:grpSpLocks/>
            </p:cNvGrpSpPr>
            <p:nvPr/>
          </p:nvGrpSpPr>
          <p:grpSpPr bwMode="auto">
            <a:xfrm>
              <a:off x="2492" y="1986"/>
              <a:ext cx="193" cy="363"/>
              <a:chOff x="2492" y="1986"/>
              <a:chExt cx="193" cy="363"/>
            </a:xfrm>
          </p:grpSpPr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2568" y="1986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6" name="Freeform 126"/>
              <p:cNvSpPr>
                <a:spLocks noChangeArrowheads="1"/>
              </p:cNvSpPr>
              <p:nvPr/>
            </p:nvSpPr>
            <p:spPr bwMode="auto">
              <a:xfrm>
                <a:off x="2492" y="2054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67" name="Group 127"/>
          <p:cNvGrpSpPr>
            <a:grpSpLocks/>
          </p:cNvGrpSpPr>
          <p:nvPr/>
        </p:nvGrpSpPr>
        <p:grpSpPr bwMode="auto">
          <a:xfrm>
            <a:off x="5962651" y="4776788"/>
            <a:ext cx="1533525" cy="709612"/>
            <a:chOff x="2721" y="2377"/>
            <a:chExt cx="966" cy="447"/>
          </a:xfrm>
        </p:grpSpPr>
        <p:grpSp>
          <p:nvGrpSpPr>
            <p:cNvPr id="10368" name="Group 128"/>
            <p:cNvGrpSpPr>
              <a:grpSpLocks/>
            </p:cNvGrpSpPr>
            <p:nvPr/>
          </p:nvGrpSpPr>
          <p:grpSpPr bwMode="auto">
            <a:xfrm>
              <a:off x="2721" y="2377"/>
              <a:ext cx="304" cy="447"/>
              <a:chOff x="2721" y="2377"/>
              <a:chExt cx="304" cy="447"/>
            </a:xfrm>
          </p:grpSpPr>
          <p:grpSp>
            <p:nvGrpSpPr>
              <p:cNvPr id="10369" name="Group 129"/>
              <p:cNvGrpSpPr>
                <a:grpSpLocks/>
              </p:cNvGrpSpPr>
              <p:nvPr/>
            </p:nvGrpSpPr>
            <p:grpSpPr bwMode="auto">
              <a:xfrm>
                <a:off x="2721" y="2377"/>
                <a:ext cx="304" cy="447"/>
                <a:chOff x="2721" y="2377"/>
                <a:chExt cx="304" cy="447"/>
              </a:xfrm>
            </p:grpSpPr>
            <p:grpSp>
              <p:nvGrpSpPr>
                <p:cNvPr id="10370" name="Group 130"/>
                <p:cNvGrpSpPr>
                  <a:grpSpLocks/>
                </p:cNvGrpSpPr>
                <p:nvPr/>
              </p:nvGrpSpPr>
              <p:grpSpPr bwMode="auto">
                <a:xfrm>
                  <a:off x="2721" y="2448"/>
                  <a:ext cx="304" cy="376"/>
                  <a:chOff x="2721" y="2448"/>
                  <a:chExt cx="304" cy="376"/>
                </a:xfrm>
              </p:grpSpPr>
              <p:sp>
                <p:nvSpPr>
                  <p:cNvPr id="10371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2" name="Freeform 132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3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48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74" name="Group 134"/>
                <p:cNvGrpSpPr>
                  <a:grpSpLocks/>
                </p:cNvGrpSpPr>
                <p:nvPr/>
              </p:nvGrpSpPr>
              <p:grpSpPr bwMode="auto">
                <a:xfrm>
                  <a:off x="2791" y="2377"/>
                  <a:ext cx="234" cy="77"/>
                  <a:chOff x="2791" y="2377"/>
                  <a:chExt cx="234" cy="77"/>
                </a:xfrm>
              </p:grpSpPr>
              <p:sp>
                <p:nvSpPr>
                  <p:cNvPr id="10375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78"/>
                  </a:xfrm>
                  <a:custGeom>
                    <a:avLst/>
                    <a:gdLst>
                      <a:gd name="T0" fmla="*/ 0 w 1037"/>
                      <a:gd name="T1" fmla="*/ 343 h 344"/>
                      <a:gd name="T2" fmla="*/ 0 w 1037"/>
                      <a:gd name="T3" fmla="*/ 84 h 344"/>
                      <a:gd name="T4" fmla="*/ 84 w 1037"/>
                      <a:gd name="T5" fmla="*/ 0 h 344"/>
                      <a:gd name="T6" fmla="*/ 1036 w 1037"/>
                      <a:gd name="T7" fmla="*/ 0 h 344"/>
                      <a:gd name="T8" fmla="*/ 1036 w 1037"/>
                      <a:gd name="T9" fmla="*/ 257 h 344"/>
                      <a:gd name="T10" fmla="*/ 950 w 1037"/>
                      <a:gd name="T11" fmla="*/ 343 h 344"/>
                      <a:gd name="T12" fmla="*/ 0 w 1037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50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6" name="Freeform 136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19"/>
                  </a:xfrm>
                  <a:custGeom>
                    <a:avLst/>
                    <a:gdLst>
                      <a:gd name="T0" fmla="*/ 0 w 1037"/>
                      <a:gd name="T1" fmla="*/ 84 h 85"/>
                      <a:gd name="T2" fmla="*/ 84 w 1037"/>
                      <a:gd name="T3" fmla="*/ 0 h 85"/>
                      <a:gd name="T4" fmla="*/ 1036 w 1037"/>
                      <a:gd name="T5" fmla="*/ 0 h 85"/>
                      <a:gd name="T6" fmla="*/ 950 w 1037"/>
                      <a:gd name="T7" fmla="*/ 84 h 85"/>
                      <a:gd name="T8" fmla="*/ 0 w 1037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950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7" name="Freeform 137"/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78" name="Freeform 138"/>
              <p:cNvSpPr>
                <a:spLocks noChangeArrowheads="1"/>
              </p:cNvSpPr>
              <p:nvPr/>
            </p:nvSpPr>
            <p:spPr bwMode="auto">
              <a:xfrm>
                <a:off x="2783" y="2481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79" name="Group 139"/>
            <p:cNvGrpSpPr>
              <a:grpSpLocks/>
            </p:cNvGrpSpPr>
            <p:nvPr/>
          </p:nvGrpSpPr>
          <p:grpSpPr bwMode="auto">
            <a:xfrm>
              <a:off x="3022" y="2377"/>
              <a:ext cx="377" cy="447"/>
              <a:chOff x="3022" y="2377"/>
              <a:chExt cx="377" cy="447"/>
            </a:xfrm>
          </p:grpSpPr>
          <p:grpSp>
            <p:nvGrpSpPr>
              <p:cNvPr id="10380" name="Group 140"/>
              <p:cNvGrpSpPr>
                <a:grpSpLocks/>
              </p:cNvGrpSpPr>
              <p:nvPr/>
            </p:nvGrpSpPr>
            <p:grpSpPr bwMode="auto">
              <a:xfrm>
                <a:off x="3022" y="2377"/>
                <a:ext cx="377" cy="447"/>
                <a:chOff x="3022" y="2377"/>
                <a:chExt cx="377" cy="447"/>
              </a:xfrm>
            </p:grpSpPr>
            <p:grpSp>
              <p:nvGrpSpPr>
                <p:cNvPr id="10381" name="Group 141"/>
                <p:cNvGrpSpPr>
                  <a:grpSpLocks/>
                </p:cNvGrpSpPr>
                <p:nvPr/>
              </p:nvGrpSpPr>
              <p:grpSpPr bwMode="auto">
                <a:xfrm>
                  <a:off x="3022" y="2448"/>
                  <a:ext cx="377" cy="376"/>
                  <a:chOff x="3022" y="2448"/>
                  <a:chExt cx="377" cy="376"/>
                </a:xfrm>
              </p:grpSpPr>
              <p:sp>
                <p:nvSpPr>
                  <p:cNvPr id="10382" name="Freeform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3" name="Freeform 143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4" name="Freeform 144"/>
                  <p:cNvSpPr>
                    <a:spLocks noChangeArrowheads="1"/>
                  </p:cNvSpPr>
                  <p:nvPr/>
                </p:nvSpPr>
                <p:spPr bwMode="auto">
                  <a:xfrm>
                    <a:off x="3306" y="2448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85" name="Group 145"/>
                <p:cNvGrpSpPr>
                  <a:grpSpLocks/>
                </p:cNvGrpSpPr>
                <p:nvPr/>
              </p:nvGrpSpPr>
              <p:grpSpPr bwMode="auto">
                <a:xfrm>
                  <a:off x="3108" y="2377"/>
                  <a:ext cx="291" cy="77"/>
                  <a:chOff x="3108" y="2377"/>
                  <a:chExt cx="291" cy="77"/>
                </a:xfrm>
              </p:grpSpPr>
              <p:sp>
                <p:nvSpPr>
                  <p:cNvPr id="10386" name="Freeform 146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78"/>
                  </a:xfrm>
                  <a:custGeom>
                    <a:avLst/>
                    <a:gdLst>
                      <a:gd name="T0" fmla="*/ 0 w 1288"/>
                      <a:gd name="T1" fmla="*/ 343 h 344"/>
                      <a:gd name="T2" fmla="*/ 0 w 1288"/>
                      <a:gd name="T3" fmla="*/ 84 h 344"/>
                      <a:gd name="T4" fmla="*/ 84 w 1288"/>
                      <a:gd name="T5" fmla="*/ 0 h 344"/>
                      <a:gd name="T6" fmla="*/ 1287 w 1288"/>
                      <a:gd name="T7" fmla="*/ 0 h 344"/>
                      <a:gd name="T8" fmla="*/ 1287 w 1288"/>
                      <a:gd name="T9" fmla="*/ 257 h 344"/>
                      <a:gd name="T10" fmla="*/ 1201 w 1288"/>
                      <a:gd name="T11" fmla="*/ 343 h 344"/>
                      <a:gd name="T12" fmla="*/ 0 w 1288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1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7" name="Freeform 147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19"/>
                  </a:xfrm>
                  <a:custGeom>
                    <a:avLst/>
                    <a:gdLst>
                      <a:gd name="T0" fmla="*/ 0 w 1288"/>
                      <a:gd name="T1" fmla="*/ 84 h 85"/>
                      <a:gd name="T2" fmla="*/ 84 w 1288"/>
                      <a:gd name="T3" fmla="*/ 0 h 85"/>
                      <a:gd name="T4" fmla="*/ 1287 w 1288"/>
                      <a:gd name="T5" fmla="*/ 0 h 85"/>
                      <a:gd name="T6" fmla="*/ 1201 w 1288"/>
                      <a:gd name="T7" fmla="*/ 84 h 85"/>
                      <a:gd name="T8" fmla="*/ 0 w 1288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01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8" name="Freeform 148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9" name="Oval 149"/>
              <p:cNvSpPr>
                <a:spLocks noChangeArrowheads="1"/>
              </p:cNvSpPr>
              <p:nvPr/>
            </p:nvSpPr>
            <p:spPr bwMode="auto">
              <a:xfrm>
                <a:off x="3137" y="2413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0" name="Freeform 150"/>
              <p:cNvSpPr>
                <a:spLocks noChangeArrowheads="1"/>
              </p:cNvSpPr>
              <p:nvPr/>
            </p:nvSpPr>
            <p:spPr bwMode="auto">
              <a:xfrm>
                <a:off x="3069" y="2623"/>
                <a:ext cx="198" cy="84"/>
              </a:xfrm>
              <a:custGeom>
                <a:avLst/>
                <a:gdLst>
                  <a:gd name="T0" fmla="*/ 107 w 874"/>
                  <a:gd name="T1" fmla="*/ 0 h 372"/>
                  <a:gd name="T2" fmla="*/ 764 w 874"/>
                  <a:gd name="T3" fmla="*/ 0 h 372"/>
                  <a:gd name="T4" fmla="*/ 873 w 874"/>
                  <a:gd name="T5" fmla="*/ 107 h 372"/>
                  <a:gd name="T6" fmla="*/ 873 w 874"/>
                  <a:gd name="T7" fmla="*/ 262 h 372"/>
                  <a:gd name="T8" fmla="*/ 764 w 874"/>
                  <a:gd name="T9" fmla="*/ 371 h 372"/>
                  <a:gd name="T10" fmla="*/ 107 w 874"/>
                  <a:gd name="T11" fmla="*/ 371 h 372"/>
                  <a:gd name="T12" fmla="*/ 0 w 874"/>
                  <a:gd name="T13" fmla="*/ 262 h 372"/>
                  <a:gd name="T14" fmla="*/ 0 w 874"/>
                  <a:gd name="T15" fmla="*/ 107 h 372"/>
                  <a:gd name="T16" fmla="*/ 107 w 874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91" name="Freeform 151"/>
            <p:cNvSpPr>
              <a:spLocks noChangeArrowheads="1"/>
            </p:cNvSpPr>
            <p:nvPr/>
          </p:nvSpPr>
          <p:spPr bwMode="auto">
            <a:xfrm>
              <a:off x="3586" y="2606"/>
              <a:ext cx="85" cy="191"/>
            </a:xfrm>
            <a:custGeom>
              <a:avLst/>
              <a:gdLst>
                <a:gd name="T0" fmla="*/ 273 w 376"/>
                <a:gd name="T1" fmla="*/ 0 h 844"/>
                <a:gd name="T2" fmla="*/ 375 w 376"/>
                <a:gd name="T3" fmla="*/ 0 h 844"/>
                <a:gd name="T4" fmla="*/ 101 w 376"/>
                <a:gd name="T5" fmla="*/ 843 h 844"/>
                <a:gd name="T6" fmla="*/ 0 w 376"/>
                <a:gd name="T7" fmla="*/ 843 h 844"/>
                <a:gd name="T8" fmla="*/ 273 w 376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4">
                  <a:moveTo>
                    <a:pt x="273" y="0"/>
                  </a:moveTo>
                  <a:lnTo>
                    <a:pt x="375" y="0"/>
                  </a:lnTo>
                  <a:lnTo>
                    <a:pt x="101" y="843"/>
                  </a:lnTo>
                  <a:lnTo>
                    <a:pt x="0" y="843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2" name="AutoShape 152"/>
            <p:cNvSpPr>
              <a:spLocks noChangeArrowheads="1"/>
            </p:cNvSpPr>
            <p:nvPr/>
          </p:nvSpPr>
          <p:spPr bwMode="auto">
            <a:xfrm>
              <a:off x="3582" y="2606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3" name="AutoShape 153"/>
            <p:cNvSpPr>
              <a:spLocks noChangeArrowheads="1"/>
            </p:cNvSpPr>
            <p:nvPr/>
          </p:nvSpPr>
          <p:spPr bwMode="auto">
            <a:xfrm>
              <a:off x="3589" y="2687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4" name="AutoShape 154"/>
            <p:cNvSpPr>
              <a:spLocks noChangeArrowheads="1"/>
            </p:cNvSpPr>
            <p:nvPr/>
          </p:nvSpPr>
          <p:spPr bwMode="auto">
            <a:xfrm>
              <a:off x="3406" y="2687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95" name="Group 155"/>
            <p:cNvGrpSpPr>
              <a:grpSpLocks/>
            </p:cNvGrpSpPr>
            <p:nvPr/>
          </p:nvGrpSpPr>
          <p:grpSpPr bwMode="auto">
            <a:xfrm>
              <a:off x="3404" y="2434"/>
              <a:ext cx="193" cy="363"/>
              <a:chOff x="3404" y="2434"/>
              <a:chExt cx="193" cy="363"/>
            </a:xfrm>
          </p:grpSpPr>
          <p:sp>
            <p:nvSpPr>
              <p:cNvPr id="10396" name="Oval 156"/>
              <p:cNvSpPr>
                <a:spLocks noChangeArrowheads="1"/>
              </p:cNvSpPr>
              <p:nvPr/>
            </p:nvSpPr>
            <p:spPr bwMode="auto">
              <a:xfrm>
                <a:off x="3480" y="2434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7" name="Freeform 157"/>
              <p:cNvSpPr>
                <a:spLocks noChangeArrowheads="1"/>
              </p:cNvSpPr>
              <p:nvPr/>
            </p:nvSpPr>
            <p:spPr bwMode="auto">
              <a:xfrm>
                <a:off x="3404" y="2502"/>
                <a:ext cx="194" cy="296"/>
              </a:xfrm>
              <a:custGeom>
                <a:avLst/>
                <a:gdLst>
                  <a:gd name="T0" fmla="*/ 8 w 856"/>
                  <a:gd name="T1" fmla="*/ 605 h 1305"/>
                  <a:gd name="T2" fmla="*/ 4 w 856"/>
                  <a:gd name="T3" fmla="*/ 618 h 1305"/>
                  <a:gd name="T4" fmla="*/ 0 w 856"/>
                  <a:gd name="T5" fmla="*/ 640 h 1305"/>
                  <a:gd name="T6" fmla="*/ 0 w 856"/>
                  <a:gd name="T7" fmla="*/ 662 h 1305"/>
                  <a:gd name="T8" fmla="*/ 8 w 856"/>
                  <a:gd name="T9" fmla="*/ 684 h 1305"/>
                  <a:gd name="T10" fmla="*/ 17 w 856"/>
                  <a:gd name="T11" fmla="*/ 703 h 1305"/>
                  <a:gd name="T12" fmla="*/ 35 w 856"/>
                  <a:gd name="T13" fmla="*/ 721 h 1305"/>
                  <a:gd name="T14" fmla="*/ 52 w 856"/>
                  <a:gd name="T15" fmla="*/ 730 h 1305"/>
                  <a:gd name="T16" fmla="*/ 70 w 856"/>
                  <a:gd name="T17" fmla="*/ 734 h 1305"/>
                  <a:gd name="T18" fmla="*/ 92 w 856"/>
                  <a:gd name="T19" fmla="*/ 734 h 1305"/>
                  <a:gd name="T20" fmla="*/ 558 w 856"/>
                  <a:gd name="T21" fmla="*/ 1304 h 1305"/>
                  <a:gd name="T22" fmla="*/ 704 w 856"/>
                  <a:gd name="T23" fmla="*/ 627 h 1305"/>
                  <a:gd name="T24" fmla="*/ 704 w 856"/>
                  <a:gd name="T25" fmla="*/ 609 h 1305"/>
                  <a:gd name="T26" fmla="*/ 695 w 856"/>
                  <a:gd name="T27" fmla="*/ 601 h 1305"/>
                  <a:gd name="T28" fmla="*/ 682 w 856"/>
                  <a:gd name="T29" fmla="*/ 587 h 1305"/>
                  <a:gd name="T30" fmla="*/ 673 w 856"/>
                  <a:gd name="T31" fmla="*/ 578 h 1305"/>
                  <a:gd name="T32" fmla="*/ 656 w 856"/>
                  <a:gd name="T33" fmla="*/ 574 h 1305"/>
                  <a:gd name="T34" fmla="*/ 638 w 856"/>
                  <a:gd name="T35" fmla="*/ 570 h 1305"/>
                  <a:gd name="T36" fmla="*/ 620 w 856"/>
                  <a:gd name="T37" fmla="*/ 570 h 1305"/>
                  <a:gd name="T38" fmla="*/ 607 w 856"/>
                  <a:gd name="T39" fmla="*/ 570 h 1305"/>
                  <a:gd name="T40" fmla="*/ 412 w 856"/>
                  <a:gd name="T41" fmla="*/ 331 h 1305"/>
                  <a:gd name="T42" fmla="*/ 793 w 856"/>
                  <a:gd name="T43" fmla="*/ 411 h 1305"/>
                  <a:gd name="T44" fmla="*/ 811 w 856"/>
                  <a:gd name="T45" fmla="*/ 406 h 1305"/>
                  <a:gd name="T46" fmla="*/ 820 w 856"/>
                  <a:gd name="T47" fmla="*/ 402 h 1305"/>
                  <a:gd name="T48" fmla="*/ 837 w 856"/>
                  <a:gd name="T49" fmla="*/ 393 h 1305"/>
                  <a:gd name="T50" fmla="*/ 846 w 856"/>
                  <a:gd name="T51" fmla="*/ 380 h 1305"/>
                  <a:gd name="T52" fmla="*/ 851 w 856"/>
                  <a:gd name="T53" fmla="*/ 367 h 1305"/>
                  <a:gd name="T54" fmla="*/ 855 w 856"/>
                  <a:gd name="T55" fmla="*/ 345 h 1305"/>
                  <a:gd name="T56" fmla="*/ 851 w 856"/>
                  <a:gd name="T57" fmla="*/ 327 h 1305"/>
                  <a:gd name="T58" fmla="*/ 842 w 856"/>
                  <a:gd name="T59" fmla="*/ 309 h 1305"/>
                  <a:gd name="T60" fmla="*/ 833 w 856"/>
                  <a:gd name="T61" fmla="*/ 300 h 1305"/>
                  <a:gd name="T62" fmla="*/ 815 w 856"/>
                  <a:gd name="T63" fmla="*/ 286 h 1305"/>
                  <a:gd name="T64" fmla="*/ 802 w 856"/>
                  <a:gd name="T65" fmla="*/ 282 h 1305"/>
                  <a:gd name="T66" fmla="*/ 541 w 856"/>
                  <a:gd name="T67" fmla="*/ 282 h 1305"/>
                  <a:gd name="T68" fmla="*/ 496 w 856"/>
                  <a:gd name="T69" fmla="*/ 185 h 1305"/>
                  <a:gd name="T70" fmla="*/ 500 w 856"/>
                  <a:gd name="T71" fmla="*/ 163 h 1305"/>
                  <a:gd name="T72" fmla="*/ 505 w 856"/>
                  <a:gd name="T73" fmla="*/ 132 h 1305"/>
                  <a:gd name="T74" fmla="*/ 505 w 856"/>
                  <a:gd name="T75" fmla="*/ 105 h 1305"/>
                  <a:gd name="T76" fmla="*/ 496 w 856"/>
                  <a:gd name="T77" fmla="*/ 83 h 1305"/>
                  <a:gd name="T78" fmla="*/ 487 w 856"/>
                  <a:gd name="T79" fmla="*/ 66 h 1305"/>
                  <a:gd name="T80" fmla="*/ 474 w 856"/>
                  <a:gd name="T81" fmla="*/ 44 h 1305"/>
                  <a:gd name="T82" fmla="*/ 456 w 856"/>
                  <a:gd name="T83" fmla="*/ 30 h 1305"/>
                  <a:gd name="T84" fmla="*/ 434 w 856"/>
                  <a:gd name="T85" fmla="*/ 13 h 1305"/>
                  <a:gd name="T86" fmla="*/ 412 w 856"/>
                  <a:gd name="T87" fmla="*/ 4 h 1305"/>
                  <a:gd name="T88" fmla="*/ 385 w 856"/>
                  <a:gd name="T89" fmla="*/ 0 h 1305"/>
                  <a:gd name="T90" fmla="*/ 359 w 856"/>
                  <a:gd name="T91" fmla="*/ 0 h 1305"/>
                  <a:gd name="T92" fmla="*/ 332 w 856"/>
                  <a:gd name="T93" fmla="*/ 4 h 1305"/>
                  <a:gd name="T94" fmla="*/ 305 w 856"/>
                  <a:gd name="T95" fmla="*/ 13 h 1305"/>
                  <a:gd name="T96" fmla="*/ 278 w 856"/>
                  <a:gd name="T97" fmla="*/ 26 h 1305"/>
                  <a:gd name="T98" fmla="*/ 261 w 856"/>
                  <a:gd name="T99" fmla="*/ 48 h 1305"/>
                  <a:gd name="T100" fmla="*/ 243 w 856"/>
                  <a:gd name="T101" fmla="*/ 75 h 1305"/>
                  <a:gd name="T102" fmla="*/ 234 w 856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98" name="Group 158"/>
          <p:cNvGrpSpPr>
            <a:grpSpLocks/>
          </p:cNvGrpSpPr>
          <p:nvPr/>
        </p:nvGrpSpPr>
        <p:grpSpPr bwMode="auto">
          <a:xfrm>
            <a:off x="7613651" y="5564188"/>
            <a:ext cx="1533525" cy="709612"/>
            <a:chOff x="3761" y="2873"/>
            <a:chExt cx="966" cy="447"/>
          </a:xfrm>
        </p:grpSpPr>
        <p:grpSp>
          <p:nvGrpSpPr>
            <p:cNvPr id="10399" name="Group 159"/>
            <p:cNvGrpSpPr>
              <a:grpSpLocks/>
            </p:cNvGrpSpPr>
            <p:nvPr/>
          </p:nvGrpSpPr>
          <p:grpSpPr bwMode="auto">
            <a:xfrm>
              <a:off x="3761" y="2873"/>
              <a:ext cx="304" cy="447"/>
              <a:chOff x="3761" y="2873"/>
              <a:chExt cx="304" cy="447"/>
            </a:xfrm>
          </p:grpSpPr>
          <p:grpSp>
            <p:nvGrpSpPr>
              <p:cNvPr id="10400" name="Group 160"/>
              <p:cNvGrpSpPr>
                <a:grpSpLocks/>
              </p:cNvGrpSpPr>
              <p:nvPr/>
            </p:nvGrpSpPr>
            <p:grpSpPr bwMode="auto">
              <a:xfrm>
                <a:off x="3761" y="2873"/>
                <a:ext cx="304" cy="447"/>
                <a:chOff x="3761" y="2873"/>
                <a:chExt cx="304" cy="447"/>
              </a:xfrm>
            </p:grpSpPr>
            <p:grpSp>
              <p:nvGrpSpPr>
                <p:cNvPr id="10401" name="Group 161"/>
                <p:cNvGrpSpPr>
                  <a:grpSpLocks/>
                </p:cNvGrpSpPr>
                <p:nvPr/>
              </p:nvGrpSpPr>
              <p:grpSpPr bwMode="auto">
                <a:xfrm>
                  <a:off x="3761" y="2944"/>
                  <a:ext cx="304" cy="376"/>
                  <a:chOff x="3761" y="2944"/>
                  <a:chExt cx="304" cy="376"/>
                </a:xfrm>
              </p:grpSpPr>
              <p:sp>
                <p:nvSpPr>
                  <p:cNvPr id="10402" name="Freeform 162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3" name="Freeform 163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4" name="Freeform 164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2944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05" name="Group 165"/>
                <p:cNvGrpSpPr>
                  <a:grpSpLocks/>
                </p:cNvGrpSpPr>
                <p:nvPr/>
              </p:nvGrpSpPr>
              <p:grpSpPr bwMode="auto">
                <a:xfrm>
                  <a:off x="3831" y="2873"/>
                  <a:ext cx="234" cy="77"/>
                  <a:chOff x="3831" y="2873"/>
                  <a:chExt cx="234" cy="77"/>
                </a:xfrm>
              </p:grpSpPr>
              <p:sp>
                <p:nvSpPr>
                  <p:cNvPr id="10406" name="Freeform 166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7" name="Freeform 167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8" name="Freeform 168"/>
                  <p:cNvSpPr>
                    <a:spLocks noChangeArrowheads="1"/>
                  </p:cNvSpPr>
                  <p:nvPr/>
                </p:nvSpPr>
                <p:spPr bwMode="auto">
                  <a:xfrm>
                    <a:off x="4046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09" name="Freeform 169"/>
              <p:cNvSpPr>
                <a:spLocks noChangeArrowheads="1"/>
              </p:cNvSpPr>
              <p:nvPr/>
            </p:nvSpPr>
            <p:spPr bwMode="auto">
              <a:xfrm>
                <a:off x="3823" y="2977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10" name="Group 170"/>
            <p:cNvGrpSpPr>
              <a:grpSpLocks/>
            </p:cNvGrpSpPr>
            <p:nvPr/>
          </p:nvGrpSpPr>
          <p:grpSpPr bwMode="auto">
            <a:xfrm>
              <a:off x="4062" y="2873"/>
              <a:ext cx="377" cy="447"/>
              <a:chOff x="4062" y="2873"/>
              <a:chExt cx="377" cy="447"/>
            </a:xfrm>
          </p:grpSpPr>
          <p:grpSp>
            <p:nvGrpSpPr>
              <p:cNvPr id="10411" name="Group 171"/>
              <p:cNvGrpSpPr>
                <a:grpSpLocks/>
              </p:cNvGrpSpPr>
              <p:nvPr/>
            </p:nvGrpSpPr>
            <p:grpSpPr bwMode="auto">
              <a:xfrm>
                <a:off x="4062" y="2873"/>
                <a:ext cx="377" cy="447"/>
                <a:chOff x="4062" y="2873"/>
                <a:chExt cx="377" cy="447"/>
              </a:xfrm>
            </p:grpSpPr>
            <p:grpSp>
              <p:nvGrpSpPr>
                <p:cNvPr id="10412" name="Group 172"/>
                <p:cNvGrpSpPr>
                  <a:grpSpLocks/>
                </p:cNvGrpSpPr>
                <p:nvPr/>
              </p:nvGrpSpPr>
              <p:grpSpPr bwMode="auto">
                <a:xfrm>
                  <a:off x="4062" y="2944"/>
                  <a:ext cx="377" cy="376"/>
                  <a:chOff x="4062" y="2944"/>
                  <a:chExt cx="377" cy="376"/>
                </a:xfrm>
              </p:grpSpPr>
              <p:sp>
                <p:nvSpPr>
                  <p:cNvPr id="10413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5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8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8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4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94"/>
                  </a:xfrm>
                  <a:custGeom>
                    <a:avLst/>
                    <a:gdLst>
                      <a:gd name="T0" fmla="*/ 0 w 1667"/>
                      <a:gd name="T1" fmla="*/ 415 h 416"/>
                      <a:gd name="T2" fmla="*/ 414 w 1667"/>
                      <a:gd name="T3" fmla="*/ 0 h 416"/>
                      <a:gd name="T4" fmla="*/ 1666 w 1667"/>
                      <a:gd name="T5" fmla="*/ 0 h 416"/>
                      <a:gd name="T6" fmla="*/ 1250 w 1667"/>
                      <a:gd name="T7" fmla="*/ 415 h 416"/>
                      <a:gd name="T8" fmla="*/ 0 w 1667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5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4346" y="2944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16" name="Group 176"/>
                <p:cNvGrpSpPr>
                  <a:grpSpLocks/>
                </p:cNvGrpSpPr>
                <p:nvPr/>
              </p:nvGrpSpPr>
              <p:grpSpPr bwMode="auto">
                <a:xfrm>
                  <a:off x="4148" y="2873"/>
                  <a:ext cx="291" cy="77"/>
                  <a:chOff x="4148" y="2873"/>
                  <a:chExt cx="291" cy="77"/>
                </a:xfrm>
              </p:grpSpPr>
              <p:sp>
                <p:nvSpPr>
                  <p:cNvPr id="10417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8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9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20" name="Oval 180"/>
              <p:cNvSpPr>
                <a:spLocks noChangeArrowheads="1"/>
              </p:cNvSpPr>
              <p:nvPr/>
            </p:nvSpPr>
            <p:spPr bwMode="auto">
              <a:xfrm>
                <a:off x="4177" y="2909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1" name="Freeform 181"/>
              <p:cNvSpPr>
                <a:spLocks noChangeArrowheads="1"/>
              </p:cNvSpPr>
              <p:nvPr/>
            </p:nvSpPr>
            <p:spPr bwMode="auto">
              <a:xfrm>
                <a:off x="4109" y="3119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22" name="Freeform 182"/>
            <p:cNvSpPr>
              <a:spLocks noChangeArrowheads="1"/>
            </p:cNvSpPr>
            <p:nvPr/>
          </p:nvSpPr>
          <p:spPr bwMode="auto">
            <a:xfrm>
              <a:off x="4626" y="3102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3" name="AutoShape 183"/>
            <p:cNvSpPr>
              <a:spLocks noChangeArrowheads="1"/>
            </p:cNvSpPr>
            <p:nvPr/>
          </p:nvSpPr>
          <p:spPr bwMode="auto">
            <a:xfrm>
              <a:off x="4622" y="3102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4" name="AutoShape 184"/>
            <p:cNvSpPr>
              <a:spLocks noChangeArrowheads="1"/>
            </p:cNvSpPr>
            <p:nvPr/>
          </p:nvSpPr>
          <p:spPr bwMode="auto">
            <a:xfrm>
              <a:off x="4629" y="3183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5" name="AutoShape 185"/>
            <p:cNvSpPr>
              <a:spLocks noChangeArrowheads="1"/>
            </p:cNvSpPr>
            <p:nvPr/>
          </p:nvSpPr>
          <p:spPr bwMode="auto">
            <a:xfrm>
              <a:off x="4446" y="3183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26" name="Group 186"/>
            <p:cNvGrpSpPr>
              <a:grpSpLocks/>
            </p:cNvGrpSpPr>
            <p:nvPr/>
          </p:nvGrpSpPr>
          <p:grpSpPr bwMode="auto">
            <a:xfrm>
              <a:off x="4444" y="2930"/>
              <a:ext cx="193" cy="364"/>
              <a:chOff x="4444" y="2930"/>
              <a:chExt cx="193" cy="364"/>
            </a:xfrm>
          </p:grpSpPr>
          <p:sp>
            <p:nvSpPr>
              <p:cNvPr id="10427" name="Oval 187"/>
              <p:cNvSpPr>
                <a:spLocks noChangeArrowheads="1"/>
              </p:cNvSpPr>
              <p:nvPr/>
            </p:nvSpPr>
            <p:spPr bwMode="auto">
              <a:xfrm>
                <a:off x="4520" y="2930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8" name="Freeform 188"/>
              <p:cNvSpPr>
                <a:spLocks noChangeArrowheads="1"/>
              </p:cNvSpPr>
              <p:nvPr/>
            </p:nvSpPr>
            <p:spPr bwMode="auto">
              <a:xfrm>
                <a:off x="4444" y="2998"/>
                <a:ext cx="194" cy="296"/>
              </a:xfrm>
              <a:custGeom>
                <a:avLst/>
                <a:gdLst>
                  <a:gd name="T0" fmla="*/ 8 w 857"/>
                  <a:gd name="T1" fmla="*/ 606 h 1306"/>
                  <a:gd name="T2" fmla="*/ 4 w 857"/>
                  <a:gd name="T3" fmla="*/ 619 h 1306"/>
                  <a:gd name="T4" fmla="*/ 0 w 857"/>
                  <a:gd name="T5" fmla="*/ 641 h 1306"/>
                  <a:gd name="T6" fmla="*/ 0 w 857"/>
                  <a:gd name="T7" fmla="*/ 663 h 1306"/>
                  <a:gd name="T8" fmla="*/ 8 w 857"/>
                  <a:gd name="T9" fmla="*/ 685 h 1306"/>
                  <a:gd name="T10" fmla="*/ 17 w 857"/>
                  <a:gd name="T11" fmla="*/ 704 h 1306"/>
                  <a:gd name="T12" fmla="*/ 35 w 857"/>
                  <a:gd name="T13" fmla="*/ 722 h 1306"/>
                  <a:gd name="T14" fmla="*/ 53 w 857"/>
                  <a:gd name="T15" fmla="*/ 731 h 1306"/>
                  <a:gd name="T16" fmla="*/ 70 w 857"/>
                  <a:gd name="T17" fmla="*/ 735 h 1306"/>
                  <a:gd name="T18" fmla="*/ 92 w 857"/>
                  <a:gd name="T19" fmla="*/ 735 h 1306"/>
                  <a:gd name="T20" fmla="*/ 559 w 857"/>
                  <a:gd name="T21" fmla="*/ 1305 h 1306"/>
                  <a:gd name="T22" fmla="*/ 705 w 857"/>
                  <a:gd name="T23" fmla="*/ 628 h 1306"/>
                  <a:gd name="T24" fmla="*/ 705 w 857"/>
                  <a:gd name="T25" fmla="*/ 610 h 1306"/>
                  <a:gd name="T26" fmla="*/ 696 w 857"/>
                  <a:gd name="T27" fmla="*/ 602 h 1306"/>
                  <a:gd name="T28" fmla="*/ 683 w 857"/>
                  <a:gd name="T29" fmla="*/ 588 h 1306"/>
                  <a:gd name="T30" fmla="*/ 674 w 857"/>
                  <a:gd name="T31" fmla="*/ 579 h 1306"/>
                  <a:gd name="T32" fmla="*/ 656 w 857"/>
                  <a:gd name="T33" fmla="*/ 575 h 1306"/>
                  <a:gd name="T34" fmla="*/ 639 w 857"/>
                  <a:gd name="T35" fmla="*/ 571 h 1306"/>
                  <a:gd name="T36" fmla="*/ 621 w 857"/>
                  <a:gd name="T37" fmla="*/ 571 h 1306"/>
                  <a:gd name="T38" fmla="*/ 608 w 857"/>
                  <a:gd name="T39" fmla="*/ 571 h 1306"/>
                  <a:gd name="T40" fmla="*/ 412 w 857"/>
                  <a:gd name="T41" fmla="*/ 331 h 1306"/>
                  <a:gd name="T42" fmla="*/ 794 w 857"/>
                  <a:gd name="T43" fmla="*/ 411 h 1306"/>
                  <a:gd name="T44" fmla="*/ 812 w 857"/>
                  <a:gd name="T45" fmla="*/ 406 h 1306"/>
                  <a:gd name="T46" fmla="*/ 821 w 857"/>
                  <a:gd name="T47" fmla="*/ 402 h 1306"/>
                  <a:gd name="T48" fmla="*/ 838 w 857"/>
                  <a:gd name="T49" fmla="*/ 393 h 1306"/>
                  <a:gd name="T50" fmla="*/ 847 w 857"/>
                  <a:gd name="T51" fmla="*/ 380 h 1306"/>
                  <a:gd name="T52" fmla="*/ 852 w 857"/>
                  <a:gd name="T53" fmla="*/ 367 h 1306"/>
                  <a:gd name="T54" fmla="*/ 856 w 857"/>
                  <a:gd name="T55" fmla="*/ 345 h 1306"/>
                  <a:gd name="T56" fmla="*/ 852 w 857"/>
                  <a:gd name="T57" fmla="*/ 327 h 1306"/>
                  <a:gd name="T58" fmla="*/ 843 w 857"/>
                  <a:gd name="T59" fmla="*/ 309 h 1306"/>
                  <a:gd name="T60" fmla="*/ 834 w 857"/>
                  <a:gd name="T61" fmla="*/ 300 h 1306"/>
                  <a:gd name="T62" fmla="*/ 816 w 857"/>
                  <a:gd name="T63" fmla="*/ 286 h 1306"/>
                  <a:gd name="T64" fmla="*/ 803 w 857"/>
                  <a:gd name="T65" fmla="*/ 282 h 1306"/>
                  <a:gd name="T66" fmla="*/ 541 w 857"/>
                  <a:gd name="T67" fmla="*/ 282 h 1306"/>
                  <a:gd name="T68" fmla="*/ 496 w 857"/>
                  <a:gd name="T69" fmla="*/ 185 h 1306"/>
                  <a:gd name="T70" fmla="*/ 501 w 857"/>
                  <a:gd name="T71" fmla="*/ 163 h 1306"/>
                  <a:gd name="T72" fmla="*/ 505 w 857"/>
                  <a:gd name="T73" fmla="*/ 132 h 1306"/>
                  <a:gd name="T74" fmla="*/ 505 w 857"/>
                  <a:gd name="T75" fmla="*/ 105 h 1306"/>
                  <a:gd name="T76" fmla="*/ 496 w 857"/>
                  <a:gd name="T77" fmla="*/ 83 h 1306"/>
                  <a:gd name="T78" fmla="*/ 487 w 857"/>
                  <a:gd name="T79" fmla="*/ 66 h 1306"/>
                  <a:gd name="T80" fmla="*/ 474 w 857"/>
                  <a:gd name="T81" fmla="*/ 44 h 1306"/>
                  <a:gd name="T82" fmla="*/ 457 w 857"/>
                  <a:gd name="T83" fmla="*/ 30 h 1306"/>
                  <a:gd name="T84" fmla="*/ 434 w 857"/>
                  <a:gd name="T85" fmla="*/ 13 h 1306"/>
                  <a:gd name="T86" fmla="*/ 412 w 857"/>
                  <a:gd name="T87" fmla="*/ 4 h 1306"/>
                  <a:gd name="T88" fmla="*/ 386 w 857"/>
                  <a:gd name="T89" fmla="*/ 0 h 1306"/>
                  <a:gd name="T90" fmla="*/ 359 w 857"/>
                  <a:gd name="T91" fmla="*/ 0 h 1306"/>
                  <a:gd name="T92" fmla="*/ 333 w 857"/>
                  <a:gd name="T93" fmla="*/ 4 h 1306"/>
                  <a:gd name="T94" fmla="*/ 305 w 857"/>
                  <a:gd name="T95" fmla="*/ 13 h 1306"/>
                  <a:gd name="T96" fmla="*/ 279 w 857"/>
                  <a:gd name="T97" fmla="*/ 26 h 1306"/>
                  <a:gd name="T98" fmla="*/ 261 w 857"/>
                  <a:gd name="T99" fmla="*/ 48 h 1306"/>
                  <a:gd name="T100" fmla="*/ 243 w 857"/>
                  <a:gd name="T101" fmla="*/ 75 h 1306"/>
                  <a:gd name="T102" fmla="*/ 235 w 857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6">
                    <a:moveTo>
                      <a:pt x="235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3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9" y="735"/>
                    </a:lnTo>
                    <a:lnTo>
                      <a:pt x="559" y="1305"/>
                    </a:lnTo>
                    <a:lnTo>
                      <a:pt x="705" y="1305"/>
                    </a:lnTo>
                    <a:lnTo>
                      <a:pt x="705" y="628"/>
                    </a:lnTo>
                    <a:lnTo>
                      <a:pt x="705" y="619"/>
                    </a:lnTo>
                    <a:lnTo>
                      <a:pt x="705" y="610"/>
                    </a:lnTo>
                    <a:lnTo>
                      <a:pt x="700" y="606"/>
                    </a:lnTo>
                    <a:lnTo>
                      <a:pt x="696" y="602"/>
                    </a:lnTo>
                    <a:lnTo>
                      <a:pt x="692" y="597"/>
                    </a:lnTo>
                    <a:lnTo>
                      <a:pt x="683" y="588"/>
                    </a:lnTo>
                    <a:lnTo>
                      <a:pt x="678" y="584"/>
                    </a:lnTo>
                    <a:lnTo>
                      <a:pt x="674" y="579"/>
                    </a:lnTo>
                    <a:lnTo>
                      <a:pt x="665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9" y="571"/>
                    </a:lnTo>
                    <a:lnTo>
                      <a:pt x="630" y="571"/>
                    </a:lnTo>
                    <a:lnTo>
                      <a:pt x="621" y="571"/>
                    </a:lnTo>
                    <a:lnTo>
                      <a:pt x="617" y="571"/>
                    </a:lnTo>
                    <a:lnTo>
                      <a:pt x="608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2133600" y="3163888"/>
            <a:ext cx="1588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0" name="Text Box 190"/>
          <p:cNvSpPr txBox="1">
            <a:spLocks noChangeArrowheads="1"/>
          </p:cNvSpPr>
          <p:nvPr/>
        </p:nvSpPr>
        <p:spPr bwMode="auto">
          <a:xfrm>
            <a:off x="5618163" y="2379664"/>
            <a:ext cx="6933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>
                <a:ea typeface="SimSun" pitchFamily="2" charset="-122"/>
              </a:rPr>
              <a:t>Traditional Pipeline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3188" y="3810000"/>
            <a:ext cx="3478212" cy="91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rmAutofit/>
          </a:bodyPr>
          <a:lstStyle/>
          <a:p>
            <a:pPr marL="201613" indent="-201613" defTabSz="449263">
              <a:buClr>
                <a:srgbClr val="FC012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/>
              <a:t>Pipelined laundry takes 3.5 hours for 4 loads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608264" y="3430591"/>
            <a:ext cx="522287" cy="504825"/>
            <a:chOff x="441" y="1516"/>
            <a:chExt cx="329" cy="318"/>
          </a:xfrm>
        </p:grpSpPr>
        <p:sp>
          <p:nvSpPr>
            <p:cNvPr id="11269" name="Freeform 5"/>
            <p:cNvSpPr>
              <a:spLocks noChangeArrowheads="1"/>
            </p:cNvSpPr>
            <p:nvPr/>
          </p:nvSpPr>
          <p:spPr bwMode="auto">
            <a:xfrm>
              <a:off x="441" y="1516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502" y="1563"/>
              <a:ext cx="2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A</a:t>
              </a:r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595564" y="4281492"/>
            <a:ext cx="522287" cy="504825"/>
            <a:chOff x="433" y="2052"/>
            <a:chExt cx="329" cy="318"/>
          </a:xfrm>
        </p:grpSpPr>
        <p:sp>
          <p:nvSpPr>
            <p:cNvPr id="11272" name="Freeform 8"/>
            <p:cNvSpPr>
              <a:spLocks noChangeArrowheads="1"/>
            </p:cNvSpPr>
            <p:nvPr/>
          </p:nvSpPr>
          <p:spPr bwMode="auto">
            <a:xfrm>
              <a:off x="433" y="2052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0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8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40 w 1452"/>
                <a:gd name="T41" fmla="*/ 1292 h 1297"/>
                <a:gd name="T42" fmla="*/ 397 w 1452"/>
                <a:gd name="T43" fmla="*/ 1265 h 1297"/>
                <a:gd name="T44" fmla="*/ 247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4 h 1297"/>
                <a:gd name="T56" fmla="*/ 61 w 1452"/>
                <a:gd name="T57" fmla="*/ 622 h 1297"/>
                <a:gd name="T58" fmla="*/ 155 w 1452"/>
                <a:gd name="T59" fmla="*/ 520 h 1297"/>
                <a:gd name="T60" fmla="*/ 278 w 1452"/>
                <a:gd name="T61" fmla="*/ 436 h 1297"/>
                <a:gd name="T62" fmla="*/ 451 w 1452"/>
                <a:gd name="T63" fmla="*/ 379 h 1297"/>
                <a:gd name="T64" fmla="*/ 177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8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40" y="1292"/>
                  </a:lnTo>
                  <a:lnTo>
                    <a:pt x="478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1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5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94" y="2099"/>
              <a:ext cx="2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B</a:t>
              </a:r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2557464" y="5030793"/>
            <a:ext cx="522287" cy="504825"/>
            <a:chOff x="409" y="2524"/>
            <a:chExt cx="329" cy="318"/>
          </a:xfrm>
        </p:grpSpPr>
        <p:sp>
          <p:nvSpPr>
            <p:cNvPr id="11275" name="Freeform 11"/>
            <p:cNvSpPr>
              <a:spLocks noChangeArrowheads="1"/>
            </p:cNvSpPr>
            <p:nvPr/>
          </p:nvSpPr>
          <p:spPr bwMode="auto">
            <a:xfrm>
              <a:off x="409" y="2524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470" y="2571"/>
              <a:ext cx="2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C</a:t>
              </a:r>
            </a:p>
          </p:txBody>
        </p:sp>
      </p:grp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2557464" y="5754693"/>
            <a:ext cx="522287" cy="504825"/>
            <a:chOff x="409" y="2980"/>
            <a:chExt cx="329" cy="318"/>
          </a:xfrm>
        </p:grpSpPr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409" y="2980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470" y="3027"/>
              <a:ext cx="2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D</a:t>
              </a:r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873376" y="1828800"/>
            <a:ext cx="780405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6 PM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3243263" y="2420939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236914" y="2287588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4105276" y="1841500"/>
            <a:ext cx="325153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7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172076" y="1841500"/>
            <a:ext cx="325153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8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188076" y="1841500"/>
            <a:ext cx="325153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9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7127876" y="1854200"/>
            <a:ext cx="467819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10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8220076" y="1841500"/>
            <a:ext cx="453649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11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8999972" y="1828800"/>
            <a:ext cx="1250085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Midnight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3281364" y="3328988"/>
            <a:ext cx="3489325" cy="2932112"/>
            <a:chOff x="865" y="1452"/>
            <a:chExt cx="2198" cy="1847"/>
          </a:xfrm>
        </p:grpSpPr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865" y="1452"/>
              <a:ext cx="966" cy="447"/>
              <a:chOff x="865" y="1452"/>
              <a:chExt cx="966" cy="447"/>
            </a:xfrm>
          </p:grpSpPr>
          <p:grpSp>
            <p:nvGrpSpPr>
              <p:cNvPr id="11291" name="Group 27"/>
              <p:cNvGrpSpPr>
                <a:grpSpLocks/>
              </p:cNvGrpSpPr>
              <p:nvPr/>
            </p:nvGrpSpPr>
            <p:grpSpPr bwMode="auto">
              <a:xfrm>
                <a:off x="865" y="1452"/>
                <a:ext cx="304" cy="447"/>
                <a:chOff x="865" y="1452"/>
                <a:chExt cx="304" cy="447"/>
              </a:xfrm>
            </p:grpSpPr>
            <p:grpSp>
              <p:nvGrpSpPr>
                <p:cNvPr id="11292" name="Group 28"/>
                <p:cNvGrpSpPr>
                  <a:grpSpLocks/>
                </p:cNvGrpSpPr>
                <p:nvPr/>
              </p:nvGrpSpPr>
              <p:grpSpPr bwMode="auto">
                <a:xfrm>
                  <a:off x="865" y="1452"/>
                  <a:ext cx="304" cy="447"/>
                  <a:chOff x="865" y="1452"/>
                  <a:chExt cx="304" cy="447"/>
                </a:xfrm>
              </p:grpSpPr>
              <p:grpSp>
                <p:nvGrpSpPr>
                  <p:cNvPr id="1129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865" y="1523"/>
                    <a:ext cx="304" cy="376"/>
                    <a:chOff x="865" y="1523"/>
                    <a:chExt cx="304" cy="376"/>
                  </a:xfrm>
                </p:grpSpPr>
                <p:sp>
                  <p:nvSpPr>
                    <p:cNvPr id="11294" name="Freeform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5" name="Freeform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6" name="Freeform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3" y="15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9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935" y="1452"/>
                    <a:ext cx="234" cy="77"/>
                    <a:chOff x="935" y="1452"/>
                    <a:chExt cx="234" cy="77"/>
                  </a:xfrm>
                </p:grpSpPr>
                <p:sp>
                  <p:nvSpPr>
                    <p:cNvPr id="11298" name="Freeform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9" name="Freeform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0" name="Freeform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0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01" name="Freeform 37"/>
                <p:cNvSpPr>
                  <a:spLocks noChangeArrowheads="1"/>
                </p:cNvSpPr>
                <p:nvPr/>
              </p:nvSpPr>
              <p:spPr bwMode="auto">
                <a:xfrm>
                  <a:off x="927" y="1556"/>
                  <a:ext cx="158" cy="27"/>
                </a:xfrm>
                <a:custGeom>
                  <a:avLst/>
                  <a:gdLst>
                    <a:gd name="T0" fmla="*/ 173 w 698"/>
                    <a:gd name="T1" fmla="*/ 0 h 121"/>
                    <a:gd name="T2" fmla="*/ 697 w 698"/>
                    <a:gd name="T3" fmla="*/ 0 h 121"/>
                    <a:gd name="T4" fmla="*/ 522 w 698"/>
                    <a:gd name="T5" fmla="*/ 120 h 121"/>
                    <a:gd name="T6" fmla="*/ 0 w 698"/>
                    <a:gd name="T7" fmla="*/ 120 h 121"/>
                    <a:gd name="T8" fmla="*/ 173 w 698"/>
                    <a:gd name="T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02" name="Group 38"/>
              <p:cNvGrpSpPr>
                <a:grpSpLocks/>
              </p:cNvGrpSpPr>
              <p:nvPr/>
            </p:nvGrpSpPr>
            <p:grpSpPr bwMode="auto">
              <a:xfrm>
                <a:off x="1166" y="1452"/>
                <a:ext cx="377" cy="447"/>
                <a:chOff x="1166" y="1452"/>
                <a:chExt cx="377" cy="447"/>
              </a:xfrm>
            </p:grpSpPr>
            <p:grpSp>
              <p:nvGrpSpPr>
                <p:cNvPr id="11303" name="Group 39"/>
                <p:cNvGrpSpPr>
                  <a:grpSpLocks/>
                </p:cNvGrpSpPr>
                <p:nvPr/>
              </p:nvGrpSpPr>
              <p:grpSpPr bwMode="auto">
                <a:xfrm>
                  <a:off x="1166" y="1452"/>
                  <a:ext cx="377" cy="447"/>
                  <a:chOff x="1166" y="1452"/>
                  <a:chExt cx="377" cy="447"/>
                </a:xfrm>
              </p:grpSpPr>
              <p:grpSp>
                <p:nvGrpSpPr>
                  <p:cNvPr id="1130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166" y="1523"/>
                    <a:ext cx="377" cy="376"/>
                    <a:chOff x="1166" y="1523"/>
                    <a:chExt cx="377" cy="376"/>
                  </a:xfrm>
                </p:grpSpPr>
                <p:sp>
                  <p:nvSpPr>
                    <p:cNvPr id="11305" name="Freeform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6" name="Freeform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7" name="Freeform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15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0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252" y="1452"/>
                    <a:ext cx="291" cy="77"/>
                    <a:chOff x="1252" y="1452"/>
                    <a:chExt cx="291" cy="77"/>
                  </a:xfrm>
                </p:grpSpPr>
                <p:sp>
                  <p:nvSpPr>
                    <p:cNvPr id="11309" name="Freeform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0" name="Freeform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1" name="Freeform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12" name="Oval 48"/>
                <p:cNvSpPr>
                  <a:spLocks noChangeArrowheads="1"/>
                </p:cNvSpPr>
                <p:nvPr/>
              </p:nvSpPr>
              <p:spPr bwMode="auto">
                <a:xfrm>
                  <a:off x="1281" y="14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3" name="Freeform 49"/>
                <p:cNvSpPr>
                  <a:spLocks noChangeArrowheads="1"/>
                </p:cNvSpPr>
                <p:nvPr/>
              </p:nvSpPr>
              <p:spPr bwMode="auto">
                <a:xfrm>
                  <a:off x="1213" y="1698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14" name="Freeform 50"/>
              <p:cNvSpPr>
                <a:spLocks noChangeArrowheads="1"/>
              </p:cNvSpPr>
              <p:nvPr/>
            </p:nvSpPr>
            <p:spPr bwMode="auto">
              <a:xfrm>
                <a:off x="1730" y="1681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AutoShape 51"/>
              <p:cNvSpPr>
                <a:spLocks noChangeArrowheads="1"/>
              </p:cNvSpPr>
              <p:nvPr/>
            </p:nvSpPr>
            <p:spPr bwMode="auto">
              <a:xfrm>
                <a:off x="1726" y="16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AutoShape 52"/>
              <p:cNvSpPr>
                <a:spLocks noChangeArrowheads="1"/>
              </p:cNvSpPr>
              <p:nvPr/>
            </p:nvSpPr>
            <p:spPr bwMode="auto">
              <a:xfrm>
                <a:off x="1733" y="17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AutoShape 53"/>
              <p:cNvSpPr>
                <a:spLocks noChangeArrowheads="1"/>
              </p:cNvSpPr>
              <p:nvPr/>
            </p:nvSpPr>
            <p:spPr bwMode="auto">
              <a:xfrm>
                <a:off x="1550" y="17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18" name="Group 54"/>
              <p:cNvGrpSpPr>
                <a:grpSpLocks/>
              </p:cNvGrpSpPr>
              <p:nvPr/>
            </p:nvGrpSpPr>
            <p:grpSpPr bwMode="auto">
              <a:xfrm>
                <a:off x="1548" y="1509"/>
                <a:ext cx="193" cy="363"/>
                <a:chOff x="1548" y="1509"/>
                <a:chExt cx="193" cy="363"/>
              </a:xfrm>
            </p:grpSpPr>
            <p:sp>
              <p:nvSpPr>
                <p:cNvPr id="11319" name="Oval 55"/>
                <p:cNvSpPr>
                  <a:spLocks noChangeArrowheads="1"/>
                </p:cNvSpPr>
                <p:nvPr/>
              </p:nvSpPr>
              <p:spPr bwMode="auto">
                <a:xfrm>
                  <a:off x="1624" y="15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0" name="Freeform 56"/>
                <p:cNvSpPr>
                  <a:spLocks noChangeArrowheads="1"/>
                </p:cNvSpPr>
                <p:nvPr/>
              </p:nvSpPr>
              <p:spPr bwMode="auto">
                <a:xfrm>
                  <a:off x="1548" y="1577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21" name="Group 57"/>
            <p:cNvGrpSpPr>
              <a:grpSpLocks/>
            </p:cNvGrpSpPr>
            <p:nvPr/>
          </p:nvGrpSpPr>
          <p:grpSpPr bwMode="auto">
            <a:xfrm>
              <a:off x="1265" y="1916"/>
              <a:ext cx="966" cy="447"/>
              <a:chOff x="1265" y="1916"/>
              <a:chExt cx="966" cy="447"/>
            </a:xfrm>
          </p:grpSpPr>
          <p:grpSp>
            <p:nvGrpSpPr>
              <p:cNvPr id="11322" name="Group 58"/>
              <p:cNvGrpSpPr>
                <a:grpSpLocks/>
              </p:cNvGrpSpPr>
              <p:nvPr/>
            </p:nvGrpSpPr>
            <p:grpSpPr bwMode="auto">
              <a:xfrm>
                <a:off x="1265" y="1916"/>
                <a:ext cx="304" cy="447"/>
                <a:chOff x="1265" y="1916"/>
                <a:chExt cx="304" cy="447"/>
              </a:xfrm>
            </p:grpSpPr>
            <p:grpSp>
              <p:nvGrpSpPr>
                <p:cNvPr id="11323" name="Group 59"/>
                <p:cNvGrpSpPr>
                  <a:grpSpLocks/>
                </p:cNvGrpSpPr>
                <p:nvPr/>
              </p:nvGrpSpPr>
              <p:grpSpPr bwMode="auto">
                <a:xfrm>
                  <a:off x="1265" y="1916"/>
                  <a:ext cx="304" cy="447"/>
                  <a:chOff x="1265" y="1916"/>
                  <a:chExt cx="304" cy="447"/>
                </a:xfrm>
              </p:grpSpPr>
              <p:grpSp>
                <p:nvGrpSpPr>
                  <p:cNvPr id="1132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265" y="1987"/>
                    <a:ext cx="304" cy="376"/>
                    <a:chOff x="1265" y="1987"/>
                    <a:chExt cx="304" cy="376"/>
                  </a:xfrm>
                </p:grpSpPr>
                <p:sp>
                  <p:nvSpPr>
                    <p:cNvPr id="11325" name="Freeform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3 h 1664"/>
                        <a:gd name="T2" fmla="*/ 0 w 1346"/>
                        <a:gd name="T3" fmla="*/ 335 h 1664"/>
                        <a:gd name="T4" fmla="*/ 335 w 1346"/>
                        <a:gd name="T5" fmla="*/ 0 h 1664"/>
                        <a:gd name="T6" fmla="*/ 1345 w 1346"/>
                        <a:gd name="T7" fmla="*/ 0 h 1664"/>
                        <a:gd name="T8" fmla="*/ 1345 w 1346"/>
                        <a:gd name="T9" fmla="*/ 1326 h 1664"/>
                        <a:gd name="T10" fmla="*/ 1008 w 1346"/>
                        <a:gd name="T11" fmla="*/ 1663 h 1664"/>
                        <a:gd name="T12" fmla="*/ 0 w 1346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6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5 h 336"/>
                        <a:gd name="T2" fmla="*/ 335 w 1346"/>
                        <a:gd name="T3" fmla="*/ 0 h 336"/>
                        <a:gd name="T4" fmla="*/ 1345 w 1346"/>
                        <a:gd name="T5" fmla="*/ 0 h 336"/>
                        <a:gd name="T6" fmla="*/ 1008 w 1346"/>
                        <a:gd name="T7" fmla="*/ 335 h 336"/>
                        <a:gd name="T8" fmla="*/ 0 w 1346"/>
                        <a:gd name="T9" fmla="*/ 3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7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4" y="19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3 h 1664"/>
                        <a:gd name="T2" fmla="*/ 0 w 338"/>
                        <a:gd name="T3" fmla="*/ 335 h 1664"/>
                        <a:gd name="T4" fmla="*/ 337 w 338"/>
                        <a:gd name="T5" fmla="*/ 0 h 1664"/>
                        <a:gd name="T6" fmla="*/ 337 w 338"/>
                        <a:gd name="T7" fmla="*/ 1326 h 1664"/>
                        <a:gd name="T8" fmla="*/ 0 w 338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2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335" y="1916"/>
                    <a:ext cx="234" cy="77"/>
                    <a:chOff x="1335" y="1916"/>
                    <a:chExt cx="234" cy="77"/>
                  </a:xfrm>
                </p:grpSpPr>
                <p:sp>
                  <p:nvSpPr>
                    <p:cNvPr id="11329" name="Freeform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0" name="Freeform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1" name="Freeform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0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32" name="Freeform 68"/>
                <p:cNvSpPr>
                  <a:spLocks noChangeArrowheads="1"/>
                </p:cNvSpPr>
                <p:nvPr/>
              </p:nvSpPr>
              <p:spPr bwMode="auto">
                <a:xfrm>
                  <a:off x="1327" y="2020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33" name="Group 69"/>
              <p:cNvGrpSpPr>
                <a:grpSpLocks/>
              </p:cNvGrpSpPr>
              <p:nvPr/>
            </p:nvGrpSpPr>
            <p:grpSpPr bwMode="auto">
              <a:xfrm>
                <a:off x="1566" y="1916"/>
                <a:ext cx="377" cy="447"/>
                <a:chOff x="1566" y="1916"/>
                <a:chExt cx="377" cy="447"/>
              </a:xfrm>
            </p:grpSpPr>
            <p:grpSp>
              <p:nvGrpSpPr>
                <p:cNvPr id="11334" name="Group 70"/>
                <p:cNvGrpSpPr>
                  <a:grpSpLocks/>
                </p:cNvGrpSpPr>
                <p:nvPr/>
              </p:nvGrpSpPr>
              <p:grpSpPr bwMode="auto">
                <a:xfrm>
                  <a:off x="1566" y="1916"/>
                  <a:ext cx="377" cy="447"/>
                  <a:chOff x="1566" y="1916"/>
                  <a:chExt cx="377" cy="447"/>
                </a:xfrm>
              </p:grpSpPr>
              <p:grpSp>
                <p:nvGrpSpPr>
                  <p:cNvPr id="11335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566" y="1987"/>
                    <a:ext cx="377" cy="376"/>
                    <a:chOff x="1566" y="1987"/>
                    <a:chExt cx="377" cy="376"/>
                  </a:xfrm>
                </p:grpSpPr>
                <p:sp>
                  <p:nvSpPr>
                    <p:cNvPr id="11336" name="Freeform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3 h 1664"/>
                        <a:gd name="T2" fmla="*/ 0 w 1668"/>
                        <a:gd name="T3" fmla="*/ 414 h 1664"/>
                        <a:gd name="T4" fmla="*/ 414 w 1668"/>
                        <a:gd name="T5" fmla="*/ 0 h 1664"/>
                        <a:gd name="T6" fmla="*/ 1667 w 1668"/>
                        <a:gd name="T7" fmla="*/ 0 h 1664"/>
                        <a:gd name="T8" fmla="*/ 1667 w 1668"/>
                        <a:gd name="T9" fmla="*/ 1247 h 1664"/>
                        <a:gd name="T10" fmla="*/ 1251 w 1668"/>
                        <a:gd name="T11" fmla="*/ 1663 h 1664"/>
                        <a:gd name="T12" fmla="*/ 0 w 1668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7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4 h 415"/>
                        <a:gd name="T2" fmla="*/ 414 w 1668"/>
                        <a:gd name="T3" fmla="*/ 0 h 415"/>
                        <a:gd name="T4" fmla="*/ 1667 w 1668"/>
                        <a:gd name="T5" fmla="*/ 0 h 415"/>
                        <a:gd name="T6" fmla="*/ 1251 w 1668"/>
                        <a:gd name="T7" fmla="*/ 414 h 415"/>
                        <a:gd name="T8" fmla="*/ 0 w 1668"/>
                        <a:gd name="T9" fmla="*/ 414 h 4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8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0" y="19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3 h 1664"/>
                        <a:gd name="T2" fmla="*/ 0 w 417"/>
                        <a:gd name="T3" fmla="*/ 414 h 1664"/>
                        <a:gd name="T4" fmla="*/ 416 w 417"/>
                        <a:gd name="T5" fmla="*/ 0 h 1664"/>
                        <a:gd name="T6" fmla="*/ 416 w 417"/>
                        <a:gd name="T7" fmla="*/ 1247 h 1664"/>
                        <a:gd name="T8" fmla="*/ 0 w 417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39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652" y="1916"/>
                    <a:ext cx="291" cy="77"/>
                    <a:chOff x="1652" y="1916"/>
                    <a:chExt cx="291" cy="77"/>
                  </a:xfrm>
                </p:grpSpPr>
                <p:sp>
                  <p:nvSpPr>
                    <p:cNvPr id="11340" name="Freeform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1" name="Freeform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2" name="Freeform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4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43" name="Oval 79"/>
                <p:cNvSpPr>
                  <a:spLocks noChangeArrowheads="1"/>
                </p:cNvSpPr>
                <p:nvPr/>
              </p:nvSpPr>
              <p:spPr bwMode="auto">
                <a:xfrm>
                  <a:off x="1681" y="19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4" name="Freeform 80"/>
                <p:cNvSpPr>
                  <a:spLocks noChangeArrowheads="1"/>
                </p:cNvSpPr>
                <p:nvPr/>
              </p:nvSpPr>
              <p:spPr bwMode="auto">
                <a:xfrm>
                  <a:off x="1613" y="2162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45" name="Freeform 81"/>
              <p:cNvSpPr>
                <a:spLocks noChangeArrowheads="1"/>
              </p:cNvSpPr>
              <p:nvPr/>
            </p:nvSpPr>
            <p:spPr bwMode="auto">
              <a:xfrm>
                <a:off x="2130" y="2145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AutoShape 82"/>
              <p:cNvSpPr>
                <a:spLocks noChangeArrowheads="1"/>
              </p:cNvSpPr>
              <p:nvPr/>
            </p:nvSpPr>
            <p:spPr bwMode="auto">
              <a:xfrm>
                <a:off x="2126" y="21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AutoShape 83"/>
              <p:cNvSpPr>
                <a:spLocks noChangeArrowheads="1"/>
              </p:cNvSpPr>
              <p:nvPr/>
            </p:nvSpPr>
            <p:spPr bwMode="auto">
              <a:xfrm>
                <a:off x="2133" y="22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AutoShape 84"/>
              <p:cNvSpPr>
                <a:spLocks noChangeArrowheads="1"/>
              </p:cNvSpPr>
              <p:nvPr/>
            </p:nvSpPr>
            <p:spPr bwMode="auto">
              <a:xfrm>
                <a:off x="1950" y="22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49" name="Group 85"/>
              <p:cNvGrpSpPr>
                <a:grpSpLocks/>
              </p:cNvGrpSpPr>
              <p:nvPr/>
            </p:nvGrpSpPr>
            <p:grpSpPr bwMode="auto">
              <a:xfrm>
                <a:off x="1948" y="1973"/>
                <a:ext cx="193" cy="363"/>
                <a:chOff x="1948" y="1973"/>
                <a:chExt cx="193" cy="363"/>
              </a:xfrm>
            </p:grpSpPr>
            <p:sp>
              <p:nvSpPr>
                <p:cNvPr id="11350" name="Oval 86"/>
                <p:cNvSpPr>
                  <a:spLocks noChangeArrowheads="1"/>
                </p:cNvSpPr>
                <p:nvPr/>
              </p:nvSpPr>
              <p:spPr bwMode="auto">
                <a:xfrm>
                  <a:off x="2024" y="19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1" name="Freeform 87"/>
                <p:cNvSpPr>
                  <a:spLocks noChangeArrowheads="1"/>
                </p:cNvSpPr>
                <p:nvPr/>
              </p:nvSpPr>
              <p:spPr bwMode="auto">
                <a:xfrm>
                  <a:off x="1948" y="20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52" name="Group 88"/>
            <p:cNvGrpSpPr>
              <a:grpSpLocks/>
            </p:cNvGrpSpPr>
            <p:nvPr/>
          </p:nvGrpSpPr>
          <p:grpSpPr bwMode="auto">
            <a:xfrm>
              <a:off x="1681" y="2404"/>
              <a:ext cx="966" cy="447"/>
              <a:chOff x="1681" y="2404"/>
              <a:chExt cx="966" cy="447"/>
            </a:xfrm>
          </p:grpSpPr>
          <p:grpSp>
            <p:nvGrpSpPr>
              <p:cNvPr id="11353" name="Group 89"/>
              <p:cNvGrpSpPr>
                <a:grpSpLocks/>
              </p:cNvGrpSpPr>
              <p:nvPr/>
            </p:nvGrpSpPr>
            <p:grpSpPr bwMode="auto">
              <a:xfrm>
                <a:off x="1681" y="2404"/>
                <a:ext cx="304" cy="447"/>
                <a:chOff x="1681" y="2404"/>
                <a:chExt cx="304" cy="447"/>
              </a:xfrm>
            </p:grpSpPr>
            <p:grpSp>
              <p:nvGrpSpPr>
                <p:cNvPr id="11354" name="Group 90"/>
                <p:cNvGrpSpPr>
                  <a:grpSpLocks/>
                </p:cNvGrpSpPr>
                <p:nvPr/>
              </p:nvGrpSpPr>
              <p:grpSpPr bwMode="auto">
                <a:xfrm>
                  <a:off x="1681" y="2404"/>
                  <a:ext cx="304" cy="447"/>
                  <a:chOff x="1681" y="2404"/>
                  <a:chExt cx="304" cy="447"/>
                </a:xfrm>
              </p:grpSpPr>
              <p:grpSp>
                <p:nvGrpSpPr>
                  <p:cNvPr id="1135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681" y="2475"/>
                    <a:ext cx="304" cy="376"/>
                    <a:chOff x="1681" y="2475"/>
                    <a:chExt cx="304" cy="376"/>
                  </a:xfrm>
                </p:grpSpPr>
                <p:sp>
                  <p:nvSpPr>
                    <p:cNvPr id="11356" name="Freeform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7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8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9" y="24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59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751" y="2404"/>
                    <a:ext cx="234" cy="77"/>
                    <a:chOff x="1751" y="2404"/>
                    <a:chExt cx="234" cy="77"/>
                  </a:xfrm>
                </p:grpSpPr>
                <p:sp>
                  <p:nvSpPr>
                    <p:cNvPr id="11360" name="Freeform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1" name="Freeform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2" name="Freeform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6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63" name="Freeform 99"/>
                <p:cNvSpPr>
                  <a:spLocks noChangeArrowheads="1"/>
                </p:cNvSpPr>
                <p:nvPr/>
              </p:nvSpPr>
              <p:spPr bwMode="auto">
                <a:xfrm>
                  <a:off x="1743" y="2508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64" name="Group 100"/>
              <p:cNvGrpSpPr>
                <a:grpSpLocks/>
              </p:cNvGrpSpPr>
              <p:nvPr/>
            </p:nvGrpSpPr>
            <p:grpSpPr bwMode="auto">
              <a:xfrm>
                <a:off x="1982" y="2404"/>
                <a:ext cx="377" cy="447"/>
                <a:chOff x="1982" y="2404"/>
                <a:chExt cx="377" cy="447"/>
              </a:xfrm>
            </p:grpSpPr>
            <p:grpSp>
              <p:nvGrpSpPr>
                <p:cNvPr id="11365" name="Group 101"/>
                <p:cNvGrpSpPr>
                  <a:grpSpLocks/>
                </p:cNvGrpSpPr>
                <p:nvPr/>
              </p:nvGrpSpPr>
              <p:grpSpPr bwMode="auto">
                <a:xfrm>
                  <a:off x="1982" y="2404"/>
                  <a:ext cx="377" cy="447"/>
                  <a:chOff x="1982" y="2404"/>
                  <a:chExt cx="377" cy="447"/>
                </a:xfrm>
              </p:grpSpPr>
              <p:grpSp>
                <p:nvGrpSpPr>
                  <p:cNvPr id="1136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982" y="2475"/>
                    <a:ext cx="377" cy="376"/>
                    <a:chOff x="1982" y="2475"/>
                    <a:chExt cx="377" cy="376"/>
                  </a:xfrm>
                </p:grpSpPr>
                <p:sp>
                  <p:nvSpPr>
                    <p:cNvPr id="11367" name="Freeform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8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9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5" y="24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7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068" y="2404"/>
                    <a:ext cx="291" cy="77"/>
                    <a:chOff x="2068" y="2404"/>
                    <a:chExt cx="291" cy="77"/>
                  </a:xfrm>
                </p:grpSpPr>
                <p:sp>
                  <p:nvSpPr>
                    <p:cNvPr id="11371" name="Freeform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344 h 345"/>
                        <a:gd name="T2" fmla="*/ 0 w 1288"/>
                        <a:gd name="T3" fmla="*/ 85 h 345"/>
                        <a:gd name="T4" fmla="*/ 85 w 1288"/>
                        <a:gd name="T5" fmla="*/ 0 h 345"/>
                        <a:gd name="T6" fmla="*/ 1287 w 1288"/>
                        <a:gd name="T7" fmla="*/ 0 h 345"/>
                        <a:gd name="T8" fmla="*/ 1287 w 1288"/>
                        <a:gd name="T9" fmla="*/ 257 h 345"/>
                        <a:gd name="T10" fmla="*/ 1200 w 1288"/>
                        <a:gd name="T11" fmla="*/ 344 h 345"/>
                        <a:gd name="T12" fmla="*/ 0 w 128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2" name="Freeform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85 h 86"/>
                        <a:gd name="T2" fmla="*/ 85 w 1288"/>
                        <a:gd name="T3" fmla="*/ 0 h 86"/>
                        <a:gd name="T4" fmla="*/ 1287 w 1288"/>
                        <a:gd name="T5" fmla="*/ 0 h 86"/>
                        <a:gd name="T6" fmla="*/ 1200 w 1288"/>
                        <a:gd name="T7" fmla="*/ 85 h 86"/>
                        <a:gd name="T8" fmla="*/ 0 w 128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3" name="Freeform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74" name="Oval 110"/>
                <p:cNvSpPr>
                  <a:spLocks noChangeArrowheads="1"/>
                </p:cNvSpPr>
                <p:nvPr/>
              </p:nvSpPr>
              <p:spPr bwMode="auto">
                <a:xfrm>
                  <a:off x="2097" y="24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5" name="Freeform 111"/>
                <p:cNvSpPr>
                  <a:spLocks noChangeArrowheads="1"/>
                </p:cNvSpPr>
                <p:nvPr/>
              </p:nvSpPr>
              <p:spPr bwMode="auto">
                <a:xfrm>
                  <a:off x="2029" y="2650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76" name="Freeform 112"/>
              <p:cNvSpPr>
                <a:spLocks noChangeArrowheads="1"/>
              </p:cNvSpPr>
              <p:nvPr/>
            </p:nvSpPr>
            <p:spPr bwMode="auto">
              <a:xfrm>
                <a:off x="2546" y="2633"/>
                <a:ext cx="85" cy="191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7" name="AutoShape 113"/>
              <p:cNvSpPr>
                <a:spLocks noChangeArrowheads="1"/>
              </p:cNvSpPr>
              <p:nvPr/>
            </p:nvSpPr>
            <p:spPr bwMode="auto">
              <a:xfrm>
                <a:off x="2542" y="26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8" name="AutoShape 114"/>
              <p:cNvSpPr>
                <a:spLocks noChangeArrowheads="1"/>
              </p:cNvSpPr>
              <p:nvPr/>
            </p:nvSpPr>
            <p:spPr bwMode="auto">
              <a:xfrm>
                <a:off x="2549" y="27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" name="AutoShape 115"/>
              <p:cNvSpPr>
                <a:spLocks noChangeArrowheads="1"/>
              </p:cNvSpPr>
              <p:nvPr/>
            </p:nvSpPr>
            <p:spPr bwMode="auto">
              <a:xfrm>
                <a:off x="2366" y="27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80" name="Group 116"/>
              <p:cNvGrpSpPr>
                <a:grpSpLocks/>
              </p:cNvGrpSpPr>
              <p:nvPr/>
            </p:nvGrpSpPr>
            <p:grpSpPr bwMode="auto">
              <a:xfrm>
                <a:off x="2364" y="2461"/>
                <a:ext cx="193" cy="363"/>
                <a:chOff x="2364" y="2461"/>
                <a:chExt cx="193" cy="363"/>
              </a:xfrm>
            </p:grpSpPr>
            <p:sp>
              <p:nvSpPr>
                <p:cNvPr id="11381" name="Oval 117"/>
                <p:cNvSpPr>
                  <a:spLocks noChangeArrowheads="1"/>
                </p:cNvSpPr>
                <p:nvPr/>
              </p:nvSpPr>
              <p:spPr bwMode="auto">
                <a:xfrm>
                  <a:off x="2440" y="24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82" name="Freeform 118"/>
                <p:cNvSpPr>
                  <a:spLocks noChangeArrowheads="1"/>
                </p:cNvSpPr>
                <p:nvPr/>
              </p:nvSpPr>
              <p:spPr bwMode="auto">
                <a:xfrm>
                  <a:off x="2364" y="25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83" name="Group 119"/>
            <p:cNvGrpSpPr>
              <a:grpSpLocks/>
            </p:cNvGrpSpPr>
            <p:nvPr/>
          </p:nvGrpSpPr>
          <p:grpSpPr bwMode="auto">
            <a:xfrm>
              <a:off x="2097" y="2852"/>
              <a:ext cx="966" cy="447"/>
              <a:chOff x="2097" y="2852"/>
              <a:chExt cx="966" cy="447"/>
            </a:xfrm>
          </p:grpSpPr>
          <p:grpSp>
            <p:nvGrpSpPr>
              <p:cNvPr id="11384" name="Group 120"/>
              <p:cNvGrpSpPr>
                <a:grpSpLocks/>
              </p:cNvGrpSpPr>
              <p:nvPr/>
            </p:nvGrpSpPr>
            <p:grpSpPr bwMode="auto">
              <a:xfrm>
                <a:off x="2097" y="2852"/>
                <a:ext cx="304" cy="447"/>
                <a:chOff x="2097" y="2852"/>
                <a:chExt cx="304" cy="447"/>
              </a:xfrm>
            </p:grpSpPr>
            <p:grpSp>
              <p:nvGrpSpPr>
                <p:cNvPr id="11385" name="Group 121"/>
                <p:cNvGrpSpPr>
                  <a:grpSpLocks/>
                </p:cNvGrpSpPr>
                <p:nvPr/>
              </p:nvGrpSpPr>
              <p:grpSpPr bwMode="auto">
                <a:xfrm>
                  <a:off x="2097" y="2852"/>
                  <a:ext cx="304" cy="447"/>
                  <a:chOff x="2097" y="2852"/>
                  <a:chExt cx="304" cy="447"/>
                </a:xfrm>
              </p:grpSpPr>
              <p:grpSp>
                <p:nvGrpSpPr>
                  <p:cNvPr id="113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2097" y="2923"/>
                    <a:ext cx="304" cy="376"/>
                    <a:chOff x="2097" y="2923"/>
                    <a:chExt cx="304" cy="376"/>
                  </a:xfrm>
                </p:grpSpPr>
                <p:sp>
                  <p:nvSpPr>
                    <p:cNvPr id="11387" name="Freeform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8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9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5" y="29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90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2167" y="2852"/>
                    <a:ext cx="234" cy="77"/>
                    <a:chOff x="2167" y="2852"/>
                    <a:chExt cx="234" cy="77"/>
                  </a:xfrm>
                </p:grpSpPr>
                <p:sp>
                  <p:nvSpPr>
                    <p:cNvPr id="11391" name="Freeform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2" name="Freeform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3" name="Freeform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2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94" name="Freeform 130"/>
                <p:cNvSpPr>
                  <a:spLocks noChangeArrowheads="1"/>
                </p:cNvSpPr>
                <p:nvPr/>
              </p:nvSpPr>
              <p:spPr bwMode="auto">
                <a:xfrm>
                  <a:off x="2159" y="2956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95" name="Group 131"/>
              <p:cNvGrpSpPr>
                <a:grpSpLocks/>
              </p:cNvGrpSpPr>
              <p:nvPr/>
            </p:nvGrpSpPr>
            <p:grpSpPr bwMode="auto">
              <a:xfrm>
                <a:off x="2398" y="2852"/>
                <a:ext cx="377" cy="447"/>
                <a:chOff x="2398" y="2852"/>
                <a:chExt cx="377" cy="447"/>
              </a:xfrm>
            </p:grpSpPr>
            <p:grpSp>
              <p:nvGrpSpPr>
                <p:cNvPr id="11396" name="Group 132"/>
                <p:cNvGrpSpPr>
                  <a:grpSpLocks/>
                </p:cNvGrpSpPr>
                <p:nvPr/>
              </p:nvGrpSpPr>
              <p:grpSpPr bwMode="auto">
                <a:xfrm>
                  <a:off x="2398" y="2852"/>
                  <a:ext cx="377" cy="447"/>
                  <a:chOff x="2398" y="2852"/>
                  <a:chExt cx="377" cy="447"/>
                </a:xfrm>
              </p:grpSpPr>
              <p:grpSp>
                <p:nvGrpSpPr>
                  <p:cNvPr id="1139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98" y="2923"/>
                    <a:ext cx="377" cy="376"/>
                    <a:chOff x="2398" y="2923"/>
                    <a:chExt cx="377" cy="376"/>
                  </a:xfrm>
                </p:grpSpPr>
                <p:sp>
                  <p:nvSpPr>
                    <p:cNvPr id="11398" name="Freeform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9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0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2" y="29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01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484" y="2852"/>
                    <a:ext cx="291" cy="77"/>
                    <a:chOff x="2484" y="2852"/>
                    <a:chExt cx="291" cy="77"/>
                  </a:xfrm>
                </p:grpSpPr>
                <p:sp>
                  <p:nvSpPr>
                    <p:cNvPr id="11402" name="Freeform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3" name="Freeform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4" name="Freeform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6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405" name="Oval 141"/>
                <p:cNvSpPr>
                  <a:spLocks noChangeArrowheads="1"/>
                </p:cNvSpPr>
                <p:nvPr/>
              </p:nvSpPr>
              <p:spPr bwMode="auto">
                <a:xfrm>
                  <a:off x="2513" y="28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06" name="Freeform 142"/>
                <p:cNvSpPr>
                  <a:spLocks noChangeArrowheads="1"/>
                </p:cNvSpPr>
                <p:nvPr/>
              </p:nvSpPr>
              <p:spPr bwMode="auto">
                <a:xfrm>
                  <a:off x="2445" y="3098"/>
                  <a:ext cx="198" cy="84"/>
                </a:xfrm>
                <a:custGeom>
                  <a:avLst/>
                  <a:gdLst>
                    <a:gd name="T0" fmla="*/ 107 w 874"/>
                    <a:gd name="T1" fmla="*/ 0 h 372"/>
                    <a:gd name="T2" fmla="*/ 764 w 874"/>
                    <a:gd name="T3" fmla="*/ 0 h 372"/>
                    <a:gd name="T4" fmla="*/ 873 w 874"/>
                    <a:gd name="T5" fmla="*/ 107 h 372"/>
                    <a:gd name="T6" fmla="*/ 873 w 874"/>
                    <a:gd name="T7" fmla="*/ 262 h 372"/>
                    <a:gd name="T8" fmla="*/ 764 w 874"/>
                    <a:gd name="T9" fmla="*/ 371 h 372"/>
                    <a:gd name="T10" fmla="*/ 107 w 874"/>
                    <a:gd name="T11" fmla="*/ 371 h 372"/>
                    <a:gd name="T12" fmla="*/ 0 w 874"/>
                    <a:gd name="T13" fmla="*/ 262 h 372"/>
                    <a:gd name="T14" fmla="*/ 0 w 874"/>
                    <a:gd name="T15" fmla="*/ 107 h 372"/>
                    <a:gd name="T16" fmla="*/ 107 w 874"/>
                    <a:gd name="T17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07" name="Freeform 143"/>
              <p:cNvSpPr>
                <a:spLocks noChangeArrowheads="1"/>
              </p:cNvSpPr>
              <p:nvPr/>
            </p:nvSpPr>
            <p:spPr bwMode="auto">
              <a:xfrm>
                <a:off x="2962" y="3081"/>
                <a:ext cx="85" cy="191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8" name="AutoShape 144"/>
              <p:cNvSpPr>
                <a:spLocks noChangeArrowheads="1"/>
              </p:cNvSpPr>
              <p:nvPr/>
            </p:nvSpPr>
            <p:spPr bwMode="auto">
              <a:xfrm>
                <a:off x="2958" y="30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9" name="AutoShape 145"/>
              <p:cNvSpPr>
                <a:spLocks noChangeArrowheads="1"/>
              </p:cNvSpPr>
              <p:nvPr/>
            </p:nvSpPr>
            <p:spPr bwMode="auto">
              <a:xfrm>
                <a:off x="2965" y="31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0" name="AutoShape 146"/>
              <p:cNvSpPr>
                <a:spLocks noChangeArrowheads="1"/>
              </p:cNvSpPr>
              <p:nvPr/>
            </p:nvSpPr>
            <p:spPr bwMode="auto">
              <a:xfrm>
                <a:off x="2782" y="31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11" name="Group 147"/>
              <p:cNvGrpSpPr>
                <a:grpSpLocks/>
              </p:cNvGrpSpPr>
              <p:nvPr/>
            </p:nvGrpSpPr>
            <p:grpSpPr bwMode="auto">
              <a:xfrm>
                <a:off x="2780" y="2909"/>
                <a:ext cx="193" cy="363"/>
                <a:chOff x="2780" y="2909"/>
                <a:chExt cx="193" cy="363"/>
              </a:xfrm>
            </p:grpSpPr>
            <p:sp>
              <p:nvSpPr>
                <p:cNvPr id="11412" name="Oval 148"/>
                <p:cNvSpPr>
                  <a:spLocks noChangeArrowheads="1"/>
                </p:cNvSpPr>
                <p:nvPr/>
              </p:nvSpPr>
              <p:spPr bwMode="auto">
                <a:xfrm>
                  <a:off x="2856" y="29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13" name="Freeform 149"/>
                <p:cNvSpPr>
                  <a:spLocks noChangeArrowheads="1"/>
                </p:cNvSpPr>
                <p:nvPr/>
              </p:nvSpPr>
              <p:spPr bwMode="auto">
                <a:xfrm>
                  <a:off x="2780" y="29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14" name="Text Box 150"/>
          <p:cNvSpPr txBox="1">
            <a:spLocks noChangeArrowheads="1"/>
          </p:cNvSpPr>
          <p:nvPr/>
        </p:nvSpPr>
        <p:spPr bwMode="auto">
          <a:xfrm>
            <a:off x="1905001" y="2514600"/>
            <a:ext cx="3778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sz="2000" i="1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r</a:t>
            </a:r>
          </a:p>
        </p:txBody>
      </p:sp>
      <p:sp>
        <p:nvSpPr>
          <p:cNvPr id="11415" name="Line 151"/>
          <p:cNvSpPr>
            <a:spLocks noChangeShapeType="1"/>
          </p:cNvSpPr>
          <p:nvPr/>
        </p:nvSpPr>
        <p:spPr bwMode="auto">
          <a:xfrm>
            <a:off x="2398714" y="3163888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6" name="Text Box 152"/>
          <p:cNvSpPr txBox="1">
            <a:spLocks noChangeArrowheads="1"/>
          </p:cNvSpPr>
          <p:nvPr/>
        </p:nvSpPr>
        <p:spPr bwMode="auto">
          <a:xfrm>
            <a:off x="5883275" y="2379663"/>
            <a:ext cx="750910" cy="4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Time</a:t>
            </a:r>
          </a:p>
        </p:txBody>
      </p:sp>
      <p:grpSp>
        <p:nvGrpSpPr>
          <p:cNvPr id="11417" name="Group 153"/>
          <p:cNvGrpSpPr>
            <a:grpSpLocks/>
          </p:cNvGrpSpPr>
          <p:nvPr/>
        </p:nvGrpSpPr>
        <p:grpSpPr bwMode="auto">
          <a:xfrm>
            <a:off x="3262313" y="2757490"/>
            <a:ext cx="3522662" cy="606425"/>
            <a:chOff x="853" y="1092"/>
            <a:chExt cx="2219" cy="382"/>
          </a:xfrm>
        </p:grpSpPr>
        <p:sp>
          <p:nvSpPr>
            <p:cNvPr id="11418" name="Text Box 154"/>
            <p:cNvSpPr txBox="1">
              <a:spLocks noChangeArrowheads="1"/>
            </p:cNvSpPr>
            <p:nvPr/>
          </p:nvSpPr>
          <p:spPr bwMode="auto">
            <a:xfrm>
              <a:off x="857" y="1203"/>
              <a:ext cx="29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30</a:t>
              </a:r>
            </a:p>
          </p:txBody>
        </p:sp>
        <p:sp>
          <p:nvSpPr>
            <p:cNvPr id="11419" name="Line 155"/>
            <p:cNvSpPr>
              <a:spLocks noChangeShapeType="1"/>
            </p:cNvSpPr>
            <p:nvPr/>
          </p:nvSpPr>
          <p:spPr bwMode="auto">
            <a:xfrm>
              <a:off x="853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Line 156"/>
            <p:cNvSpPr>
              <a:spLocks noChangeShapeType="1"/>
            </p:cNvSpPr>
            <p:nvPr/>
          </p:nvSpPr>
          <p:spPr bwMode="auto">
            <a:xfrm>
              <a:off x="117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21" name="Group 157"/>
            <p:cNvGrpSpPr>
              <a:grpSpLocks/>
            </p:cNvGrpSpPr>
            <p:nvPr/>
          </p:nvGrpSpPr>
          <p:grpSpPr bwMode="auto">
            <a:xfrm>
              <a:off x="1189" y="1092"/>
              <a:ext cx="385" cy="382"/>
              <a:chOff x="1189" y="1092"/>
              <a:chExt cx="385" cy="382"/>
            </a:xfrm>
          </p:grpSpPr>
          <p:sp>
            <p:nvSpPr>
              <p:cNvPr id="11422" name="Line 158"/>
              <p:cNvSpPr>
                <a:spLocks noChangeShapeType="1"/>
              </p:cNvSpPr>
              <p:nvPr/>
            </p:nvSpPr>
            <p:spPr bwMode="auto">
              <a:xfrm>
                <a:off x="1189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3" name="Text Box 159"/>
              <p:cNvSpPr txBox="1">
                <a:spLocks noChangeArrowheads="1"/>
              </p:cNvSpPr>
              <p:nvPr/>
            </p:nvSpPr>
            <p:spPr bwMode="auto">
              <a:xfrm>
                <a:off x="1225" y="1203"/>
                <a:ext cx="29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24" name="Line 160"/>
              <p:cNvSpPr>
                <a:spLocks noChangeShapeType="1"/>
              </p:cNvSpPr>
              <p:nvPr/>
            </p:nvSpPr>
            <p:spPr bwMode="auto">
              <a:xfrm>
                <a:off x="1573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5" name="Group 161"/>
            <p:cNvGrpSpPr>
              <a:grpSpLocks/>
            </p:cNvGrpSpPr>
            <p:nvPr/>
          </p:nvGrpSpPr>
          <p:grpSpPr bwMode="auto">
            <a:xfrm>
              <a:off x="1597" y="1092"/>
              <a:ext cx="385" cy="382"/>
              <a:chOff x="1597" y="1092"/>
              <a:chExt cx="385" cy="382"/>
            </a:xfrm>
          </p:grpSpPr>
          <p:sp>
            <p:nvSpPr>
              <p:cNvPr id="11426" name="Line 162"/>
              <p:cNvSpPr>
                <a:spLocks noChangeShapeType="1"/>
              </p:cNvSpPr>
              <p:nvPr/>
            </p:nvSpPr>
            <p:spPr bwMode="auto">
              <a:xfrm>
                <a:off x="1597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7" name="Text Box 163"/>
              <p:cNvSpPr txBox="1">
                <a:spLocks noChangeArrowheads="1"/>
              </p:cNvSpPr>
              <p:nvPr/>
            </p:nvSpPr>
            <p:spPr bwMode="auto">
              <a:xfrm>
                <a:off x="1633" y="1203"/>
                <a:ext cx="29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28" name="Line 164"/>
              <p:cNvSpPr>
                <a:spLocks noChangeShapeType="1"/>
              </p:cNvSpPr>
              <p:nvPr/>
            </p:nvSpPr>
            <p:spPr bwMode="auto">
              <a:xfrm>
                <a:off x="1981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9" name="Group 165"/>
            <p:cNvGrpSpPr>
              <a:grpSpLocks/>
            </p:cNvGrpSpPr>
            <p:nvPr/>
          </p:nvGrpSpPr>
          <p:grpSpPr bwMode="auto">
            <a:xfrm>
              <a:off x="2005" y="1092"/>
              <a:ext cx="385" cy="382"/>
              <a:chOff x="2005" y="1092"/>
              <a:chExt cx="385" cy="382"/>
            </a:xfrm>
          </p:grpSpPr>
          <p:sp>
            <p:nvSpPr>
              <p:cNvPr id="11430" name="Line 166"/>
              <p:cNvSpPr>
                <a:spLocks noChangeShapeType="1"/>
              </p:cNvSpPr>
              <p:nvPr/>
            </p:nvSpPr>
            <p:spPr bwMode="auto">
              <a:xfrm>
                <a:off x="2005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1" name="Text Box 167"/>
              <p:cNvSpPr txBox="1">
                <a:spLocks noChangeArrowheads="1"/>
              </p:cNvSpPr>
              <p:nvPr/>
            </p:nvSpPr>
            <p:spPr bwMode="auto">
              <a:xfrm>
                <a:off x="2041" y="1203"/>
                <a:ext cx="29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32" name="Line 168"/>
              <p:cNvSpPr>
                <a:spLocks noChangeShapeType="1"/>
              </p:cNvSpPr>
              <p:nvPr/>
            </p:nvSpPr>
            <p:spPr bwMode="auto">
              <a:xfrm>
                <a:off x="2389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33" name="Line 169"/>
            <p:cNvSpPr>
              <a:spLocks noChangeShapeType="1"/>
            </p:cNvSpPr>
            <p:nvPr/>
          </p:nvSpPr>
          <p:spPr bwMode="auto">
            <a:xfrm>
              <a:off x="2413" y="1200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28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2449" y="1203"/>
              <a:ext cx="29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40</a:t>
              </a:r>
            </a:p>
          </p:txBody>
        </p:sp>
        <p:sp>
          <p:nvSpPr>
            <p:cNvPr id="11436" name="Text Box 172"/>
            <p:cNvSpPr txBox="1">
              <a:spLocks noChangeArrowheads="1"/>
            </p:cNvSpPr>
            <p:nvPr/>
          </p:nvSpPr>
          <p:spPr bwMode="auto">
            <a:xfrm>
              <a:off x="2777" y="1203"/>
              <a:ext cx="29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20</a:t>
              </a:r>
            </a:p>
          </p:txBody>
        </p:sp>
        <p:sp>
          <p:nvSpPr>
            <p:cNvPr id="11437" name="Line 173"/>
            <p:cNvSpPr>
              <a:spLocks noChangeShapeType="1"/>
            </p:cNvSpPr>
            <p:nvPr/>
          </p:nvSpPr>
          <p:spPr bwMode="auto">
            <a:xfrm>
              <a:off x="2797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305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Line 175"/>
            <p:cNvSpPr>
              <a:spLocks noChangeShapeType="1"/>
            </p:cNvSpPr>
            <p:nvPr/>
          </p:nvSpPr>
          <p:spPr bwMode="auto">
            <a:xfrm>
              <a:off x="1261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Line 176"/>
            <p:cNvSpPr>
              <a:spLocks noChangeShapeType="1"/>
            </p:cNvSpPr>
            <p:nvPr/>
          </p:nvSpPr>
          <p:spPr bwMode="auto">
            <a:xfrm>
              <a:off x="1669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Line 177"/>
            <p:cNvSpPr>
              <a:spLocks noChangeShapeType="1"/>
            </p:cNvSpPr>
            <p:nvPr/>
          </p:nvSpPr>
          <p:spPr bwMode="auto">
            <a:xfrm>
              <a:off x="2077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Line 178"/>
            <p:cNvSpPr>
              <a:spLocks noChangeShapeType="1"/>
            </p:cNvSpPr>
            <p:nvPr/>
          </p:nvSpPr>
          <p:spPr bwMode="auto">
            <a:xfrm>
              <a:off x="1597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2005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Line 180"/>
            <p:cNvSpPr>
              <a:spLocks noChangeShapeType="1"/>
            </p:cNvSpPr>
            <p:nvPr/>
          </p:nvSpPr>
          <p:spPr bwMode="auto">
            <a:xfrm>
              <a:off x="24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Traditional Pipeline Concept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4064" y="1447801"/>
            <a:ext cx="3411537" cy="4398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rmAutofit lnSpcReduction="10000"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Pipelining doesn’t help latency of single task, it helps throughput of entire workload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Pipeline rate limited by slowest pipeline stage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Multiple tasks operating simultaneously using different resources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Potential speedup = Number pipe stages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Unbalanced lengths of pipe stages reduces speedup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Time to “fill” pipeline and time to “drain” it reduces speedup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Stall for Dependences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386014" y="3141663"/>
            <a:ext cx="522287" cy="469900"/>
            <a:chOff x="532" y="1716"/>
            <a:chExt cx="329" cy="296"/>
          </a:xfrm>
        </p:grpSpPr>
        <p:sp>
          <p:nvSpPr>
            <p:cNvPr id="12293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99" y="1763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373314" y="3992563"/>
            <a:ext cx="522287" cy="469900"/>
            <a:chOff x="524" y="2252"/>
            <a:chExt cx="329" cy="296"/>
          </a:xfrm>
        </p:grpSpPr>
        <p:sp>
          <p:nvSpPr>
            <p:cNvPr id="12296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90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1 w 1451"/>
                <a:gd name="T9" fmla="*/ 370 h 1297"/>
                <a:gd name="T10" fmla="*/ 1057 w 1451"/>
                <a:gd name="T11" fmla="*/ 392 h 1297"/>
                <a:gd name="T12" fmla="*/ 1162 w 1451"/>
                <a:gd name="T13" fmla="*/ 436 h 1297"/>
                <a:gd name="T14" fmla="*/ 1259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7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1 w 1451"/>
                <a:gd name="T37" fmla="*/ 1287 h 1297"/>
                <a:gd name="T38" fmla="*/ 835 w 1451"/>
                <a:gd name="T39" fmla="*/ 1296 h 1297"/>
                <a:gd name="T40" fmla="*/ 539 w 1451"/>
                <a:gd name="T41" fmla="*/ 1292 h 1297"/>
                <a:gd name="T42" fmla="*/ 397 w 1451"/>
                <a:gd name="T43" fmla="*/ 1265 h 1297"/>
                <a:gd name="T44" fmla="*/ 247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5 h 1297"/>
                <a:gd name="T56" fmla="*/ 61 w 1451"/>
                <a:gd name="T57" fmla="*/ 622 h 1297"/>
                <a:gd name="T58" fmla="*/ 154 w 1451"/>
                <a:gd name="T59" fmla="*/ 520 h 1297"/>
                <a:gd name="T60" fmla="*/ 278 w 1451"/>
                <a:gd name="T61" fmla="*/ 436 h 1297"/>
                <a:gd name="T62" fmla="*/ 450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591" y="2299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2335214" y="4741863"/>
            <a:ext cx="522287" cy="469900"/>
            <a:chOff x="500" y="2724"/>
            <a:chExt cx="329" cy="296"/>
          </a:xfrm>
        </p:grpSpPr>
        <p:sp>
          <p:nvSpPr>
            <p:cNvPr id="12299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567" y="2771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2335214" y="5465763"/>
            <a:ext cx="522287" cy="469900"/>
            <a:chOff x="500" y="3180"/>
            <a:chExt cx="329" cy="296"/>
          </a:xfrm>
        </p:grpSpPr>
        <p:sp>
          <p:nvSpPr>
            <p:cNvPr id="12302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7" y="3227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651125" y="1539876"/>
            <a:ext cx="7210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021013" y="2132014"/>
            <a:ext cx="34925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014664" y="19986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8830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9498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9658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692276" y="2408239"/>
            <a:ext cx="358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i="1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r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2176464" y="2874963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661025" y="2090739"/>
            <a:ext cx="6933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3033714" y="2468563"/>
            <a:ext cx="3519487" cy="571500"/>
            <a:chOff x="940" y="1292"/>
            <a:chExt cx="2217" cy="360"/>
          </a:xfrm>
        </p:grpSpPr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953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30</a:t>
              </a: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94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126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1277" y="1292"/>
              <a:ext cx="387" cy="360"/>
              <a:chOff x="1277" y="1292"/>
              <a:chExt cx="387" cy="360"/>
            </a:xfrm>
          </p:grpSpPr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127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132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>
                <a:off x="1663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1" name="Group 33"/>
            <p:cNvGrpSpPr>
              <a:grpSpLocks/>
            </p:cNvGrpSpPr>
            <p:nvPr/>
          </p:nvGrpSpPr>
          <p:grpSpPr bwMode="auto">
            <a:xfrm>
              <a:off x="1687" y="1292"/>
              <a:ext cx="386" cy="360"/>
              <a:chOff x="1687" y="1292"/>
              <a:chExt cx="386" cy="360"/>
            </a:xfrm>
          </p:grpSpPr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168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Text Box 35"/>
              <p:cNvSpPr txBox="1">
                <a:spLocks noChangeArrowheads="1"/>
              </p:cNvSpPr>
              <p:nvPr/>
            </p:nvSpPr>
            <p:spPr bwMode="auto">
              <a:xfrm>
                <a:off x="173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5" name="Group 37"/>
            <p:cNvGrpSpPr>
              <a:grpSpLocks/>
            </p:cNvGrpSpPr>
            <p:nvPr/>
          </p:nvGrpSpPr>
          <p:grpSpPr bwMode="auto">
            <a:xfrm>
              <a:off x="2096" y="1292"/>
              <a:ext cx="387" cy="360"/>
              <a:chOff x="2096" y="1292"/>
              <a:chExt cx="387" cy="360"/>
            </a:xfrm>
          </p:grpSpPr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Text Box 39"/>
              <p:cNvSpPr txBox="1">
                <a:spLocks noChangeArrowheads="1"/>
              </p:cNvSpPr>
              <p:nvPr/>
            </p:nvSpPr>
            <p:spPr bwMode="auto">
              <a:xfrm>
                <a:off x="214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506" y="1400"/>
              <a:ext cx="361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290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551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40</a:t>
              </a:r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880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20</a:t>
              </a:r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>
              <a:off x="289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3148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35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1759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2168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168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209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250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41" name="Group 53"/>
          <p:cNvGrpSpPr>
            <a:grpSpLocks/>
          </p:cNvGrpSpPr>
          <p:nvPr/>
        </p:nvGrpSpPr>
        <p:grpSpPr bwMode="auto">
          <a:xfrm>
            <a:off x="3059114" y="3040063"/>
            <a:ext cx="3489325" cy="2932112"/>
            <a:chOff x="956" y="1652"/>
            <a:chExt cx="2198" cy="1847"/>
          </a:xfrm>
        </p:grpSpPr>
        <p:grpSp>
          <p:nvGrpSpPr>
            <p:cNvPr id="12342" name="Group 54"/>
            <p:cNvGrpSpPr>
              <a:grpSpLocks/>
            </p:cNvGrpSpPr>
            <p:nvPr/>
          </p:nvGrpSpPr>
          <p:grpSpPr bwMode="auto">
            <a:xfrm>
              <a:off x="956" y="1652"/>
              <a:ext cx="966" cy="447"/>
              <a:chOff x="956" y="1652"/>
              <a:chExt cx="966" cy="447"/>
            </a:xfrm>
          </p:grpSpPr>
          <p:grpSp>
            <p:nvGrpSpPr>
              <p:cNvPr id="12343" name="Group 55"/>
              <p:cNvGrpSpPr>
                <a:grpSpLocks/>
              </p:cNvGrpSpPr>
              <p:nvPr/>
            </p:nvGrpSpPr>
            <p:grpSpPr bwMode="auto">
              <a:xfrm>
                <a:off x="956" y="1652"/>
                <a:ext cx="304" cy="447"/>
                <a:chOff x="956" y="1652"/>
                <a:chExt cx="304" cy="447"/>
              </a:xfrm>
            </p:grpSpPr>
            <p:grpSp>
              <p:nvGrpSpPr>
                <p:cNvPr id="12344" name="Group 56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4" cy="447"/>
                  <a:chOff x="956" y="1652"/>
                  <a:chExt cx="304" cy="447"/>
                </a:xfrm>
              </p:grpSpPr>
              <p:grpSp>
                <p:nvGrpSpPr>
                  <p:cNvPr id="1234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56" y="1723"/>
                    <a:ext cx="304" cy="376"/>
                    <a:chOff x="956" y="1723"/>
                    <a:chExt cx="304" cy="376"/>
                  </a:xfrm>
                </p:grpSpPr>
                <p:sp>
                  <p:nvSpPr>
                    <p:cNvPr id="12346" name="Freeform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7" name="Freeform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8" name="Freeform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" y="17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49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026" y="1652"/>
                    <a:ext cx="234" cy="77"/>
                    <a:chOff x="1026" y="1652"/>
                    <a:chExt cx="234" cy="77"/>
                  </a:xfrm>
                </p:grpSpPr>
                <p:sp>
                  <p:nvSpPr>
                    <p:cNvPr id="12350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1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2" name="Freeform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16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53" name="Freeform 65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custGeom>
                  <a:avLst/>
                  <a:gdLst>
                    <a:gd name="T0" fmla="*/ 173 w 698"/>
                    <a:gd name="T1" fmla="*/ 0 h 121"/>
                    <a:gd name="T2" fmla="*/ 697 w 698"/>
                    <a:gd name="T3" fmla="*/ 0 h 121"/>
                    <a:gd name="T4" fmla="*/ 522 w 698"/>
                    <a:gd name="T5" fmla="*/ 120 h 121"/>
                    <a:gd name="T6" fmla="*/ 0 w 698"/>
                    <a:gd name="T7" fmla="*/ 120 h 121"/>
                    <a:gd name="T8" fmla="*/ 173 w 698"/>
                    <a:gd name="T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54" name="Group 66"/>
              <p:cNvGrpSpPr>
                <a:grpSpLocks/>
              </p:cNvGrpSpPr>
              <p:nvPr/>
            </p:nvGrpSpPr>
            <p:grpSpPr bwMode="auto">
              <a:xfrm>
                <a:off x="1257" y="1652"/>
                <a:ext cx="377" cy="447"/>
                <a:chOff x="1257" y="1652"/>
                <a:chExt cx="377" cy="447"/>
              </a:xfrm>
            </p:grpSpPr>
            <p:grpSp>
              <p:nvGrpSpPr>
                <p:cNvPr id="12355" name="Group 67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7" cy="447"/>
                  <a:chOff x="1257" y="1652"/>
                  <a:chExt cx="377" cy="447"/>
                </a:xfrm>
              </p:grpSpPr>
              <p:grpSp>
                <p:nvGrpSpPr>
                  <p:cNvPr id="1235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257" y="1723"/>
                    <a:ext cx="377" cy="376"/>
                    <a:chOff x="1257" y="1723"/>
                    <a:chExt cx="377" cy="376"/>
                  </a:xfrm>
                </p:grpSpPr>
                <p:sp>
                  <p:nvSpPr>
                    <p:cNvPr id="12357" name="Freeform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8" name="Freeform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9" name="Freeform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41" y="17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6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343" y="1652"/>
                    <a:ext cx="291" cy="77"/>
                    <a:chOff x="1343" y="1652"/>
                    <a:chExt cx="291" cy="77"/>
                  </a:xfrm>
                </p:grpSpPr>
                <p:sp>
                  <p:nvSpPr>
                    <p:cNvPr id="12361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62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63" name="Freeform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5" y="16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64" name="Oval 76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5" name="Freeform 77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66" name="Freeform 78"/>
              <p:cNvSpPr>
                <a:spLocks noChangeArrowheads="1"/>
              </p:cNvSpPr>
              <p:nvPr/>
            </p:nvSpPr>
            <p:spPr bwMode="auto">
              <a:xfrm>
                <a:off x="1821" y="1881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7" name="AutoShape 79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8" name="AutoShape 80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9" name="AutoShape 81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70" name="Group 82"/>
              <p:cNvGrpSpPr>
                <a:grpSpLocks/>
              </p:cNvGrpSpPr>
              <p:nvPr/>
            </p:nvGrpSpPr>
            <p:grpSpPr bwMode="auto">
              <a:xfrm>
                <a:off x="1639" y="1709"/>
                <a:ext cx="193" cy="363"/>
                <a:chOff x="1639" y="1709"/>
                <a:chExt cx="193" cy="363"/>
              </a:xfrm>
            </p:grpSpPr>
            <p:sp>
              <p:nvSpPr>
                <p:cNvPr id="12371" name="Oval 83"/>
                <p:cNvSpPr>
                  <a:spLocks noChangeArrowheads="1"/>
                </p:cNvSpPr>
                <p:nvPr/>
              </p:nvSpPr>
              <p:spPr bwMode="auto">
                <a:xfrm>
                  <a:off x="1716" y="17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2" name="Freeform 84"/>
                <p:cNvSpPr>
                  <a:spLocks noChangeArrowheads="1"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73" name="Group 85"/>
            <p:cNvGrpSpPr>
              <a:grpSpLocks/>
            </p:cNvGrpSpPr>
            <p:nvPr/>
          </p:nvGrpSpPr>
          <p:grpSpPr bwMode="auto">
            <a:xfrm>
              <a:off x="1356" y="2116"/>
              <a:ext cx="966" cy="447"/>
              <a:chOff x="1356" y="2116"/>
              <a:chExt cx="966" cy="447"/>
            </a:xfrm>
          </p:grpSpPr>
          <p:grpSp>
            <p:nvGrpSpPr>
              <p:cNvPr id="12374" name="Group 86"/>
              <p:cNvGrpSpPr>
                <a:grpSpLocks/>
              </p:cNvGrpSpPr>
              <p:nvPr/>
            </p:nvGrpSpPr>
            <p:grpSpPr bwMode="auto">
              <a:xfrm>
                <a:off x="1356" y="2116"/>
                <a:ext cx="304" cy="447"/>
                <a:chOff x="1356" y="2116"/>
                <a:chExt cx="304" cy="447"/>
              </a:xfrm>
            </p:grpSpPr>
            <p:grpSp>
              <p:nvGrpSpPr>
                <p:cNvPr id="12375" name="Group 87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4" cy="447"/>
                  <a:chOff x="1356" y="2116"/>
                  <a:chExt cx="304" cy="447"/>
                </a:xfrm>
              </p:grpSpPr>
              <p:grpSp>
                <p:nvGrpSpPr>
                  <p:cNvPr id="12376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1356" y="2187"/>
                    <a:ext cx="304" cy="376"/>
                    <a:chOff x="1356" y="2187"/>
                    <a:chExt cx="304" cy="376"/>
                  </a:xfrm>
                </p:grpSpPr>
                <p:sp>
                  <p:nvSpPr>
                    <p:cNvPr id="12377" name="Freeform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3 h 1664"/>
                        <a:gd name="T2" fmla="*/ 0 w 1346"/>
                        <a:gd name="T3" fmla="*/ 335 h 1664"/>
                        <a:gd name="T4" fmla="*/ 335 w 1346"/>
                        <a:gd name="T5" fmla="*/ 0 h 1664"/>
                        <a:gd name="T6" fmla="*/ 1345 w 1346"/>
                        <a:gd name="T7" fmla="*/ 0 h 1664"/>
                        <a:gd name="T8" fmla="*/ 1345 w 1346"/>
                        <a:gd name="T9" fmla="*/ 1326 h 1664"/>
                        <a:gd name="T10" fmla="*/ 1008 w 1346"/>
                        <a:gd name="T11" fmla="*/ 1663 h 1664"/>
                        <a:gd name="T12" fmla="*/ 0 w 1346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8" name="Freeform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5 h 336"/>
                        <a:gd name="T2" fmla="*/ 335 w 1346"/>
                        <a:gd name="T3" fmla="*/ 0 h 336"/>
                        <a:gd name="T4" fmla="*/ 1345 w 1346"/>
                        <a:gd name="T5" fmla="*/ 0 h 336"/>
                        <a:gd name="T6" fmla="*/ 1008 w 1346"/>
                        <a:gd name="T7" fmla="*/ 335 h 336"/>
                        <a:gd name="T8" fmla="*/ 0 w 1346"/>
                        <a:gd name="T9" fmla="*/ 3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9" name="Freeform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1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3 h 1664"/>
                        <a:gd name="T2" fmla="*/ 0 w 338"/>
                        <a:gd name="T3" fmla="*/ 335 h 1664"/>
                        <a:gd name="T4" fmla="*/ 337 w 338"/>
                        <a:gd name="T5" fmla="*/ 0 h 1664"/>
                        <a:gd name="T6" fmla="*/ 337 w 338"/>
                        <a:gd name="T7" fmla="*/ 1326 h 1664"/>
                        <a:gd name="T8" fmla="*/ 0 w 338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80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426" y="2116"/>
                    <a:ext cx="234" cy="77"/>
                    <a:chOff x="1426" y="2116"/>
                    <a:chExt cx="234" cy="77"/>
                  </a:xfrm>
                </p:grpSpPr>
                <p:sp>
                  <p:nvSpPr>
                    <p:cNvPr id="12381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2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3" name="Freeform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41" y="21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84" name="Freeform 96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85" name="Group 97"/>
              <p:cNvGrpSpPr>
                <a:grpSpLocks/>
              </p:cNvGrpSpPr>
              <p:nvPr/>
            </p:nvGrpSpPr>
            <p:grpSpPr bwMode="auto">
              <a:xfrm>
                <a:off x="1657" y="2116"/>
                <a:ext cx="377" cy="447"/>
                <a:chOff x="1657" y="2116"/>
                <a:chExt cx="377" cy="447"/>
              </a:xfrm>
            </p:grpSpPr>
            <p:grpSp>
              <p:nvGrpSpPr>
                <p:cNvPr id="12386" name="Group 98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7" cy="447"/>
                  <a:chOff x="1657" y="2116"/>
                  <a:chExt cx="377" cy="447"/>
                </a:xfrm>
              </p:grpSpPr>
              <p:grpSp>
                <p:nvGrpSpPr>
                  <p:cNvPr id="1238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1657" y="2187"/>
                    <a:ext cx="377" cy="376"/>
                    <a:chOff x="1657" y="2187"/>
                    <a:chExt cx="377" cy="376"/>
                  </a:xfrm>
                </p:grpSpPr>
                <p:sp>
                  <p:nvSpPr>
                    <p:cNvPr id="12388" name="Freeform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3 h 1664"/>
                        <a:gd name="T2" fmla="*/ 0 w 1668"/>
                        <a:gd name="T3" fmla="*/ 414 h 1664"/>
                        <a:gd name="T4" fmla="*/ 414 w 1668"/>
                        <a:gd name="T5" fmla="*/ 0 h 1664"/>
                        <a:gd name="T6" fmla="*/ 1667 w 1668"/>
                        <a:gd name="T7" fmla="*/ 0 h 1664"/>
                        <a:gd name="T8" fmla="*/ 1667 w 1668"/>
                        <a:gd name="T9" fmla="*/ 1247 h 1664"/>
                        <a:gd name="T10" fmla="*/ 1251 w 1668"/>
                        <a:gd name="T11" fmla="*/ 1663 h 1664"/>
                        <a:gd name="T12" fmla="*/ 0 w 1668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9" name="Freeform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4 h 415"/>
                        <a:gd name="T2" fmla="*/ 414 w 1668"/>
                        <a:gd name="T3" fmla="*/ 0 h 415"/>
                        <a:gd name="T4" fmla="*/ 1667 w 1668"/>
                        <a:gd name="T5" fmla="*/ 0 h 415"/>
                        <a:gd name="T6" fmla="*/ 1251 w 1668"/>
                        <a:gd name="T7" fmla="*/ 414 h 415"/>
                        <a:gd name="T8" fmla="*/ 0 w 1668"/>
                        <a:gd name="T9" fmla="*/ 414 h 4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0" name="Freeform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1" y="21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3 h 1664"/>
                        <a:gd name="T2" fmla="*/ 0 w 417"/>
                        <a:gd name="T3" fmla="*/ 414 h 1664"/>
                        <a:gd name="T4" fmla="*/ 416 w 417"/>
                        <a:gd name="T5" fmla="*/ 0 h 1664"/>
                        <a:gd name="T6" fmla="*/ 416 w 417"/>
                        <a:gd name="T7" fmla="*/ 1247 h 1664"/>
                        <a:gd name="T8" fmla="*/ 0 w 417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91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1743" y="2116"/>
                    <a:ext cx="291" cy="77"/>
                    <a:chOff x="1743" y="2116"/>
                    <a:chExt cx="291" cy="77"/>
                  </a:xfrm>
                </p:grpSpPr>
                <p:sp>
                  <p:nvSpPr>
                    <p:cNvPr id="12392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3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4" name="Freeform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5" y="21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95" name="Oval 107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6" name="Freeform 108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97" name="Freeform 109"/>
              <p:cNvSpPr>
                <a:spLocks noChangeArrowheads="1"/>
              </p:cNvSpPr>
              <p:nvPr/>
            </p:nvSpPr>
            <p:spPr bwMode="auto">
              <a:xfrm>
                <a:off x="2221" y="2345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AutoShape 110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9" name="AutoShape 111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0" name="AutoShape 112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01" name="Group 113"/>
              <p:cNvGrpSpPr>
                <a:grpSpLocks/>
              </p:cNvGrpSpPr>
              <p:nvPr/>
            </p:nvGrpSpPr>
            <p:grpSpPr bwMode="auto">
              <a:xfrm>
                <a:off x="2039" y="2173"/>
                <a:ext cx="193" cy="363"/>
                <a:chOff x="2039" y="2173"/>
                <a:chExt cx="193" cy="363"/>
              </a:xfrm>
            </p:grpSpPr>
            <p:sp>
              <p:nvSpPr>
                <p:cNvPr id="12402" name="Oval 114"/>
                <p:cNvSpPr>
                  <a:spLocks noChangeArrowheads="1"/>
                </p:cNvSpPr>
                <p:nvPr/>
              </p:nvSpPr>
              <p:spPr bwMode="auto">
                <a:xfrm>
                  <a:off x="2116" y="21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3" name="Freeform 115"/>
                <p:cNvSpPr>
                  <a:spLocks noChangeArrowheads="1"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404" name="Group 116"/>
            <p:cNvGrpSpPr>
              <a:grpSpLocks/>
            </p:cNvGrpSpPr>
            <p:nvPr/>
          </p:nvGrpSpPr>
          <p:grpSpPr bwMode="auto">
            <a:xfrm>
              <a:off x="1772" y="2604"/>
              <a:ext cx="966" cy="447"/>
              <a:chOff x="1772" y="2604"/>
              <a:chExt cx="966" cy="447"/>
            </a:xfrm>
          </p:grpSpPr>
          <p:grpSp>
            <p:nvGrpSpPr>
              <p:cNvPr id="12405" name="Group 117"/>
              <p:cNvGrpSpPr>
                <a:grpSpLocks/>
              </p:cNvGrpSpPr>
              <p:nvPr/>
            </p:nvGrpSpPr>
            <p:grpSpPr bwMode="auto">
              <a:xfrm>
                <a:off x="1772" y="2604"/>
                <a:ext cx="304" cy="447"/>
                <a:chOff x="1772" y="2604"/>
                <a:chExt cx="304" cy="447"/>
              </a:xfrm>
            </p:grpSpPr>
            <p:grpSp>
              <p:nvGrpSpPr>
                <p:cNvPr id="12406" name="Group 118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4" cy="447"/>
                  <a:chOff x="1772" y="2604"/>
                  <a:chExt cx="304" cy="447"/>
                </a:xfrm>
              </p:grpSpPr>
              <p:grpSp>
                <p:nvGrpSpPr>
                  <p:cNvPr id="12407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772" y="2675"/>
                    <a:ext cx="304" cy="376"/>
                    <a:chOff x="1772" y="2675"/>
                    <a:chExt cx="304" cy="376"/>
                  </a:xfrm>
                </p:grpSpPr>
                <p:sp>
                  <p:nvSpPr>
                    <p:cNvPr id="12408" name="Freeform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09" name="Freeform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0" name="Freeform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1" y="26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1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42" y="2604"/>
                    <a:ext cx="234" cy="77"/>
                    <a:chOff x="1842" y="2604"/>
                    <a:chExt cx="234" cy="77"/>
                  </a:xfrm>
                </p:grpSpPr>
                <p:sp>
                  <p:nvSpPr>
                    <p:cNvPr id="12412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3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4" name="Freeform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6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15" name="Freeform 127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16" name="Group 128"/>
              <p:cNvGrpSpPr>
                <a:grpSpLocks/>
              </p:cNvGrpSpPr>
              <p:nvPr/>
            </p:nvGrpSpPr>
            <p:grpSpPr bwMode="auto">
              <a:xfrm>
                <a:off x="2073" y="2604"/>
                <a:ext cx="377" cy="447"/>
                <a:chOff x="2073" y="2604"/>
                <a:chExt cx="377" cy="447"/>
              </a:xfrm>
            </p:grpSpPr>
            <p:grpSp>
              <p:nvGrpSpPr>
                <p:cNvPr id="12417" name="Group 129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7" cy="447"/>
                  <a:chOff x="2073" y="2604"/>
                  <a:chExt cx="377" cy="447"/>
                </a:xfrm>
              </p:grpSpPr>
              <p:grpSp>
                <p:nvGrpSpPr>
                  <p:cNvPr id="12418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73" y="2675"/>
                    <a:ext cx="377" cy="376"/>
                    <a:chOff x="2073" y="2675"/>
                    <a:chExt cx="377" cy="376"/>
                  </a:xfrm>
                </p:grpSpPr>
                <p:sp>
                  <p:nvSpPr>
                    <p:cNvPr id="12419" name="Freeform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0" name="Freeform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1" name="Freeform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7" y="26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22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159" y="2604"/>
                    <a:ext cx="291" cy="77"/>
                    <a:chOff x="2159" y="2604"/>
                    <a:chExt cx="291" cy="77"/>
                  </a:xfrm>
                </p:grpSpPr>
                <p:sp>
                  <p:nvSpPr>
                    <p:cNvPr id="12423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344 h 345"/>
                        <a:gd name="T2" fmla="*/ 0 w 1288"/>
                        <a:gd name="T3" fmla="*/ 85 h 345"/>
                        <a:gd name="T4" fmla="*/ 85 w 1288"/>
                        <a:gd name="T5" fmla="*/ 0 h 345"/>
                        <a:gd name="T6" fmla="*/ 1287 w 1288"/>
                        <a:gd name="T7" fmla="*/ 0 h 345"/>
                        <a:gd name="T8" fmla="*/ 1287 w 1288"/>
                        <a:gd name="T9" fmla="*/ 257 h 345"/>
                        <a:gd name="T10" fmla="*/ 1200 w 1288"/>
                        <a:gd name="T11" fmla="*/ 344 h 345"/>
                        <a:gd name="T12" fmla="*/ 0 w 128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4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85 h 86"/>
                        <a:gd name="T2" fmla="*/ 85 w 1288"/>
                        <a:gd name="T3" fmla="*/ 0 h 86"/>
                        <a:gd name="T4" fmla="*/ 1287 w 1288"/>
                        <a:gd name="T5" fmla="*/ 0 h 86"/>
                        <a:gd name="T6" fmla="*/ 1200 w 1288"/>
                        <a:gd name="T7" fmla="*/ 85 h 86"/>
                        <a:gd name="T8" fmla="*/ 0 w 128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5" name="Freeform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1" y="26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26" name="Oval 138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27" name="Freeform 139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28" name="Freeform 140"/>
              <p:cNvSpPr>
                <a:spLocks noChangeArrowheads="1"/>
              </p:cNvSpPr>
              <p:nvPr/>
            </p:nvSpPr>
            <p:spPr bwMode="auto">
              <a:xfrm>
                <a:off x="2637" y="2833"/>
                <a:ext cx="85" cy="191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9" name="AutoShape 141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0" name="AutoShape 142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1" name="AutoShape 143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32" name="Group 144"/>
              <p:cNvGrpSpPr>
                <a:grpSpLocks/>
              </p:cNvGrpSpPr>
              <p:nvPr/>
            </p:nvGrpSpPr>
            <p:grpSpPr bwMode="auto">
              <a:xfrm>
                <a:off x="2455" y="2661"/>
                <a:ext cx="193" cy="363"/>
                <a:chOff x="2455" y="2661"/>
                <a:chExt cx="193" cy="363"/>
              </a:xfrm>
            </p:grpSpPr>
            <p:sp>
              <p:nvSpPr>
                <p:cNvPr id="12433" name="Oval 145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34" name="Freeform 146"/>
                <p:cNvSpPr>
                  <a:spLocks noChangeArrowheads="1"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435" name="Group 147"/>
            <p:cNvGrpSpPr>
              <a:grpSpLocks/>
            </p:cNvGrpSpPr>
            <p:nvPr/>
          </p:nvGrpSpPr>
          <p:grpSpPr bwMode="auto">
            <a:xfrm>
              <a:off x="2188" y="3052"/>
              <a:ext cx="966" cy="447"/>
              <a:chOff x="2188" y="3052"/>
              <a:chExt cx="966" cy="447"/>
            </a:xfrm>
          </p:grpSpPr>
          <p:grpSp>
            <p:nvGrpSpPr>
              <p:cNvPr id="12436" name="Group 148"/>
              <p:cNvGrpSpPr>
                <a:grpSpLocks/>
              </p:cNvGrpSpPr>
              <p:nvPr/>
            </p:nvGrpSpPr>
            <p:grpSpPr bwMode="auto">
              <a:xfrm>
                <a:off x="2188" y="3052"/>
                <a:ext cx="304" cy="447"/>
                <a:chOff x="2188" y="3052"/>
                <a:chExt cx="304" cy="447"/>
              </a:xfrm>
            </p:grpSpPr>
            <p:grpSp>
              <p:nvGrpSpPr>
                <p:cNvPr id="12437" name="Group 149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4" cy="447"/>
                  <a:chOff x="2188" y="3052"/>
                  <a:chExt cx="304" cy="447"/>
                </a:xfrm>
              </p:grpSpPr>
              <p:grpSp>
                <p:nvGrpSpPr>
                  <p:cNvPr id="12438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88" y="3123"/>
                    <a:ext cx="304" cy="376"/>
                    <a:chOff x="2188" y="3123"/>
                    <a:chExt cx="304" cy="376"/>
                  </a:xfrm>
                </p:grpSpPr>
                <p:sp>
                  <p:nvSpPr>
                    <p:cNvPr id="12439" name="Freeform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0" name="Freeform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1" name="Freeform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6" y="31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42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258" y="3052"/>
                    <a:ext cx="234" cy="77"/>
                    <a:chOff x="2258" y="3052"/>
                    <a:chExt cx="234" cy="77"/>
                  </a:xfrm>
                </p:grpSpPr>
                <p:sp>
                  <p:nvSpPr>
                    <p:cNvPr id="12443" name="Freeform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4" name="Freeform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5" name="Freeform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3" y="30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46" name="Freeform 158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47" name="Group 15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7" cy="447"/>
                <a:chOff x="2489" y="3052"/>
                <a:chExt cx="377" cy="447"/>
              </a:xfrm>
            </p:grpSpPr>
            <p:grpSp>
              <p:nvGrpSpPr>
                <p:cNvPr id="12448" name="Group 16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7" cy="447"/>
                  <a:chOff x="2489" y="3052"/>
                  <a:chExt cx="377" cy="447"/>
                </a:xfrm>
              </p:grpSpPr>
              <p:grpSp>
                <p:nvGrpSpPr>
                  <p:cNvPr id="12449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2489" y="3123"/>
                    <a:ext cx="377" cy="376"/>
                    <a:chOff x="2489" y="3123"/>
                    <a:chExt cx="377" cy="376"/>
                  </a:xfrm>
                </p:grpSpPr>
                <p:sp>
                  <p:nvSpPr>
                    <p:cNvPr id="12450" name="Freeform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1" name="Freeform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2" name="Freeform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3" y="31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53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2575" y="3052"/>
                    <a:ext cx="291" cy="77"/>
                    <a:chOff x="2575" y="3052"/>
                    <a:chExt cx="291" cy="77"/>
                  </a:xfrm>
                </p:grpSpPr>
                <p:sp>
                  <p:nvSpPr>
                    <p:cNvPr id="12454" name="Freeform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5" name="Freeform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6" name="Freeform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7" y="30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57" name="Oval 169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8" name="Freeform 170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custGeom>
                  <a:avLst/>
                  <a:gdLst>
                    <a:gd name="T0" fmla="*/ 107 w 874"/>
                    <a:gd name="T1" fmla="*/ 0 h 372"/>
                    <a:gd name="T2" fmla="*/ 764 w 874"/>
                    <a:gd name="T3" fmla="*/ 0 h 372"/>
                    <a:gd name="T4" fmla="*/ 873 w 874"/>
                    <a:gd name="T5" fmla="*/ 107 h 372"/>
                    <a:gd name="T6" fmla="*/ 873 w 874"/>
                    <a:gd name="T7" fmla="*/ 262 h 372"/>
                    <a:gd name="T8" fmla="*/ 764 w 874"/>
                    <a:gd name="T9" fmla="*/ 371 h 372"/>
                    <a:gd name="T10" fmla="*/ 107 w 874"/>
                    <a:gd name="T11" fmla="*/ 371 h 372"/>
                    <a:gd name="T12" fmla="*/ 0 w 874"/>
                    <a:gd name="T13" fmla="*/ 262 h 372"/>
                    <a:gd name="T14" fmla="*/ 0 w 874"/>
                    <a:gd name="T15" fmla="*/ 107 h 372"/>
                    <a:gd name="T16" fmla="*/ 107 w 874"/>
                    <a:gd name="T17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59" name="Freeform 171"/>
              <p:cNvSpPr>
                <a:spLocks noChangeArrowheads="1"/>
              </p:cNvSpPr>
              <p:nvPr/>
            </p:nvSpPr>
            <p:spPr bwMode="auto">
              <a:xfrm>
                <a:off x="3053" y="3281"/>
                <a:ext cx="85" cy="191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0" name="AutoShape 172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1" name="AutoShape 173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2" name="AutoShape 174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63" name="Group 175"/>
              <p:cNvGrpSpPr>
                <a:grpSpLocks/>
              </p:cNvGrpSpPr>
              <p:nvPr/>
            </p:nvGrpSpPr>
            <p:grpSpPr bwMode="auto">
              <a:xfrm>
                <a:off x="2871" y="3109"/>
                <a:ext cx="193" cy="363"/>
                <a:chOff x="2871" y="3109"/>
                <a:chExt cx="193" cy="363"/>
              </a:xfrm>
            </p:grpSpPr>
            <p:sp>
              <p:nvSpPr>
                <p:cNvPr id="12464" name="Oval 176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5" name="Freeform 177"/>
                <p:cNvSpPr>
                  <a:spLocks noChangeArrowheads="1"/>
                </p:cNvSpPr>
                <p:nvPr/>
              </p:nvSpPr>
              <p:spPr bwMode="auto">
                <a:xfrm>
                  <a:off x="2871" y="31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304" grpId="0"/>
      <p:bldP spid="12305" grpId="0" animBg="1"/>
      <p:bldP spid="12306" grpId="0" animBg="1"/>
      <p:bldP spid="12307" grpId="0"/>
      <p:bldP spid="12308" grpId="0"/>
      <p:bldP spid="12309" grpId="0"/>
      <p:bldP spid="12310" grpId="0"/>
      <p:bldP spid="12311" grpId="0" animBg="1"/>
      <p:bldP spid="123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Where one instruction cannot </a:t>
            </a:r>
            <a:r>
              <a:rPr lang="en-US" altLang="zh-CN" u="sng">
                <a:ea typeface="宋体" panose="02010600030101010101" pitchFamily="2" charset="-122"/>
              </a:rPr>
              <a:t>immediately</a:t>
            </a:r>
            <a:r>
              <a:rPr lang="en-US" altLang="zh-CN">
                <a:ea typeface="宋体" panose="02010600030101010101" pitchFamily="2" charset="-122"/>
              </a:rPr>
              <a:t> follow another</a:t>
            </a:r>
          </a:p>
          <a:p>
            <a:r>
              <a:rPr lang="en-US" altLang="zh-CN">
                <a:ea typeface="宋体" panose="02010600030101010101" pitchFamily="2" charset="-122"/>
              </a:rPr>
              <a:t>Types of hazards</a:t>
            </a:r>
          </a:p>
          <a:p>
            <a:pPr lvl="1"/>
            <a:r>
              <a:rPr lang="en-US" altLang="zh-CN" u="sng">
                <a:solidFill>
                  <a:srgbClr val="990000"/>
                </a:solidFill>
                <a:ea typeface="宋体" panose="02010600030101010101" pitchFamily="2" charset="-122"/>
              </a:rPr>
              <a:t>Structural hazards</a:t>
            </a:r>
            <a:r>
              <a:rPr lang="en-US" altLang="zh-CN">
                <a:ea typeface="宋体" panose="02010600030101010101" pitchFamily="2" charset="-122"/>
              </a:rPr>
              <a:t> - attempt to use the same resource by two or more instructions</a:t>
            </a:r>
          </a:p>
          <a:p>
            <a:pPr lvl="1"/>
            <a:r>
              <a:rPr lang="en-US" altLang="zh-CN" u="sng">
                <a:solidFill>
                  <a:srgbClr val="990000"/>
                </a:solidFill>
                <a:ea typeface="宋体" panose="02010600030101010101" pitchFamily="2" charset="-122"/>
              </a:rPr>
              <a:t>Control hazards</a:t>
            </a:r>
            <a:r>
              <a:rPr lang="en-US" altLang="zh-CN">
                <a:ea typeface="宋体" panose="02010600030101010101" pitchFamily="2" charset="-122"/>
              </a:rPr>
              <a:t> - attempt to make branching decisions before branch condition is evaluated</a:t>
            </a:r>
          </a:p>
          <a:p>
            <a:pPr lvl="1"/>
            <a:r>
              <a:rPr lang="en-US" altLang="zh-CN" u="sng">
                <a:solidFill>
                  <a:srgbClr val="990000"/>
                </a:solidFill>
                <a:ea typeface="宋体" panose="02010600030101010101" pitchFamily="2" charset="-122"/>
              </a:rPr>
              <a:t>Data hazards</a:t>
            </a:r>
            <a:r>
              <a:rPr lang="en-US" altLang="zh-CN">
                <a:ea typeface="宋体" panose="02010600030101010101" pitchFamily="2" charset="-122"/>
              </a:rPr>
              <a:t> - attempt to use data before it is ready</a:t>
            </a:r>
          </a:p>
          <a:p>
            <a:r>
              <a:rPr lang="en-US" altLang="zh-CN">
                <a:ea typeface="宋体" panose="02010600030101010101" pitchFamily="2" charset="-122"/>
              </a:rPr>
              <a:t>Can always resolve hazards by waiting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Structural Hazards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Attempt to use the same resource by two or more instructions at the same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Example: Single Memory for instructions and data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Accessed by IF stage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Accessed at same time by MEM stage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Solutions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Delay the second access by one clock cycle, OR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Provide separate memories for instructions &amp; data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This is called a “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Harvard Architecture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Real pipelined processors have separate </a:t>
            </a:r>
            <a:r>
              <a:rPr lang="en-US" altLang="zh-CN" dirty="0">
                <a:solidFill>
                  <a:srgbClr val="990000"/>
                </a:solidFill>
                <a:ea typeface="宋体" panose="02010600030101010101" pitchFamily="2" charset="-122"/>
              </a:rPr>
              <a:t>caches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3468-7732-4A40-9053-C2F56674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69818"/>
          </a:xfrm>
        </p:spPr>
        <p:txBody>
          <a:bodyPr/>
          <a:lstStyle/>
          <a:p>
            <a:r>
              <a:rPr lang="en-US" dirty="0"/>
              <a:t>Major Corrections in 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A4DE-FBD2-44D8-837E-841E4F30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229371"/>
            <a:ext cx="10515600" cy="38216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While it is possible to push/pop items of various sizes (byte, halfword, etc.) it is not recommended. For such operations, it is recommended to use the entire word (4-bytes).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05109-9A08-4CF6-B94E-6798E3C8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39" y="2737352"/>
            <a:ext cx="10842433" cy="2313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36FF67-4C28-48D3-A74D-9D8CD9DB95BA}"/>
              </a:ext>
            </a:extLst>
          </p:cNvPr>
          <p:cNvSpPr/>
          <p:nvPr/>
        </p:nvSpPr>
        <p:spPr>
          <a:xfrm>
            <a:off x="11132127" y="2697808"/>
            <a:ext cx="789709" cy="69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871CC-0CA2-41EA-9444-5B55E2A1E10F}"/>
              </a:ext>
            </a:extLst>
          </p:cNvPr>
          <p:cNvSpPr/>
          <p:nvPr/>
        </p:nvSpPr>
        <p:spPr>
          <a:xfrm>
            <a:off x="338184" y="2737352"/>
            <a:ext cx="1077816" cy="61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4C2245-57A3-4B09-87B6-DB0FF3E8B6ED}"/>
              </a:ext>
            </a:extLst>
          </p:cNvPr>
          <p:cNvSpPr txBox="1">
            <a:spLocks/>
          </p:cNvSpPr>
          <p:nvPr/>
        </p:nvSpPr>
        <p:spPr>
          <a:xfrm>
            <a:off x="733038" y="5273371"/>
            <a:ext cx="11237289" cy="1661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3.   In IA-32, essentially we move the return value into AX/EAX/RAX and use the ret instruction: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mov eax,5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	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80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Pipelined Example -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Executing Multiple Instructions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the following instruction sequence:</a:t>
            </a:r>
          </a:p>
          <a:p>
            <a:pPr lvl="2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lw $r0, 10($r1)</a:t>
            </a:r>
          </a:p>
          <a:p>
            <a:pPr lvl="2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 $sr3, 20($r4)</a:t>
            </a:r>
          </a:p>
          <a:p>
            <a:pPr lvl="2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 $r5, $r6, $r7</a:t>
            </a:r>
          </a:p>
          <a:p>
            <a:pPr lvl="2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sub $r8, $r9, $r10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Alternative View - Multicycle Diagram</a:t>
            </a:r>
          </a:p>
        </p:txBody>
      </p:sp>
      <p:pic>
        <p:nvPicPr>
          <p:cNvPr id="812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981201"/>
            <a:ext cx="80899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Alternative View - Multicycle Diagram</a:t>
            </a:r>
          </a:p>
        </p:txBody>
      </p:sp>
      <p:pic>
        <p:nvPicPr>
          <p:cNvPr id="826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981201"/>
            <a:ext cx="80899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6373" name="Oval 5"/>
          <p:cNvSpPr>
            <a:spLocks noChangeArrowheads="1"/>
          </p:cNvSpPr>
          <p:nvPr/>
        </p:nvSpPr>
        <p:spPr bwMode="auto">
          <a:xfrm>
            <a:off x="5749925" y="2057400"/>
            <a:ext cx="990600" cy="990600"/>
          </a:xfrm>
          <a:prstGeom prst="ellipse">
            <a:avLst/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99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6374" name="Oval 6"/>
          <p:cNvSpPr>
            <a:spLocks noChangeArrowheads="1"/>
          </p:cNvSpPr>
          <p:nvPr/>
        </p:nvSpPr>
        <p:spPr bwMode="auto">
          <a:xfrm>
            <a:off x="5715000" y="4495800"/>
            <a:ext cx="990600" cy="990600"/>
          </a:xfrm>
          <a:prstGeom prst="ellipse">
            <a:avLst/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99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26375" name="AutoShape 7"/>
          <p:cNvCxnSpPr>
            <a:cxnSpLocks noChangeShapeType="1"/>
            <a:stCxn id="826374" idx="6"/>
            <a:endCxn id="826373" idx="6"/>
          </p:cNvCxnSpPr>
          <p:nvPr/>
        </p:nvCxnSpPr>
        <p:spPr bwMode="auto">
          <a:xfrm flipV="1">
            <a:off x="6734176" y="2552700"/>
            <a:ext cx="34925" cy="2438400"/>
          </a:xfrm>
          <a:prstGeom prst="curvedConnector3">
            <a:avLst>
              <a:gd name="adj1" fmla="val 8468181"/>
            </a:avLst>
          </a:prstGeom>
          <a:noFill/>
          <a:ln w="57150">
            <a:solidFill>
              <a:srgbClr val="0237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6376" name="Text Box 8"/>
          <p:cNvSpPr txBox="1">
            <a:spLocks noChangeArrowheads="1"/>
          </p:cNvSpPr>
          <p:nvPr/>
        </p:nvSpPr>
        <p:spPr bwMode="auto">
          <a:xfrm>
            <a:off x="8534401" y="2513291"/>
            <a:ext cx="185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3333CC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Memory Conflict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ChangeArrowheads="1"/>
          </p:cNvSpPr>
          <p:nvPr/>
        </p:nvSpPr>
        <p:spPr bwMode="auto">
          <a:xfrm>
            <a:off x="2336800" y="1262063"/>
            <a:ext cx="8153400" cy="5326062"/>
          </a:xfrm>
          <a:prstGeom prst="rect">
            <a:avLst/>
          </a:prstGeom>
          <a:noFill/>
          <a:ln w="12700">
            <a:solidFill>
              <a:srgbClr val="FFFFF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5825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One Memory Port Structural Hazards</a:t>
            </a:r>
            <a:endParaRPr lang="en-US" altLang="zh-CN" sz="1500">
              <a:ea typeface="宋体" panose="02010600030101010101" pitchFamily="2" charset="-122"/>
            </a:endParaRP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752601" y="2590800"/>
            <a:ext cx="351059" cy="347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i="1">
                <a:ea typeface="宋体" panose="02010600030101010101" pitchFamily="2" charset="-122"/>
              </a:rPr>
              <a:t>I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n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s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t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r.</a:t>
            </a:r>
          </a:p>
          <a:p>
            <a:endParaRPr lang="en-US" altLang="zh-CN" sz="2000" i="1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O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d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e</a:t>
            </a:r>
          </a:p>
          <a:p>
            <a:r>
              <a:rPr lang="en-US" altLang="zh-CN" sz="2000" i="1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832517" name="Line 5"/>
          <p:cNvSpPr>
            <a:spLocks noChangeShapeType="1"/>
          </p:cNvSpPr>
          <p:nvPr/>
        </p:nvSpPr>
        <p:spPr bwMode="auto">
          <a:xfrm flipH="1">
            <a:off x="2209800" y="2209800"/>
            <a:ext cx="0" cy="396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2590800" y="1524001"/>
            <a:ext cx="2098332" cy="397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000" i="1">
                <a:ea typeface="宋体" panose="02010600030101010101" pitchFamily="2" charset="-122"/>
              </a:rPr>
              <a:t>Time (clock cycles)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209801" y="2590800"/>
            <a:ext cx="920125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Load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209801" y="3336925"/>
            <a:ext cx="1473161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1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260601" y="4130675"/>
            <a:ext cx="1473161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2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2270126" y="4881563"/>
            <a:ext cx="1104471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Stall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2308226" y="5662613"/>
            <a:ext cx="1473161" cy="459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Instr 3</a:t>
            </a:r>
          </a:p>
        </p:txBody>
      </p:sp>
      <p:sp>
        <p:nvSpPr>
          <p:cNvPr id="832524" name="Line 12"/>
          <p:cNvSpPr>
            <a:spLocks noChangeShapeType="1"/>
          </p:cNvSpPr>
          <p:nvPr/>
        </p:nvSpPr>
        <p:spPr bwMode="auto">
          <a:xfrm>
            <a:off x="2743200" y="19812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2525" name="Group 13"/>
          <p:cNvGrpSpPr>
            <a:grpSpLocks noChangeAspect="1"/>
          </p:cNvGrpSpPr>
          <p:nvPr/>
        </p:nvGrpSpPr>
        <p:grpSpPr bwMode="auto">
          <a:xfrm>
            <a:off x="4133851" y="2603500"/>
            <a:ext cx="447675" cy="369888"/>
            <a:chOff x="1374" y="528"/>
            <a:chExt cx="480" cy="432"/>
          </a:xfrm>
        </p:grpSpPr>
        <p:grpSp>
          <p:nvGrpSpPr>
            <p:cNvPr id="832526" name="Group 14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832527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2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32529" name="Text Box 17"/>
            <p:cNvSpPr txBox="1">
              <a:spLocks noChangeAspect="1" noChangeArrowheads="1"/>
            </p:cNvSpPr>
            <p:nvPr/>
          </p:nvSpPr>
          <p:spPr bwMode="auto">
            <a:xfrm>
              <a:off x="1400" y="573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Reg</a:t>
              </a:r>
            </a:p>
          </p:txBody>
        </p:sp>
      </p:grpSp>
      <p:sp>
        <p:nvSpPr>
          <p:cNvPr id="832530" name="Line 18"/>
          <p:cNvSpPr>
            <a:spLocks noChangeAspect="1" noChangeShapeType="1"/>
          </p:cNvSpPr>
          <p:nvPr/>
        </p:nvSpPr>
        <p:spPr bwMode="auto">
          <a:xfrm>
            <a:off x="4584700" y="26781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1" name="Line 19"/>
          <p:cNvSpPr>
            <a:spLocks noChangeAspect="1" noChangeShapeType="1"/>
          </p:cNvSpPr>
          <p:nvPr/>
        </p:nvSpPr>
        <p:spPr bwMode="auto">
          <a:xfrm>
            <a:off x="4584700" y="28987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2532" name="Group 20"/>
          <p:cNvGrpSpPr>
            <a:grpSpLocks noChangeAspect="1"/>
          </p:cNvGrpSpPr>
          <p:nvPr/>
        </p:nvGrpSpPr>
        <p:grpSpPr bwMode="auto">
          <a:xfrm>
            <a:off x="4991101" y="2493963"/>
            <a:ext cx="403225" cy="588962"/>
            <a:chOff x="2991" y="411"/>
            <a:chExt cx="359" cy="768"/>
          </a:xfrm>
        </p:grpSpPr>
        <p:sp>
          <p:nvSpPr>
            <p:cNvPr id="832533" name="AutoShape 21"/>
            <p:cNvSpPr>
              <a:spLocks noChangeAspect="1" noChangeArrowheads="1"/>
            </p:cNvSpPr>
            <p:nvPr/>
          </p:nvSpPr>
          <p:spPr bwMode="auto">
            <a:xfrm rot="-5400000">
              <a:off x="2798" y="626"/>
              <a:ext cx="768" cy="33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832534" name="AutoShape 22"/>
            <p:cNvSpPr>
              <a:spLocks noChangeAspect="1" noChangeArrowheads="1"/>
            </p:cNvSpPr>
            <p:nvPr/>
          </p:nvSpPr>
          <p:spPr bwMode="auto">
            <a:xfrm rot="5400000">
              <a:off x="2957" y="705"/>
              <a:ext cx="248" cy="18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5" name="Freeform 23"/>
            <p:cNvSpPr>
              <a:spLocks noChangeAspect="1"/>
            </p:cNvSpPr>
            <p:nvPr/>
          </p:nvSpPr>
          <p:spPr bwMode="auto">
            <a:xfrm rot="5400000">
              <a:off x="2974" y="725"/>
              <a:ext cx="218" cy="139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36" name="Text Box 24"/>
            <p:cNvSpPr txBox="1">
              <a:spLocks noChangeAspect="1" noChangeArrowheads="1"/>
            </p:cNvSpPr>
            <p:nvPr/>
          </p:nvSpPr>
          <p:spPr bwMode="auto">
            <a:xfrm rot="16200000">
              <a:off x="2972" y="641"/>
              <a:ext cx="515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ALU</a:t>
              </a:r>
            </a:p>
          </p:txBody>
        </p:sp>
      </p:grpSp>
      <p:sp>
        <p:nvSpPr>
          <p:cNvPr id="832537" name="Line 25"/>
          <p:cNvSpPr>
            <a:spLocks noChangeAspect="1" noChangeShapeType="1"/>
          </p:cNvSpPr>
          <p:nvPr/>
        </p:nvSpPr>
        <p:spPr bwMode="auto">
          <a:xfrm>
            <a:off x="5399089" y="2789238"/>
            <a:ext cx="49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8" name="Line 26"/>
          <p:cNvSpPr>
            <a:spLocks noChangeAspect="1" noChangeShapeType="1"/>
          </p:cNvSpPr>
          <p:nvPr/>
        </p:nvSpPr>
        <p:spPr bwMode="auto">
          <a:xfrm>
            <a:off x="6257926" y="2789238"/>
            <a:ext cx="498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39" name="Rectangle 27"/>
          <p:cNvSpPr>
            <a:spLocks noChangeAspect="1" noChangeArrowheads="1"/>
          </p:cNvSpPr>
          <p:nvPr/>
        </p:nvSpPr>
        <p:spPr bwMode="auto">
          <a:xfrm>
            <a:off x="5776913" y="2605088"/>
            <a:ext cx="450850" cy="36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832540" name="Text Box 28"/>
          <p:cNvSpPr txBox="1">
            <a:spLocks noChangeAspect="1" noChangeArrowheads="1"/>
          </p:cNvSpPr>
          <p:nvPr/>
        </p:nvSpPr>
        <p:spPr bwMode="auto">
          <a:xfrm>
            <a:off x="5718175" y="2644776"/>
            <a:ext cx="558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ea typeface="宋体" panose="02010600030101010101" pitchFamily="2" charset="-122"/>
              </a:rPr>
              <a:t>DMem</a:t>
            </a:r>
          </a:p>
        </p:txBody>
      </p:sp>
      <p:sp>
        <p:nvSpPr>
          <p:cNvPr id="832541" name="Freeform 29"/>
          <p:cNvSpPr>
            <a:spLocks noChangeAspect="1"/>
          </p:cNvSpPr>
          <p:nvPr/>
        </p:nvSpPr>
        <p:spPr bwMode="auto">
          <a:xfrm>
            <a:off x="5715000" y="2789239"/>
            <a:ext cx="674688" cy="293687"/>
          </a:xfrm>
          <a:custGeom>
            <a:avLst/>
            <a:gdLst>
              <a:gd name="T0" fmla="*/ 0 w 816"/>
              <a:gd name="T1" fmla="*/ 0 h 384"/>
              <a:gd name="T2" fmla="*/ 0 w 816"/>
              <a:gd name="T3" fmla="*/ 384 h 384"/>
              <a:gd name="T4" fmla="*/ 720 w 816"/>
              <a:gd name="T5" fmla="*/ 384 h 384"/>
              <a:gd name="T6" fmla="*/ 720 w 816"/>
              <a:gd name="T7" fmla="*/ 144 h 384"/>
              <a:gd name="T8" fmla="*/ 816 w 816"/>
              <a:gd name="T9" fmla="*/ 14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384">
                <a:moveTo>
                  <a:pt x="0" y="0"/>
                </a:moveTo>
                <a:lnTo>
                  <a:pt x="0" y="384"/>
                </a:lnTo>
                <a:lnTo>
                  <a:pt x="720" y="384"/>
                </a:lnTo>
                <a:lnTo>
                  <a:pt x="720" y="144"/>
                </a:lnTo>
                <a:lnTo>
                  <a:pt x="816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2" name="Line 30"/>
          <p:cNvSpPr>
            <a:spLocks noChangeAspect="1" noChangeShapeType="1"/>
          </p:cNvSpPr>
          <p:nvPr/>
        </p:nvSpPr>
        <p:spPr bwMode="auto">
          <a:xfrm>
            <a:off x="3665538" y="2900363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43" name="Line 31"/>
          <p:cNvSpPr>
            <a:spLocks noChangeAspect="1" noChangeShapeType="1"/>
          </p:cNvSpPr>
          <p:nvPr/>
        </p:nvSpPr>
        <p:spPr bwMode="auto">
          <a:xfrm>
            <a:off x="3605213" y="2678113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2544" name="Group 32"/>
          <p:cNvGrpSpPr>
            <a:grpSpLocks noChangeAspect="1"/>
          </p:cNvGrpSpPr>
          <p:nvPr/>
        </p:nvGrpSpPr>
        <p:grpSpPr bwMode="auto">
          <a:xfrm>
            <a:off x="3184526" y="2605088"/>
            <a:ext cx="521223" cy="368300"/>
            <a:chOff x="1123" y="576"/>
            <a:chExt cx="554" cy="480"/>
          </a:xfrm>
        </p:grpSpPr>
        <p:sp>
          <p:nvSpPr>
            <p:cNvPr id="832545" name="Rectangle 33"/>
            <p:cNvSpPr>
              <a:spLocks noChangeAspect="1" noChangeArrowheads="1"/>
            </p:cNvSpPr>
            <p:nvPr/>
          </p:nvSpPr>
          <p:spPr bwMode="auto">
            <a:xfrm>
              <a:off x="1197" y="576"/>
              <a:ext cx="480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832546" name="Text Box 34"/>
            <p:cNvSpPr txBox="1">
              <a:spLocks noChangeAspect="1" noChangeArrowheads="1"/>
            </p:cNvSpPr>
            <p:nvPr/>
          </p:nvSpPr>
          <p:spPr bwMode="auto">
            <a:xfrm>
              <a:off x="1123" y="627"/>
              <a:ext cx="515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Ifetch</a:t>
              </a:r>
            </a:p>
          </p:txBody>
        </p:sp>
      </p:grpSp>
      <p:grpSp>
        <p:nvGrpSpPr>
          <p:cNvPr id="832547" name="Group 35"/>
          <p:cNvGrpSpPr>
            <a:grpSpLocks/>
          </p:cNvGrpSpPr>
          <p:nvPr/>
        </p:nvGrpSpPr>
        <p:grpSpPr bwMode="auto">
          <a:xfrm>
            <a:off x="3846513" y="2438400"/>
            <a:ext cx="2635250" cy="700088"/>
            <a:chOff x="2112" y="528"/>
            <a:chExt cx="2088" cy="681"/>
          </a:xfrm>
        </p:grpSpPr>
        <p:sp>
          <p:nvSpPr>
            <p:cNvPr id="832548" name="Rectangle 36"/>
            <p:cNvSpPr>
              <a:spLocks noChangeAspect="1" noChangeArrowheads="1"/>
            </p:cNvSpPr>
            <p:nvPr/>
          </p:nvSpPr>
          <p:spPr bwMode="auto">
            <a:xfrm>
              <a:off x="2784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49" name="Rectangle 37"/>
            <p:cNvSpPr>
              <a:spLocks noChangeAspect="1" noChangeArrowheads="1"/>
            </p:cNvSpPr>
            <p:nvPr/>
          </p:nvSpPr>
          <p:spPr bwMode="auto">
            <a:xfrm>
              <a:off x="4128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50" name="Rectangle 38"/>
            <p:cNvSpPr>
              <a:spLocks noChangeAspect="1" noChangeArrowheads="1"/>
            </p:cNvSpPr>
            <p:nvPr/>
          </p:nvSpPr>
          <p:spPr bwMode="auto">
            <a:xfrm>
              <a:off x="2112" y="528"/>
              <a:ext cx="72" cy="68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51" name="Rectangle 39"/>
            <p:cNvSpPr>
              <a:spLocks noChangeAspect="1" noChangeArrowheads="1"/>
            </p:cNvSpPr>
            <p:nvPr/>
          </p:nvSpPr>
          <p:spPr bwMode="auto">
            <a:xfrm>
              <a:off x="3456" y="532"/>
              <a:ext cx="71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2552" name="Group 40"/>
          <p:cNvGrpSpPr>
            <a:grpSpLocks noChangeAspect="1"/>
          </p:cNvGrpSpPr>
          <p:nvPr/>
        </p:nvGrpSpPr>
        <p:grpSpPr bwMode="auto">
          <a:xfrm flipH="1">
            <a:off x="6611939" y="2590800"/>
            <a:ext cx="452437" cy="369888"/>
            <a:chOff x="1374" y="528"/>
            <a:chExt cx="480" cy="432"/>
          </a:xfrm>
        </p:grpSpPr>
        <p:grpSp>
          <p:nvGrpSpPr>
            <p:cNvPr id="832553" name="Group 41"/>
            <p:cNvGrpSpPr>
              <a:grpSpLocks noChangeAspect="1"/>
            </p:cNvGrpSpPr>
            <p:nvPr/>
          </p:nvGrpSpPr>
          <p:grpSpPr bwMode="auto">
            <a:xfrm>
              <a:off x="1374" y="528"/>
              <a:ext cx="480" cy="432"/>
              <a:chOff x="1392" y="528"/>
              <a:chExt cx="480" cy="432"/>
            </a:xfrm>
          </p:grpSpPr>
          <p:sp>
            <p:nvSpPr>
              <p:cNvPr id="832554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632" y="528"/>
                <a:ext cx="240" cy="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55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1392" y="528"/>
                <a:ext cx="48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32556" name="Text Box 44"/>
            <p:cNvSpPr txBox="1">
              <a:spLocks noChangeAspect="1" noChangeArrowheads="1"/>
            </p:cNvSpPr>
            <p:nvPr/>
          </p:nvSpPr>
          <p:spPr bwMode="auto">
            <a:xfrm>
              <a:off x="1422" y="573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>
                  <a:ea typeface="宋体" panose="02010600030101010101" pitchFamily="2" charset="-122"/>
                </a:rPr>
                <a:t>Reg</a:t>
              </a:r>
            </a:p>
          </p:txBody>
        </p:sp>
      </p:grpSp>
      <p:grpSp>
        <p:nvGrpSpPr>
          <p:cNvPr id="832557" name="Group 45"/>
          <p:cNvGrpSpPr>
            <a:grpSpLocks/>
          </p:cNvGrpSpPr>
          <p:nvPr/>
        </p:nvGrpSpPr>
        <p:grpSpPr bwMode="auto">
          <a:xfrm>
            <a:off x="4040633" y="3200400"/>
            <a:ext cx="3877819" cy="700088"/>
            <a:chOff x="1963" y="1200"/>
            <a:chExt cx="1909" cy="441"/>
          </a:xfrm>
        </p:grpSpPr>
        <p:grpSp>
          <p:nvGrpSpPr>
            <p:cNvPr id="832558" name="Group 46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832559" name="Group 47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560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561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562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3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832563" name="Line 51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64" name="Line 52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65" name="Group 53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832566" name="AutoShape 54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567" name="AutoShape 55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68" name="Freeform 56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69" name="Text Box 57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72" y="642"/>
                <a:ext cx="51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832570" name="Line 58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71" name="Line 59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72" name="Group 60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83257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574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832575" name="Freeform 63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76" name="Line 64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77" name="Line 65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78" name="Group 66"/>
            <p:cNvGrpSpPr>
              <a:grpSpLocks noChangeAspect="1"/>
            </p:cNvGrpSpPr>
            <p:nvPr/>
          </p:nvGrpSpPr>
          <p:grpSpPr bwMode="auto">
            <a:xfrm>
              <a:off x="1963" y="1305"/>
              <a:ext cx="257" cy="232"/>
              <a:chOff x="1123" y="576"/>
              <a:chExt cx="554" cy="480"/>
            </a:xfrm>
          </p:grpSpPr>
          <p:sp>
            <p:nvSpPr>
              <p:cNvPr id="83257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580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7"/>
                <a:ext cx="515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832581" name="Group 69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83258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8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8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85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2586" name="Group 74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832587" name="Group 75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588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589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590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423" y="573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grpSp>
        <p:nvGrpSpPr>
          <p:cNvPr id="832591" name="Group 79"/>
          <p:cNvGrpSpPr>
            <a:grpSpLocks/>
          </p:cNvGrpSpPr>
          <p:nvPr/>
        </p:nvGrpSpPr>
        <p:grpSpPr bwMode="auto">
          <a:xfrm>
            <a:off x="4875213" y="3962400"/>
            <a:ext cx="3881438" cy="700088"/>
            <a:chOff x="2111" y="2496"/>
            <a:chExt cx="2445" cy="441"/>
          </a:xfrm>
        </p:grpSpPr>
        <p:grpSp>
          <p:nvGrpSpPr>
            <p:cNvPr id="832592" name="Group 80"/>
            <p:cNvGrpSpPr>
              <a:grpSpLocks noChangeAspect="1"/>
            </p:cNvGrpSpPr>
            <p:nvPr/>
          </p:nvGrpSpPr>
          <p:grpSpPr bwMode="auto">
            <a:xfrm>
              <a:off x="2710" y="2600"/>
              <a:ext cx="282" cy="233"/>
              <a:chOff x="1374" y="528"/>
              <a:chExt cx="480" cy="432"/>
            </a:xfrm>
          </p:grpSpPr>
          <p:grpSp>
            <p:nvGrpSpPr>
              <p:cNvPr id="832593" name="Group 81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594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595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596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3"/>
                <a:ext cx="4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832597" name="Line 85"/>
            <p:cNvSpPr>
              <a:spLocks noChangeAspect="1" noChangeShapeType="1"/>
            </p:cNvSpPr>
            <p:nvPr/>
          </p:nvSpPr>
          <p:spPr bwMode="auto">
            <a:xfrm>
              <a:off x="2994" y="2647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98" name="Line 86"/>
            <p:cNvSpPr>
              <a:spLocks noChangeAspect="1" noChangeShapeType="1"/>
            </p:cNvSpPr>
            <p:nvPr/>
          </p:nvSpPr>
          <p:spPr bwMode="auto">
            <a:xfrm>
              <a:off x="2994" y="2786"/>
              <a:ext cx="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599" name="Group 87"/>
            <p:cNvGrpSpPr>
              <a:grpSpLocks noChangeAspect="1"/>
            </p:cNvGrpSpPr>
            <p:nvPr/>
          </p:nvGrpSpPr>
          <p:grpSpPr bwMode="auto">
            <a:xfrm>
              <a:off x="3250" y="2531"/>
              <a:ext cx="254" cy="371"/>
              <a:chOff x="2991" y="411"/>
              <a:chExt cx="359" cy="768"/>
            </a:xfrm>
          </p:grpSpPr>
          <p:sp>
            <p:nvSpPr>
              <p:cNvPr id="832600" name="AutoShape 88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01" name="AutoShape 89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02" name="Freeform 90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03" name="Text Box 91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72" y="641"/>
                <a:ext cx="51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832604" name="Line 92"/>
            <p:cNvSpPr>
              <a:spLocks noChangeAspect="1" noChangeShapeType="1"/>
            </p:cNvSpPr>
            <p:nvPr/>
          </p:nvSpPr>
          <p:spPr bwMode="auto">
            <a:xfrm>
              <a:off x="3507" y="2717"/>
              <a:ext cx="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05" name="Line 93"/>
            <p:cNvSpPr>
              <a:spLocks noChangeAspect="1" noChangeShapeType="1"/>
            </p:cNvSpPr>
            <p:nvPr/>
          </p:nvSpPr>
          <p:spPr bwMode="auto">
            <a:xfrm>
              <a:off x="4048" y="2717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06" name="Group 94"/>
            <p:cNvGrpSpPr>
              <a:grpSpLocks noChangeAspect="1"/>
            </p:cNvGrpSpPr>
            <p:nvPr/>
          </p:nvGrpSpPr>
          <p:grpSpPr bwMode="auto">
            <a:xfrm>
              <a:off x="3708" y="2601"/>
              <a:ext cx="352" cy="232"/>
              <a:chOff x="3853" y="576"/>
              <a:chExt cx="594" cy="480"/>
            </a:xfrm>
          </p:grpSpPr>
          <p:sp>
            <p:nvSpPr>
              <p:cNvPr id="832607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08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832609" name="Freeform 97"/>
            <p:cNvSpPr>
              <a:spLocks noChangeAspect="1"/>
            </p:cNvSpPr>
            <p:nvPr/>
          </p:nvSpPr>
          <p:spPr bwMode="auto">
            <a:xfrm>
              <a:off x="3706" y="2717"/>
              <a:ext cx="425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10" name="Line 98"/>
            <p:cNvSpPr>
              <a:spLocks noChangeAspect="1" noChangeShapeType="1"/>
            </p:cNvSpPr>
            <p:nvPr/>
          </p:nvSpPr>
          <p:spPr bwMode="auto">
            <a:xfrm>
              <a:off x="2415" y="278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11" name="Line 99"/>
            <p:cNvSpPr>
              <a:spLocks noChangeAspect="1" noChangeShapeType="1"/>
            </p:cNvSpPr>
            <p:nvPr/>
          </p:nvSpPr>
          <p:spPr bwMode="auto">
            <a:xfrm>
              <a:off x="2377" y="2647"/>
              <a:ext cx="3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12" name="Group 100"/>
            <p:cNvGrpSpPr>
              <a:grpSpLocks noChangeAspect="1"/>
            </p:cNvGrpSpPr>
            <p:nvPr/>
          </p:nvGrpSpPr>
          <p:grpSpPr bwMode="auto">
            <a:xfrm>
              <a:off x="2111" y="2601"/>
              <a:ext cx="328" cy="232"/>
              <a:chOff x="1123" y="576"/>
              <a:chExt cx="554" cy="480"/>
            </a:xfrm>
          </p:grpSpPr>
          <p:sp>
            <p:nvSpPr>
              <p:cNvPr id="832613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14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7"/>
                <a:ext cx="515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832615" name="Group 103"/>
            <p:cNvGrpSpPr>
              <a:grpSpLocks/>
            </p:cNvGrpSpPr>
            <p:nvPr/>
          </p:nvGrpSpPr>
          <p:grpSpPr bwMode="auto">
            <a:xfrm>
              <a:off x="2529" y="2496"/>
              <a:ext cx="1660" cy="441"/>
              <a:chOff x="2112" y="528"/>
              <a:chExt cx="2088" cy="681"/>
            </a:xfrm>
          </p:grpSpPr>
          <p:sp>
            <p:nvSpPr>
              <p:cNvPr id="83261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17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18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19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2620" name="Group 108"/>
            <p:cNvGrpSpPr>
              <a:grpSpLocks noChangeAspect="1"/>
            </p:cNvGrpSpPr>
            <p:nvPr/>
          </p:nvGrpSpPr>
          <p:grpSpPr bwMode="auto">
            <a:xfrm flipH="1">
              <a:off x="4271" y="2592"/>
              <a:ext cx="285" cy="233"/>
              <a:chOff x="1374" y="528"/>
              <a:chExt cx="480" cy="432"/>
            </a:xfrm>
          </p:grpSpPr>
          <p:grpSp>
            <p:nvGrpSpPr>
              <p:cNvPr id="832621" name="Group 109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622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623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624" name="Text Box 112"/>
              <p:cNvSpPr txBox="1">
                <a:spLocks noChangeAspect="1" noChangeArrowheads="1"/>
              </p:cNvSpPr>
              <p:nvPr/>
            </p:nvSpPr>
            <p:spPr bwMode="auto">
              <a:xfrm>
                <a:off x="1422" y="573"/>
                <a:ext cx="4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832625" name="Text Box 113"/>
          <p:cNvSpPr txBox="1">
            <a:spLocks noChangeArrowheads="1"/>
          </p:cNvSpPr>
          <p:nvPr/>
        </p:nvSpPr>
        <p:spPr bwMode="auto">
          <a:xfrm>
            <a:off x="3014664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1</a:t>
            </a:r>
          </a:p>
        </p:txBody>
      </p:sp>
      <p:sp>
        <p:nvSpPr>
          <p:cNvPr id="832626" name="Text Box 114"/>
          <p:cNvSpPr txBox="1">
            <a:spLocks noChangeArrowheads="1"/>
          </p:cNvSpPr>
          <p:nvPr/>
        </p:nvSpPr>
        <p:spPr bwMode="auto">
          <a:xfrm>
            <a:off x="383063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2</a:t>
            </a:r>
          </a:p>
        </p:txBody>
      </p:sp>
      <p:sp>
        <p:nvSpPr>
          <p:cNvPr id="832627" name="Text Box 115"/>
          <p:cNvSpPr txBox="1">
            <a:spLocks noChangeArrowheads="1"/>
          </p:cNvSpPr>
          <p:nvPr/>
        </p:nvSpPr>
        <p:spPr bwMode="auto">
          <a:xfrm>
            <a:off x="4695826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3</a:t>
            </a:r>
          </a:p>
        </p:txBody>
      </p:sp>
      <p:sp>
        <p:nvSpPr>
          <p:cNvPr id="832628" name="Text Box 116"/>
          <p:cNvSpPr txBox="1">
            <a:spLocks noChangeArrowheads="1"/>
          </p:cNvSpPr>
          <p:nvPr/>
        </p:nvSpPr>
        <p:spPr bwMode="auto">
          <a:xfrm>
            <a:off x="554513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4</a:t>
            </a:r>
          </a:p>
        </p:txBody>
      </p:sp>
      <p:sp>
        <p:nvSpPr>
          <p:cNvPr id="832629" name="Text Box 117"/>
          <p:cNvSpPr txBox="1">
            <a:spLocks noChangeArrowheads="1"/>
          </p:cNvSpPr>
          <p:nvPr/>
        </p:nvSpPr>
        <p:spPr bwMode="auto">
          <a:xfrm>
            <a:off x="727868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6</a:t>
            </a:r>
          </a:p>
        </p:txBody>
      </p:sp>
      <p:sp>
        <p:nvSpPr>
          <p:cNvPr id="832630" name="Text Box 118"/>
          <p:cNvSpPr txBox="1">
            <a:spLocks noChangeArrowheads="1"/>
          </p:cNvSpPr>
          <p:nvPr/>
        </p:nvSpPr>
        <p:spPr bwMode="auto">
          <a:xfrm>
            <a:off x="811688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7</a:t>
            </a:r>
          </a:p>
        </p:txBody>
      </p:sp>
      <p:sp>
        <p:nvSpPr>
          <p:cNvPr id="832631" name="Text Box 119"/>
          <p:cNvSpPr txBox="1">
            <a:spLocks noChangeArrowheads="1"/>
          </p:cNvSpPr>
          <p:nvPr/>
        </p:nvSpPr>
        <p:spPr bwMode="auto">
          <a:xfrm>
            <a:off x="6364289" y="2005598"/>
            <a:ext cx="770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Cycle 5</a:t>
            </a:r>
          </a:p>
        </p:txBody>
      </p:sp>
      <p:grpSp>
        <p:nvGrpSpPr>
          <p:cNvPr id="832632" name="Group 120"/>
          <p:cNvGrpSpPr>
            <a:grpSpLocks/>
          </p:cNvGrpSpPr>
          <p:nvPr/>
        </p:nvGrpSpPr>
        <p:grpSpPr bwMode="auto">
          <a:xfrm>
            <a:off x="6566346" y="5503864"/>
            <a:ext cx="3877819" cy="700087"/>
            <a:chOff x="1963" y="1200"/>
            <a:chExt cx="1909" cy="441"/>
          </a:xfrm>
        </p:grpSpPr>
        <p:grpSp>
          <p:nvGrpSpPr>
            <p:cNvPr id="832633" name="Group 121"/>
            <p:cNvGrpSpPr>
              <a:grpSpLocks noChangeAspect="1"/>
            </p:cNvGrpSpPr>
            <p:nvPr/>
          </p:nvGrpSpPr>
          <p:grpSpPr bwMode="auto">
            <a:xfrm>
              <a:off x="2429" y="1304"/>
              <a:ext cx="221" cy="233"/>
              <a:chOff x="1374" y="528"/>
              <a:chExt cx="480" cy="432"/>
            </a:xfrm>
          </p:grpSpPr>
          <p:grpSp>
            <p:nvGrpSpPr>
              <p:cNvPr id="832634" name="Group 122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635" name="Rectangle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636" name="Rectangle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637" name="Text Box 125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3"/>
                <a:ext cx="4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832638" name="Line 126"/>
            <p:cNvSpPr>
              <a:spLocks noChangeAspect="1" noChangeShapeType="1"/>
            </p:cNvSpPr>
            <p:nvPr/>
          </p:nvSpPr>
          <p:spPr bwMode="auto">
            <a:xfrm>
              <a:off x="2651" y="1351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39" name="Line 127"/>
            <p:cNvSpPr>
              <a:spLocks noChangeAspect="1" noChangeShapeType="1"/>
            </p:cNvSpPr>
            <p:nvPr/>
          </p:nvSpPr>
          <p:spPr bwMode="auto">
            <a:xfrm>
              <a:off x="2651" y="1490"/>
              <a:ext cx="2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40" name="Group 128"/>
            <p:cNvGrpSpPr>
              <a:grpSpLocks noChangeAspect="1"/>
            </p:cNvGrpSpPr>
            <p:nvPr/>
          </p:nvGrpSpPr>
          <p:grpSpPr bwMode="auto">
            <a:xfrm>
              <a:off x="2851" y="1235"/>
              <a:ext cx="199" cy="371"/>
              <a:chOff x="2991" y="411"/>
              <a:chExt cx="359" cy="768"/>
            </a:xfrm>
          </p:grpSpPr>
          <p:sp>
            <p:nvSpPr>
              <p:cNvPr id="832641" name="AutoShape 129"/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42" name="AutoShape 130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43" name="Freeform 131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288 h 288"/>
                  <a:gd name="T2" fmla="*/ 192 w 384"/>
                  <a:gd name="T3" fmla="*/ 0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44" name="Text Box 132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72" y="642"/>
                <a:ext cx="515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sp>
          <p:nvSpPr>
            <p:cNvPr id="832645" name="Line 133"/>
            <p:cNvSpPr>
              <a:spLocks noChangeAspect="1" noChangeShapeType="1"/>
            </p:cNvSpPr>
            <p:nvPr/>
          </p:nvSpPr>
          <p:spPr bwMode="auto">
            <a:xfrm>
              <a:off x="3052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46" name="Line 134"/>
            <p:cNvSpPr>
              <a:spLocks noChangeAspect="1" noChangeShapeType="1"/>
            </p:cNvSpPr>
            <p:nvPr/>
          </p:nvSpPr>
          <p:spPr bwMode="auto">
            <a:xfrm>
              <a:off x="3475" y="142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47" name="Group 135"/>
            <p:cNvGrpSpPr>
              <a:grpSpLocks noChangeAspect="1"/>
            </p:cNvGrpSpPr>
            <p:nvPr/>
          </p:nvGrpSpPr>
          <p:grpSpPr bwMode="auto">
            <a:xfrm>
              <a:off x="3209" y="1305"/>
              <a:ext cx="275" cy="232"/>
              <a:chOff x="3853" y="576"/>
              <a:chExt cx="594" cy="480"/>
            </a:xfrm>
          </p:grpSpPr>
          <p:sp>
            <p:nvSpPr>
              <p:cNvPr id="832648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49" name="Text Box 137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DMem</a:t>
                </a:r>
              </a:p>
            </p:txBody>
          </p:sp>
        </p:grpSp>
        <p:sp>
          <p:nvSpPr>
            <p:cNvPr id="832650" name="Freeform 138"/>
            <p:cNvSpPr>
              <a:spLocks noChangeAspect="1"/>
            </p:cNvSpPr>
            <p:nvPr/>
          </p:nvSpPr>
          <p:spPr bwMode="auto">
            <a:xfrm>
              <a:off x="3208" y="1421"/>
              <a:ext cx="332" cy="18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384 h 384"/>
                <a:gd name="T4" fmla="*/ 720 w 816"/>
                <a:gd name="T5" fmla="*/ 384 h 384"/>
                <a:gd name="T6" fmla="*/ 720 w 816"/>
                <a:gd name="T7" fmla="*/ 144 h 384"/>
                <a:gd name="T8" fmla="*/ 816 w 816"/>
                <a:gd name="T9" fmla="*/ 14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51" name="Line 139"/>
            <p:cNvSpPr>
              <a:spLocks noChangeAspect="1" noChangeShapeType="1"/>
            </p:cNvSpPr>
            <p:nvPr/>
          </p:nvSpPr>
          <p:spPr bwMode="auto">
            <a:xfrm>
              <a:off x="2199" y="1491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652" name="Line 140"/>
            <p:cNvSpPr>
              <a:spLocks noChangeAspect="1" noChangeShapeType="1"/>
            </p:cNvSpPr>
            <p:nvPr/>
          </p:nvSpPr>
          <p:spPr bwMode="auto">
            <a:xfrm>
              <a:off x="2169" y="1351"/>
              <a:ext cx="2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2653" name="Group 141"/>
            <p:cNvGrpSpPr>
              <a:grpSpLocks noChangeAspect="1"/>
            </p:cNvGrpSpPr>
            <p:nvPr/>
          </p:nvGrpSpPr>
          <p:grpSpPr bwMode="auto">
            <a:xfrm>
              <a:off x="1963" y="1305"/>
              <a:ext cx="257" cy="232"/>
              <a:chOff x="1123" y="576"/>
              <a:chExt cx="554" cy="480"/>
            </a:xfrm>
          </p:grpSpPr>
          <p:sp>
            <p:nvSpPr>
              <p:cNvPr id="832654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zh-CN" altLang="en-US" sz="1000">
                  <a:ea typeface="宋体" panose="02010600030101010101" pitchFamily="2" charset="-122"/>
                </a:endParaRPr>
              </a:p>
            </p:txBody>
          </p:sp>
          <p:sp>
            <p:nvSpPr>
              <p:cNvPr id="832655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7"/>
                <a:ext cx="515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Ifetch</a:t>
                </a:r>
              </a:p>
            </p:txBody>
          </p:sp>
        </p:grpSp>
        <p:grpSp>
          <p:nvGrpSpPr>
            <p:cNvPr id="832656" name="Group 144"/>
            <p:cNvGrpSpPr>
              <a:grpSpLocks/>
            </p:cNvGrpSpPr>
            <p:nvPr/>
          </p:nvGrpSpPr>
          <p:grpSpPr bwMode="auto">
            <a:xfrm>
              <a:off x="2288" y="1200"/>
              <a:ext cx="1297" cy="441"/>
              <a:chOff x="2112" y="528"/>
              <a:chExt cx="2088" cy="681"/>
            </a:xfrm>
          </p:grpSpPr>
          <p:sp>
            <p:nvSpPr>
              <p:cNvPr id="832657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58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59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60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2661" name="Group 149"/>
            <p:cNvGrpSpPr>
              <a:grpSpLocks noChangeAspect="1"/>
            </p:cNvGrpSpPr>
            <p:nvPr/>
          </p:nvGrpSpPr>
          <p:grpSpPr bwMode="auto">
            <a:xfrm flipH="1">
              <a:off x="3649" y="1296"/>
              <a:ext cx="223" cy="233"/>
              <a:chOff x="1374" y="528"/>
              <a:chExt cx="480" cy="432"/>
            </a:xfrm>
          </p:grpSpPr>
          <p:grpSp>
            <p:nvGrpSpPr>
              <p:cNvPr id="832662" name="Group 15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832663" name="Rectangle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664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0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2665" name="Text Box 153"/>
              <p:cNvSpPr txBox="1">
                <a:spLocks noChangeAspect="1" noChangeArrowheads="1"/>
              </p:cNvSpPr>
              <p:nvPr/>
            </p:nvSpPr>
            <p:spPr bwMode="auto">
              <a:xfrm>
                <a:off x="1423" y="573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0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832666" name="Line 154"/>
          <p:cNvSpPr>
            <a:spLocks noChangeShapeType="1"/>
          </p:cNvSpPr>
          <p:nvPr/>
        </p:nvSpPr>
        <p:spPr bwMode="auto">
          <a:xfrm>
            <a:off x="38862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67" name="Line 155"/>
          <p:cNvSpPr>
            <a:spLocks noChangeShapeType="1"/>
          </p:cNvSpPr>
          <p:nvPr/>
        </p:nvSpPr>
        <p:spPr bwMode="auto">
          <a:xfrm>
            <a:off x="64008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68" name="Line 156"/>
          <p:cNvSpPr>
            <a:spLocks noChangeShapeType="1"/>
          </p:cNvSpPr>
          <p:nvPr/>
        </p:nvSpPr>
        <p:spPr bwMode="auto">
          <a:xfrm>
            <a:off x="5562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69" name="Line 157"/>
          <p:cNvSpPr>
            <a:spLocks noChangeShapeType="1"/>
          </p:cNvSpPr>
          <p:nvPr/>
        </p:nvSpPr>
        <p:spPr bwMode="auto">
          <a:xfrm>
            <a:off x="4724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70" name="Line 158"/>
          <p:cNvSpPr>
            <a:spLocks noChangeShapeType="1"/>
          </p:cNvSpPr>
          <p:nvPr/>
        </p:nvSpPr>
        <p:spPr bwMode="auto">
          <a:xfrm>
            <a:off x="81534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71" name="Line 159"/>
          <p:cNvSpPr>
            <a:spLocks noChangeShapeType="1"/>
          </p:cNvSpPr>
          <p:nvPr/>
        </p:nvSpPr>
        <p:spPr bwMode="auto">
          <a:xfrm>
            <a:off x="7254875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672" name="Line 160"/>
          <p:cNvSpPr>
            <a:spLocks noChangeShapeType="1"/>
          </p:cNvSpPr>
          <p:nvPr/>
        </p:nvSpPr>
        <p:spPr bwMode="auto">
          <a:xfrm>
            <a:off x="8991600" y="19812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2673" name="Group 161"/>
          <p:cNvGrpSpPr>
            <a:grpSpLocks/>
          </p:cNvGrpSpPr>
          <p:nvPr/>
        </p:nvGrpSpPr>
        <p:grpSpPr bwMode="auto">
          <a:xfrm>
            <a:off x="5562600" y="4724400"/>
            <a:ext cx="4343400" cy="700088"/>
            <a:chOff x="2544" y="2976"/>
            <a:chExt cx="2736" cy="441"/>
          </a:xfrm>
        </p:grpSpPr>
        <p:sp>
          <p:nvSpPr>
            <p:cNvPr id="832674" name="AutoShape 162"/>
            <p:cNvSpPr>
              <a:spLocks noChangeArrowheads="1"/>
            </p:cNvSpPr>
            <p:nvPr/>
          </p:nvSpPr>
          <p:spPr bwMode="auto">
            <a:xfrm>
              <a:off x="2544" y="3024"/>
              <a:ext cx="480" cy="384"/>
            </a:xfrm>
            <a:prstGeom prst="cloudCallout">
              <a:avLst>
                <a:gd name="adj1" fmla="val 21875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832675" name="AutoShape 163"/>
            <p:cNvSpPr>
              <a:spLocks noChangeArrowheads="1"/>
            </p:cNvSpPr>
            <p:nvPr/>
          </p:nvSpPr>
          <p:spPr bwMode="auto">
            <a:xfrm>
              <a:off x="3600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832676" name="AutoShape 164"/>
            <p:cNvSpPr>
              <a:spLocks noChangeArrowheads="1"/>
            </p:cNvSpPr>
            <p:nvPr/>
          </p:nvSpPr>
          <p:spPr bwMode="auto">
            <a:xfrm>
              <a:off x="4176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832677" name="AutoShape 165"/>
            <p:cNvSpPr>
              <a:spLocks noChangeArrowheads="1"/>
            </p:cNvSpPr>
            <p:nvPr/>
          </p:nvSpPr>
          <p:spPr bwMode="auto">
            <a:xfrm>
              <a:off x="475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832678" name="AutoShape 166"/>
            <p:cNvSpPr>
              <a:spLocks noChangeArrowheads="1"/>
            </p:cNvSpPr>
            <p:nvPr/>
          </p:nvSpPr>
          <p:spPr bwMode="auto">
            <a:xfrm>
              <a:off x="3072" y="3024"/>
              <a:ext cx="528" cy="384"/>
            </a:xfrm>
            <a:prstGeom prst="cloudCallout">
              <a:avLst>
                <a:gd name="adj1" fmla="val 15343"/>
                <a:gd name="adj2" fmla="val 36981"/>
              </a:avLst>
            </a:prstGeom>
            <a:solidFill>
              <a:srgbClr val="0FEFEA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Bubble</a:t>
              </a:r>
            </a:p>
          </p:txBody>
        </p:sp>
        <p:grpSp>
          <p:nvGrpSpPr>
            <p:cNvPr id="832679" name="Group 167"/>
            <p:cNvGrpSpPr>
              <a:grpSpLocks/>
            </p:cNvGrpSpPr>
            <p:nvPr/>
          </p:nvGrpSpPr>
          <p:grpSpPr bwMode="auto">
            <a:xfrm>
              <a:off x="3051" y="2976"/>
              <a:ext cx="1660" cy="441"/>
              <a:chOff x="2112" y="528"/>
              <a:chExt cx="2088" cy="681"/>
            </a:xfrm>
          </p:grpSpPr>
          <p:sp>
            <p:nvSpPr>
              <p:cNvPr id="832680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81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82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83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Hazards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143000"/>
            <a:ext cx="7162800" cy="4114800"/>
          </a:xfrm>
        </p:spPr>
        <p:txBody>
          <a:bodyPr/>
          <a:lstStyle/>
          <a:p>
            <a:r>
              <a:rPr lang="en-US" altLang="en-US"/>
              <a:t>Data hazards occur when data is used before it is ready</a:t>
            </a:r>
          </a:p>
        </p:txBody>
      </p:sp>
      <p:grpSp>
        <p:nvGrpSpPr>
          <p:cNvPr id="845828" name="Group 4"/>
          <p:cNvGrpSpPr>
            <a:grpSpLocks/>
          </p:cNvGrpSpPr>
          <p:nvPr/>
        </p:nvGrpSpPr>
        <p:grpSpPr bwMode="auto">
          <a:xfrm>
            <a:off x="969818" y="2079374"/>
            <a:ext cx="10252363" cy="4123747"/>
            <a:chOff x="917" y="1574"/>
            <a:chExt cx="4027" cy="2170"/>
          </a:xfrm>
        </p:grpSpPr>
        <p:sp>
          <p:nvSpPr>
            <p:cNvPr id="845829" name="Text Box 5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>
                <a:latin typeface="Helvetica" panose="020B0604020202020204" pitchFamily="34" charset="0"/>
              </a:endParaRPr>
            </a:p>
          </p:txBody>
        </p:sp>
        <p:pic>
          <p:nvPicPr>
            <p:cNvPr id="84583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" y="1574"/>
              <a:ext cx="3499" cy="2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5831" name="Text Box 7"/>
          <p:cNvSpPr txBox="1">
            <a:spLocks noChangeArrowheads="1"/>
          </p:cNvSpPr>
          <p:nvPr/>
        </p:nvSpPr>
        <p:spPr bwMode="auto">
          <a:xfrm>
            <a:off x="2209800" y="6231265"/>
            <a:ext cx="7315200" cy="52322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The use of the result of the SUB instruction in the next three instructions causes a data hazard, since the register $2 is not written until after those instructions read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9" y="990600"/>
            <a:ext cx="8312727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Read After Write (RAW) </a:t>
            </a:r>
            <a:b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Instr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tries to read operand before </a:t>
            </a:r>
            <a:r>
              <a:rPr lang="en-US" altLang="zh-CN" sz="2000" dirty="0" err="1">
                <a:ea typeface="宋体" panose="02010600030101010101" pitchFamily="2" charset="-122"/>
              </a:rPr>
              <a:t>Instr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000" baseline="-25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writes it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br>
              <a:rPr lang="en-US" altLang="zh-CN" sz="2000" dirty="0">
                <a:ea typeface="宋体" panose="02010600030101010101" pitchFamily="2" charset="-122"/>
              </a:rPr>
            </a:b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Caused by a “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Dependence</a:t>
            </a:r>
            <a:r>
              <a:rPr lang="en-US" altLang="zh-CN" sz="2000" dirty="0">
                <a:ea typeface="宋体" panose="02010600030101010101" pitchFamily="2" charset="-122"/>
              </a:rPr>
              <a:t>” (in compiler nomenclature).  This hazard results from an actual need for communication.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2280840" y="2489510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5134768" y="2403764"/>
            <a:ext cx="3352800" cy="8284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I: add </a:t>
            </a:r>
            <a:r>
              <a:rPr lang="en-US" altLang="zh-CN" sz="24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,r2,r3</a:t>
            </a:r>
          </a:p>
          <a:p>
            <a:pPr algn="l"/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J: sub r4,</a:t>
            </a:r>
            <a:r>
              <a:rPr lang="en-US" altLang="zh-CN" sz="24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r1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,r3</a:t>
            </a:r>
          </a:p>
        </p:txBody>
      </p:sp>
      <p:sp>
        <p:nvSpPr>
          <p:cNvPr id="847878" name="Arc 6"/>
          <p:cNvSpPr>
            <a:spLocks/>
          </p:cNvSpPr>
          <p:nvPr/>
        </p:nvSpPr>
        <p:spPr bwMode="auto">
          <a:xfrm flipH="1" flipV="1">
            <a:off x="4666455" y="2589380"/>
            <a:ext cx="468313" cy="457200"/>
          </a:xfrm>
          <a:custGeom>
            <a:avLst/>
            <a:gdLst>
              <a:gd name="G0" fmla="+- 2932 0 0"/>
              <a:gd name="G1" fmla="+- 21600 0 0"/>
              <a:gd name="G2" fmla="+- 21600 0 0"/>
              <a:gd name="T0" fmla="*/ 0 w 24532"/>
              <a:gd name="T1" fmla="*/ 200 h 43200"/>
              <a:gd name="T2" fmla="*/ 870 w 24532"/>
              <a:gd name="T3" fmla="*/ 43101 h 43200"/>
              <a:gd name="T4" fmla="*/ 2932 w 2453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0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0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9862" y="0"/>
            <a:ext cx="4572000" cy="762000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7653" y="735012"/>
            <a:ext cx="8056419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Write After Read (WAR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Instr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 tries to write operand </a:t>
            </a:r>
            <a:r>
              <a:rPr lang="en-US" altLang="zh-CN" sz="2400" i="1" u="sng" dirty="0">
                <a:ea typeface="宋体" panose="02010600030101010101" pitchFamily="2" charset="-122"/>
              </a:rPr>
              <a:t>before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Instr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reads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Gets wrong operand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Called an “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anti-dependence</a:t>
            </a:r>
            <a:r>
              <a:rPr lang="en-US" altLang="zh-CN" sz="2000" dirty="0">
                <a:ea typeface="宋体" panose="02010600030101010101" pitchFamily="2" charset="-122"/>
              </a:rPr>
              <a:t>” by compiler writers.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This results from reuse of the name “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r1</a:t>
            </a:r>
            <a:r>
              <a:rPr lang="en-US" altLang="zh-CN" sz="2000" dirty="0">
                <a:ea typeface="宋体" panose="02010600030101010101" pitchFamily="2" charset="-122"/>
              </a:rPr>
              <a:t>”.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Can’t happen in MIPS 5 stage pipeline because: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All instructions take 5 stages, and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Reads are always in stage 2, and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Writes are always in stage 5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auto">
          <a:xfrm>
            <a:off x="2670319" y="2633662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49925" name="Group 5"/>
          <p:cNvGrpSpPr>
            <a:grpSpLocks/>
          </p:cNvGrpSpPr>
          <p:nvPr/>
        </p:nvGrpSpPr>
        <p:grpSpPr bwMode="auto">
          <a:xfrm>
            <a:off x="4821381" y="2525712"/>
            <a:ext cx="3810000" cy="1196975"/>
            <a:chOff x="1344" y="1488"/>
            <a:chExt cx="2400" cy="754"/>
          </a:xfrm>
        </p:grpSpPr>
        <p:sp>
          <p:nvSpPr>
            <p:cNvPr id="849926" name="Rectangle 6"/>
            <p:cNvSpPr>
              <a:spLocks noChangeArrowheads="1"/>
            </p:cNvSpPr>
            <p:nvPr/>
          </p:nvSpPr>
          <p:spPr bwMode="auto">
            <a:xfrm>
              <a:off x="1632" y="1488"/>
              <a:ext cx="2112" cy="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I: sub r4,</a:t>
              </a:r>
              <a:r>
                <a:rPr lang="en-US" altLang="zh-CN" sz="2400" dirty="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,r3 </a:t>
              </a:r>
            </a:p>
            <a:p>
              <a:pPr algn="l"/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J: add </a:t>
              </a:r>
              <a:r>
                <a:rPr lang="en-US" altLang="zh-CN" sz="2400" dirty="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,r2,r3</a:t>
              </a:r>
            </a:p>
            <a:p>
              <a:pPr algn="l"/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K: </a:t>
              </a:r>
              <a:r>
                <a:rPr lang="en-US" altLang="zh-CN" sz="2400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 r6,r1,r7</a:t>
              </a:r>
            </a:p>
          </p:txBody>
        </p:sp>
        <p:sp>
          <p:nvSpPr>
            <p:cNvPr id="849927" name="Arc 7"/>
            <p:cNvSpPr>
              <a:spLocks/>
            </p:cNvSpPr>
            <p:nvPr/>
          </p:nvSpPr>
          <p:spPr bwMode="auto">
            <a:xfrm flipH="1" flipV="1">
              <a:off x="1344" y="1584"/>
              <a:ext cx="295" cy="288"/>
            </a:xfrm>
            <a:custGeom>
              <a:avLst/>
              <a:gdLst>
                <a:gd name="G0" fmla="+- 2932 0 0"/>
                <a:gd name="G1" fmla="+- 21600 0 0"/>
                <a:gd name="G2" fmla="+- 21600 0 0"/>
                <a:gd name="T0" fmla="*/ 0 w 24532"/>
                <a:gd name="T1" fmla="*/ 200 h 43200"/>
                <a:gd name="T2" fmla="*/ 870 w 24532"/>
                <a:gd name="T3" fmla="*/ 43101 h 43200"/>
                <a:gd name="T4" fmla="*/ 2932 w 2453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4572000" cy="762000"/>
          </a:xfrm>
        </p:spPr>
        <p:txBody>
          <a:bodyPr/>
          <a:lstStyle/>
          <a:p>
            <a:pPr algn="r"/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914400"/>
            <a:ext cx="84582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Write After Write (WAW)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b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</a:br>
            <a:r>
              <a:rPr lang="en-US" altLang="zh-CN" sz="2400" dirty="0" err="1">
                <a:ea typeface="宋体" panose="02010600030101010101" pitchFamily="2" charset="-122"/>
              </a:rPr>
              <a:t>Instr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 tries to write operand </a:t>
            </a:r>
            <a:r>
              <a:rPr lang="en-US" altLang="zh-CN" sz="2400" i="1" u="sng" dirty="0">
                <a:ea typeface="宋体" panose="02010600030101010101" pitchFamily="2" charset="-122"/>
              </a:rPr>
              <a:t>before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Instr</a:t>
            </a:r>
            <a:r>
              <a:rPr lang="en-US" altLang="zh-CN" sz="24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writes it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Leaves wrong result ( </a:t>
            </a:r>
            <a:r>
              <a:rPr lang="en-US" altLang="zh-CN" sz="2000" dirty="0" err="1">
                <a:ea typeface="宋体" panose="02010600030101010101" pitchFamily="2" charset="-122"/>
              </a:rPr>
              <a:t>Instr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not </a:t>
            </a:r>
            <a:r>
              <a:rPr lang="en-US" altLang="zh-CN" sz="2000" dirty="0" err="1">
                <a:ea typeface="宋体" panose="02010600030101010101" pitchFamily="2" charset="-122"/>
              </a:rPr>
              <a:t>Instr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2000" baseline="-25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Called an “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output dependence</a:t>
            </a:r>
            <a:r>
              <a:rPr lang="en-US" altLang="zh-CN" sz="2400" dirty="0">
                <a:ea typeface="宋体" panose="02010600030101010101" pitchFamily="2" charset="-122"/>
              </a:rPr>
              <a:t>” by compiler writers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This also results from the reuse of name “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r1</a:t>
            </a:r>
            <a:r>
              <a:rPr lang="en-US" altLang="zh-CN" sz="2400" dirty="0">
                <a:ea typeface="宋体" panose="02010600030101010101" pitchFamily="2" charset="-122"/>
              </a:rPr>
              <a:t>”.</a:t>
            </a: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Can’t happen in MIPS 5 stage pipeline because: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All instructions take 5 stages, and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Writes are always in stage 5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1463315" y="2619953"/>
            <a:ext cx="1922462" cy="1003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Execution Order is: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Instr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  <a:p>
            <a:endParaRPr lang="zh-CN" altLang="en-US" sz="1600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51973" name="Group 5"/>
          <p:cNvGrpSpPr>
            <a:grpSpLocks/>
          </p:cNvGrpSpPr>
          <p:nvPr/>
        </p:nvGrpSpPr>
        <p:grpSpPr bwMode="auto">
          <a:xfrm>
            <a:off x="4336473" y="2626880"/>
            <a:ext cx="3810000" cy="1196975"/>
            <a:chOff x="1296" y="1680"/>
            <a:chExt cx="2400" cy="754"/>
          </a:xfrm>
        </p:grpSpPr>
        <p:sp>
          <p:nvSpPr>
            <p:cNvPr id="851974" name="Rectangle 6"/>
            <p:cNvSpPr>
              <a:spLocks noChangeArrowheads="1"/>
            </p:cNvSpPr>
            <p:nvPr/>
          </p:nvSpPr>
          <p:spPr bwMode="auto">
            <a:xfrm>
              <a:off x="1584" y="1680"/>
              <a:ext cx="2112" cy="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I: sub </a:t>
              </a:r>
              <a:r>
                <a:rPr lang="en-US" altLang="zh-CN" sz="2400" dirty="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,r4,r3 </a:t>
              </a:r>
            </a:p>
            <a:p>
              <a:pPr algn="l"/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J: add </a:t>
              </a:r>
              <a:r>
                <a:rPr lang="en-US" altLang="zh-CN" sz="2400" dirty="0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r1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,r2,r3</a:t>
              </a:r>
            </a:p>
            <a:p>
              <a:pPr algn="l"/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K: </a:t>
              </a:r>
              <a:r>
                <a:rPr lang="en-US" altLang="zh-CN" sz="2400" dirty="0" err="1">
                  <a:latin typeface="Courier New" panose="02070309020205020404" pitchFamily="49" charset="0"/>
                  <a:ea typeface="宋体" panose="02010600030101010101" pitchFamily="2" charset="-122"/>
                </a:rPr>
                <a:t>mul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 r6,r1,r7</a:t>
              </a:r>
            </a:p>
          </p:txBody>
        </p:sp>
        <p:sp>
          <p:nvSpPr>
            <p:cNvPr id="851975" name="Arc 7"/>
            <p:cNvSpPr>
              <a:spLocks/>
            </p:cNvSpPr>
            <p:nvPr/>
          </p:nvSpPr>
          <p:spPr bwMode="auto">
            <a:xfrm flipH="1" flipV="1">
              <a:off x="1296" y="1776"/>
              <a:ext cx="295" cy="288"/>
            </a:xfrm>
            <a:custGeom>
              <a:avLst/>
              <a:gdLst>
                <a:gd name="G0" fmla="+- 2932 0 0"/>
                <a:gd name="G1" fmla="+- 21600 0 0"/>
                <a:gd name="G2" fmla="+- 21600 0 0"/>
                <a:gd name="T0" fmla="*/ 0 w 24532"/>
                <a:gd name="T1" fmla="*/ 200 h 43200"/>
                <a:gd name="T2" fmla="*/ 870 w 24532"/>
                <a:gd name="T3" fmla="*/ 43101 h 43200"/>
                <a:gd name="T4" fmla="*/ 2932 w 2453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Hazard Detection in MIPS (1)</a:t>
            </a:r>
          </a:p>
        </p:txBody>
      </p:sp>
      <p:grpSp>
        <p:nvGrpSpPr>
          <p:cNvPr id="854019" name="Group 3"/>
          <p:cNvGrpSpPr>
            <a:grpSpLocks/>
          </p:cNvGrpSpPr>
          <p:nvPr/>
        </p:nvGrpSpPr>
        <p:grpSpPr bwMode="auto">
          <a:xfrm>
            <a:off x="2453263" y="990599"/>
            <a:ext cx="9406228" cy="4721033"/>
            <a:chOff x="864" y="1056"/>
            <a:chExt cx="4027" cy="2170"/>
          </a:xfrm>
        </p:grpSpPr>
        <p:grpSp>
          <p:nvGrpSpPr>
            <p:cNvPr id="854020" name="Group 4"/>
            <p:cNvGrpSpPr>
              <a:grpSpLocks/>
            </p:cNvGrpSpPr>
            <p:nvPr/>
          </p:nvGrpSpPr>
          <p:grpSpPr bwMode="auto">
            <a:xfrm>
              <a:off x="864" y="1056"/>
              <a:ext cx="4027" cy="2170"/>
              <a:chOff x="917" y="1574"/>
              <a:chExt cx="4027" cy="2170"/>
            </a:xfrm>
          </p:grpSpPr>
          <p:sp>
            <p:nvSpPr>
              <p:cNvPr id="854021" name="Text Box 5"/>
              <p:cNvSpPr txBox="1">
                <a:spLocks noChangeArrowheads="1"/>
              </p:cNvSpPr>
              <p:nvPr/>
            </p:nvSpPr>
            <p:spPr bwMode="auto">
              <a:xfrm>
                <a:off x="4828" y="3504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854022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54023" name="Group 7"/>
            <p:cNvGrpSpPr>
              <a:grpSpLocks/>
            </p:cNvGrpSpPr>
            <p:nvPr/>
          </p:nvGrpSpPr>
          <p:grpSpPr bwMode="auto">
            <a:xfrm>
              <a:off x="1517" y="1439"/>
              <a:ext cx="1426" cy="146"/>
              <a:chOff x="1517" y="1439"/>
              <a:chExt cx="1426" cy="146"/>
            </a:xfrm>
          </p:grpSpPr>
          <p:sp>
            <p:nvSpPr>
              <p:cNvPr id="854024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259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854025" name="Text Box 9"/>
              <p:cNvSpPr txBox="1">
                <a:spLocks noChangeArrowheads="1"/>
              </p:cNvSpPr>
              <p:nvPr/>
            </p:nvSpPr>
            <p:spPr bwMode="auto">
              <a:xfrm>
                <a:off x="1867" y="1440"/>
                <a:ext cx="280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 dirty="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854026" name="Text Box 10"/>
              <p:cNvSpPr txBox="1">
                <a:spLocks noChangeArrowheads="1"/>
              </p:cNvSpPr>
              <p:nvPr/>
            </p:nvSpPr>
            <p:spPr bwMode="auto">
              <a:xfrm>
                <a:off x="2169" y="1440"/>
                <a:ext cx="378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854027" name="Text Box 11"/>
              <p:cNvSpPr txBox="1">
                <a:spLocks noChangeArrowheads="1"/>
              </p:cNvSpPr>
              <p:nvPr/>
            </p:nvSpPr>
            <p:spPr bwMode="auto">
              <a:xfrm>
                <a:off x="2534" y="1440"/>
                <a:ext cx="409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854032" name="Text Box 16"/>
          <p:cNvSpPr txBox="1">
            <a:spLocks noChangeArrowheads="1"/>
          </p:cNvSpPr>
          <p:nvPr/>
        </p:nvSpPr>
        <p:spPr bwMode="auto">
          <a:xfrm>
            <a:off x="1524001" y="914400"/>
            <a:ext cx="15592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hlink"/>
                </a:solidFill>
                <a:ea typeface="宋体" panose="02010600030101010101" pitchFamily="2" charset="-122"/>
              </a:rPr>
              <a:t>Read after Write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FDEBD6-03D1-4C79-9C9B-2EEF67891B3E}"/>
              </a:ext>
            </a:extLst>
          </p:cNvPr>
          <p:cNvGrpSpPr/>
          <p:nvPr/>
        </p:nvGrpSpPr>
        <p:grpSpPr>
          <a:xfrm>
            <a:off x="3083274" y="5711633"/>
            <a:ext cx="6935790" cy="1190625"/>
            <a:chOff x="3200400" y="4876801"/>
            <a:chExt cx="6935790" cy="1190625"/>
          </a:xfrm>
        </p:grpSpPr>
        <p:sp>
          <p:nvSpPr>
            <p:cNvPr id="854028" name="Text Box 12"/>
            <p:cNvSpPr txBox="1">
              <a:spLocks noChangeArrowheads="1"/>
            </p:cNvSpPr>
            <p:nvPr/>
          </p:nvSpPr>
          <p:spPr bwMode="auto">
            <a:xfrm>
              <a:off x="3200400" y="4876801"/>
              <a:ext cx="594360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1a: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EX/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MEM.Register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  <a:hlinkClick r:id="" action="ppaction://noaction"/>
                </a:rPr>
                <a:t>Rd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= ID/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EX.Register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  <a:hlinkClick r:id="" action="ppaction://noaction"/>
                </a:rPr>
                <a:t>Rs</a:t>
              </a:r>
              <a:endParaRPr lang="en-US" altLang="zh-CN" dirty="0">
                <a:solidFill>
                  <a:schemeClr val="hlink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1b: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EX/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MEM.RegisterRd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= ID/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EX.Register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  <a:hlinkClick r:id="" action="ppaction://noaction"/>
                </a:rPr>
                <a:t>Rt</a:t>
              </a:r>
              <a:endParaRPr lang="en-US" altLang="zh-CN" dirty="0">
                <a:solidFill>
                  <a:schemeClr val="hlink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2a: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MEM/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WB.RegisterRd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= ID/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EX.RegisterRs</a:t>
              </a:r>
              <a:endParaRPr lang="en-US" altLang="zh-CN" dirty="0">
                <a:solidFill>
                  <a:schemeClr val="hlink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2b: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MEM/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WB.RegisterRd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= ID/</a:t>
              </a:r>
              <a:r>
                <a:rPr lang="en-US" altLang="zh-CN" dirty="0" err="1">
                  <a:solidFill>
                    <a:schemeClr val="hlink"/>
                  </a:solidFill>
                  <a:ea typeface="宋体" panose="02010600030101010101" pitchFamily="2" charset="-122"/>
                </a:rPr>
                <a:t>EX.RegisterRt</a:t>
              </a:r>
              <a:endParaRPr lang="en-US" altLang="zh-CN" dirty="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854033" name="Group 17"/>
            <p:cNvGrpSpPr>
              <a:grpSpLocks/>
            </p:cNvGrpSpPr>
            <p:nvPr/>
          </p:nvGrpSpPr>
          <p:grpSpPr bwMode="auto">
            <a:xfrm>
              <a:off x="8610603" y="4953000"/>
              <a:ext cx="1252538" cy="457200"/>
              <a:chOff x="4464" y="2928"/>
              <a:chExt cx="789" cy="288"/>
            </a:xfrm>
          </p:grpSpPr>
          <p:sp>
            <p:nvSpPr>
              <p:cNvPr id="854034" name="AutoShape 18"/>
              <p:cNvSpPr>
                <a:spLocks/>
              </p:cNvSpPr>
              <p:nvPr/>
            </p:nvSpPr>
            <p:spPr bwMode="auto">
              <a:xfrm>
                <a:off x="4464" y="2928"/>
                <a:ext cx="48" cy="288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5" name="Text Box 19"/>
              <p:cNvSpPr txBox="1">
                <a:spLocks noChangeArrowheads="1"/>
              </p:cNvSpPr>
              <p:nvPr/>
            </p:nvSpPr>
            <p:spPr bwMode="auto">
              <a:xfrm>
                <a:off x="4560" y="2976"/>
                <a:ext cx="6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333CC"/>
                    </a:solidFill>
                    <a:ea typeface="宋体" panose="02010600030101010101" pitchFamily="2" charset="-122"/>
                  </a:rPr>
                  <a:t>EX hazard</a:t>
                </a:r>
              </a:p>
            </p:txBody>
          </p:sp>
        </p:grpSp>
        <p:grpSp>
          <p:nvGrpSpPr>
            <p:cNvPr id="854036" name="Group 20"/>
            <p:cNvGrpSpPr>
              <a:grpSpLocks/>
            </p:cNvGrpSpPr>
            <p:nvPr/>
          </p:nvGrpSpPr>
          <p:grpSpPr bwMode="auto">
            <a:xfrm>
              <a:off x="8610602" y="5486400"/>
              <a:ext cx="1525588" cy="457200"/>
              <a:chOff x="4464" y="3264"/>
              <a:chExt cx="961" cy="288"/>
            </a:xfrm>
          </p:grpSpPr>
          <p:sp>
            <p:nvSpPr>
              <p:cNvPr id="854037" name="AutoShape 21"/>
              <p:cNvSpPr>
                <a:spLocks/>
              </p:cNvSpPr>
              <p:nvPr/>
            </p:nvSpPr>
            <p:spPr bwMode="auto">
              <a:xfrm>
                <a:off x="4464" y="3264"/>
                <a:ext cx="48" cy="288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4038" name="Text Box 22"/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8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333CC"/>
                    </a:solidFill>
                    <a:ea typeface="宋体" panose="02010600030101010101" pitchFamily="2" charset="-122"/>
                  </a:rPr>
                  <a:t>MEM hazard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Solutions for Data Hazards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Forwarding:</a:t>
            </a:r>
          </a:p>
          <a:p>
            <a:pPr lvl="2">
              <a:buClr>
                <a:schemeClr val="tx1"/>
              </a:buClr>
            </a:pPr>
            <a:r>
              <a:rPr lang="en-US" altLang="zh-CN">
                <a:ea typeface="宋体" panose="02010600030101010101" pitchFamily="2" charset="-122"/>
              </a:rPr>
              <a:t>connect new value directly to next stage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A0FF6-7324-4695-B08D-5B7F7986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9" y="813378"/>
            <a:ext cx="10364635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8E87E-5267-4671-9BA3-8576041D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2014152"/>
            <a:ext cx="8534399" cy="46625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942575-3708-4948-829D-7620B214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69818"/>
          </a:xfrm>
        </p:spPr>
        <p:txBody>
          <a:bodyPr/>
          <a:lstStyle/>
          <a:p>
            <a:r>
              <a:rPr lang="en-US" dirty="0"/>
              <a:t>Major Corrections in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2611391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 - Stalling</a:t>
            </a:r>
          </a:p>
        </p:txBody>
      </p:sp>
      <p:pic>
        <p:nvPicPr>
          <p:cNvPr id="858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28800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52400"/>
            <a:ext cx="4038600" cy="533400"/>
          </a:xfrm>
        </p:spPr>
        <p:txBody>
          <a:bodyPr/>
          <a:lstStyle/>
          <a:p>
            <a:r>
              <a:rPr lang="en-US" altLang="zh-CN" sz="2600">
                <a:solidFill>
                  <a:srgbClr val="0237BC"/>
                </a:solidFill>
                <a:ea typeface="宋体" panose="02010600030101010101" pitchFamily="2" charset="-122"/>
              </a:rPr>
              <a:t>Data Hazards - Stalling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2209801" y="1219200"/>
            <a:ext cx="7102475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Simple Solution to RAW </a:t>
            </a:r>
          </a:p>
          <a:p>
            <a:pPr algn="ctr"/>
            <a:endParaRPr lang="en-US" altLang="zh-CN" sz="180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Hardware detects RAW and stalls </a:t>
            </a: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Assumes register written then read each cycle </a:t>
            </a:r>
          </a:p>
          <a:p>
            <a:pPr lvl="1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+ low cost to implement, simple </a:t>
            </a:r>
          </a:p>
          <a:p>
            <a:pPr lvl="1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-- reduces IPC </a:t>
            </a: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Try to minimize stalls </a:t>
            </a:r>
          </a:p>
          <a:p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Minimizing RAW stalls </a:t>
            </a:r>
          </a:p>
          <a:p>
            <a:pPr algn="ctr"/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Bypass/forward/short­circuit  (We will use the word “forward”)</a:t>
            </a: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Use data before it is in the register </a:t>
            </a:r>
          </a:p>
          <a:p>
            <a:pPr lvl="1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+ reduces/avoids stalls </a:t>
            </a:r>
          </a:p>
          <a:p>
            <a:pPr lvl="1"/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-- complex </a:t>
            </a:r>
          </a:p>
          <a:p>
            <a:pPr>
              <a:buFontTx/>
              <a:buChar char="•"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Crucial for common RAW hazards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8486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Key idea: connect new value directly to next stage</a:t>
            </a:r>
          </a:p>
          <a:p>
            <a:r>
              <a:rPr lang="en-US" altLang="zh-CN">
                <a:ea typeface="宋体" panose="02010600030101010101" pitchFamily="2" charset="-122"/>
              </a:rPr>
              <a:t>Still read s0, but ignore in favor of new result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Problem: what about load instructions?</a:t>
            </a:r>
          </a:p>
        </p:txBody>
      </p:sp>
      <p:pic>
        <p:nvPicPr>
          <p:cNvPr id="862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63" y="1918854"/>
            <a:ext cx="91694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STALL </a:t>
            </a:r>
            <a:r>
              <a:rPr lang="en-US" altLang="zh-CN" u="sng">
                <a:ea typeface="宋体" panose="02010600030101010101" pitchFamily="2" charset="-122"/>
              </a:rPr>
              <a:t>still</a:t>
            </a:r>
            <a:r>
              <a:rPr lang="en-US" altLang="zh-CN">
                <a:ea typeface="宋体" panose="02010600030101010101" pitchFamily="2" charset="-122"/>
              </a:rPr>
              <a:t> required for load - data avail. after MEM</a:t>
            </a:r>
          </a:p>
          <a:p>
            <a:r>
              <a:rPr lang="en-US" altLang="zh-CN">
                <a:ea typeface="宋体" panose="02010600030101010101" pitchFamily="2" charset="-122"/>
              </a:rPr>
              <a:t>MIPS architecture calls this </a:t>
            </a:r>
            <a:r>
              <a:rPr lang="en-US" altLang="zh-CN" u="sng">
                <a:ea typeface="宋体" panose="02010600030101010101" pitchFamily="2" charset="-122"/>
              </a:rPr>
              <a:t>delayed load</a:t>
            </a:r>
            <a:r>
              <a:rPr lang="en-US" altLang="zh-CN">
                <a:ea typeface="宋体" panose="02010600030101010101" pitchFamily="2" charset="-122"/>
              </a:rPr>
              <a:t>, initial implementations required compiler to deal with this</a:t>
            </a:r>
          </a:p>
        </p:txBody>
      </p:sp>
      <p:pic>
        <p:nvPicPr>
          <p:cNvPr id="864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2819400"/>
            <a:ext cx="91313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4038600" cy="1143000"/>
          </a:xfrm>
        </p:spPr>
        <p:txBody>
          <a:bodyPr/>
          <a:lstStyle/>
          <a:p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866307" name="Text Box 3"/>
          <p:cNvSpPr txBox="1">
            <a:spLocks noChangeArrowheads="1"/>
          </p:cNvSpPr>
          <p:nvPr/>
        </p:nvSpPr>
        <p:spPr bwMode="auto">
          <a:xfrm>
            <a:off x="7543800" y="228601"/>
            <a:ext cx="1905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is another representation of the stall.</a:t>
            </a:r>
          </a:p>
        </p:txBody>
      </p:sp>
      <p:graphicFrame>
        <p:nvGraphicFramePr>
          <p:cNvPr id="866308" name="Group 4"/>
          <p:cNvGraphicFramePr>
            <a:graphicFrameLocks noGrp="1"/>
          </p:cNvGraphicFramePr>
          <p:nvPr/>
        </p:nvGraphicFramePr>
        <p:xfrm>
          <a:off x="2133600" y="1447800"/>
          <a:ext cx="8153400" cy="1676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4464347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46642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369115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588525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45746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33816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922485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408722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19093038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32405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12550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504374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8854"/>
                  </a:ext>
                </a:extLst>
              </a:tr>
            </a:tbl>
          </a:graphicData>
        </a:graphic>
      </p:graphicFrame>
      <p:graphicFrame>
        <p:nvGraphicFramePr>
          <p:cNvPr id="866360" name="Group 56"/>
          <p:cNvGraphicFramePr>
            <a:graphicFrameLocks noGrp="1"/>
          </p:cNvGraphicFramePr>
          <p:nvPr/>
        </p:nvGraphicFramePr>
        <p:xfrm>
          <a:off x="2133600" y="3886200"/>
          <a:ext cx="8229600" cy="1676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548356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28373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888955937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5131094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66323077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33366603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125457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456974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39900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1331740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LW     R1, 0(R2)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183035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   R4, R1, R5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973397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  R6, R1, R7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70495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     R8, R1, R9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248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48268"/>
          </a:xfrm>
        </p:spPr>
        <p:txBody>
          <a:bodyPr/>
          <a:lstStyle/>
          <a:p>
            <a:r>
              <a:rPr lang="en-US" altLang="en-US" dirty="0"/>
              <a:t>Forwarding</a:t>
            </a:r>
          </a:p>
        </p:txBody>
      </p:sp>
      <p:grpSp>
        <p:nvGrpSpPr>
          <p:cNvPr id="868355" name="Group 3"/>
          <p:cNvGrpSpPr>
            <a:grpSpLocks/>
          </p:cNvGrpSpPr>
          <p:nvPr/>
        </p:nvGrpSpPr>
        <p:grpSpPr bwMode="auto">
          <a:xfrm>
            <a:off x="2667001" y="1447800"/>
            <a:ext cx="7231063" cy="4419600"/>
            <a:chOff x="864" y="1056"/>
            <a:chExt cx="4020" cy="2170"/>
          </a:xfrm>
        </p:grpSpPr>
        <p:grpSp>
          <p:nvGrpSpPr>
            <p:cNvPr id="868356" name="Group 4"/>
            <p:cNvGrpSpPr>
              <a:grpSpLocks/>
            </p:cNvGrpSpPr>
            <p:nvPr/>
          </p:nvGrpSpPr>
          <p:grpSpPr bwMode="auto">
            <a:xfrm>
              <a:off x="864" y="1056"/>
              <a:ext cx="4020" cy="2170"/>
              <a:chOff x="917" y="1574"/>
              <a:chExt cx="4020" cy="2170"/>
            </a:xfrm>
          </p:grpSpPr>
          <p:sp>
            <p:nvSpPr>
              <p:cNvPr id="868357" name="Text Box 5"/>
              <p:cNvSpPr txBox="1">
                <a:spLocks noChangeArrowheads="1"/>
              </p:cNvSpPr>
              <p:nvPr/>
            </p:nvSpPr>
            <p:spPr bwMode="auto">
              <a:xfrm>
                <a:off x="4834" y="3530"/>
                <a:ext cx="103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>
                  <a:latin typeface="Helvetica" panose="020B0604020202020204" pitchFamily="34" charset="0"/>
                </a:endParaRPr>
              </a:p>
            </p:txBody>
          </p:sp>
          <p:pic>
            <p:nvPicPr>
              <p:cNvPr id="868358" name="Picture 6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" y="1574"/>
                <a:ext cx="3499" cy="2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68359" name="Group 7"/>
            <p:cNvGrpSpPr>
              <a:grpSpLocks/>
            </p:cNvGrpSpPr>
            <p:nvPr/>
          </p:nvGrpSpPr>
          <p:grpSpPr bwMode="auto">
            <a:xfrm>
              <a:off x="1517" y="1439"/>
              <a:ext cx="1404" cy="114"/>
              <a:chOff x="1517" y="1439"/>
              <a:chExt cx="1404" cy="114"/>
            </a:xfrm>
          </p:grpSpPr>
          <p:sp>
            <p:nvSpPr>
              <p:cNvPr id="868360" name="Text Box 8"/>
              <p:cNvSpPr txBox="1">
                <a:spLocks noChangeArrowheads="1"/>
              </p:cNvSpPr>
              <p:nvPr/>
            </p:nvSpPr>
            <p:spPr bwMode="auto">
              <a:xfrm>
                <a:off x="1517" y="1439"/>
                <a:ext cx="327" cy="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IF/ID</a:t>
                </a:r>
              </a:p>
            </p:txBody>
          </p:sp>
          <p:sp>
            <p:nvSpPr>
              <p:cNvPr id="868361" name="Text Box 9"/>
              <p:cNvSpPr txBox="1">
                <a:spLocks noChangeArrowheads="1"/>
              </p:cNvSpPr>
              <p:nvPr/>
            </p:nvSpPr>
            <p:spPr bwMode="auto">
              <a:xfrm>
                <a:off x="1888" y="1440"/>
                <a:ext cx="247" cy="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ID/EX</a:t>
                </a:r>
              </a:p>
            </p:txBody>
          </p:sp>
          <p:sp>
            <p:nvSpPr>
              <p:cNvPr id="868362" name="Text Box 10"/>
              <p:cNvSpPr txBox="1">
                <a:spLocks noChangeArrowheads="1"/>
              </p:cNvSpPr>
              <p:nvPr/>
            </p:nvSpPr>
            <p:spPr bwMode="auto">
              <a:xfrm>
                <a:off x="2194" y="1440"/>
                <a:ext cx="333" cy="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868363" name="Text Box 11"/>
              <p:cNvSpPr txBox="1">
                <a:spLocks noChangeArrowheads="1"/>
              </p:cNvSpPr>
              <p:nvPr/>
            </p:nvSpPr>
            <p:spPr bwMode="auto">
              <a:xfrm>
                <a:off x="2560" y="1440"/>
                <a:ext cx="361" cy="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MEM/WB</a:t>
                </a:r>
              </a:p>
            </p:txBody>
          </p:sp>
        </p:grpSp>
      </p:grpSp>
      <p:sp>
        <p:nvSpPr>
          <p:cNvPr id="868364" name="Text Box 12"/>
          <p:cNvSpPr txBox="1">
            <a:spLocks noChangeArrowheads="1"/>
          </p:cNvSpPr>
          <p:nvPr/>
        </p:nvSpPr>
        <p:spPr bwMode="auto">
          <a:xfrm>
            <a:off x="2441576" y="5832475"/>
            <a:ext cx="38629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How would you design the forwarding?</a:t>
            </a:r>
          </a:p>
        </p:txBody>
      </p:sp>
      <p:sp>
        <p:nvSpPr>
          <p:cNvPr id="868365" name="Rectangle 13"/>
          <p:cNvSpPr>
            <a:spLocks noChangeArrowheads="1"/>
          </p:cNvSpPr>
          <p:nvPr/>
        </p:nvSpPr>
        <p:spPr bwMode="auto">
          <a:xfrm>
            <a:off x="2025651" y="1066800"/>
            <a:ext cx="488826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>
                <a:solidFill>
                  <a:schemeClr val="hlink"/>
                </a:solidFill>
              </a:rPr>
              <a:t>Key idea: connect data internally before it's stored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77876"/>
          </a:xfrm>
        </p:spPr>
        <p:txBody>
          <a:bodyPr/>
          <a:lstStyle/>
          <a:p>
            <a:r>
              <a:rPr lang="en-US" altLang="en-US" dirty="0"/>
              <a:t>Data Hazard Solution: Forwarding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990600"/>
            <a:ext cx="7162800" cy="4114800"/>
          </a:xfrm>
        </p:spPr>
        <p:txBody>
          <a:bodyPr/>
          <a:lstStyle/>
          <a:p>
            <a:r>
              <a:rPr lang="en-US" altLang="en-US"/>
              <a:t>Key idea: connect data internally before it's stored</a:t>
            </a:r>
          </a:p>
        </p:txBody>
      </p:sp>
      <p:grpSp>
        <p:nvGrpSpPr>
          <p:cNvPr id="872452" name="Group 4"/>
          <p:cNvGrpSpPr>
            <a:grpSpLocks/>
          </p:cNvGrpSpPr>
          <p:nvPr/>
        </p:nvGrpSpPr>
        <p:grpSpPr bwMode="auto">
          <a:xfrm>
            <a:off x="800099" y="1768476"/>
            <a:ext cx="9715501" cy="4535342"/>
            <a:chOff x="864" y="1392"/>
            <a:chExt cx="4080" cy="2343"/>
          </a:xfrm>
        </p:grpSpPr>
        <p:pic>
          <p:nvPicPr>
            <p:cNvPr id="87245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2454" name="Text Box 6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872455" name="Text Box 7"/>
          <p:cNvSpPr txBox="1">
            <a:spLocks noChangeArrowheads="1"/>
          </p:cNvSpPr>
          <p:nvPr/>
        </p:nvSpPr>
        <p:spPr bwMode="auto">
          <a:xfrm>
            <a:off x="1828800" y="5908893"/>
            <a:ext cx="533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 Summary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295400"/>
            <a:ext cx="7162800" cy="5029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 types of data hazards</a:t>
            </a:r>
          </a:p>
          <a:p>
            <a:pPr lvl="1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RAW  (MIPS)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WAW (not in MIPS)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WAR (not in MIPS)</a:t>
            </a:r>
          </a:p>
          <a:p>
            <a:r>
              <a:rPr lang="en-US" altLang="zh-CN">
                <a:ea typeface="宋体" panose="02010600030101010101" pitchFamily="2" charset="-122"/>
              </a:rPr>
              <a:t>Solution to RAW in MIPS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Forwarding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Detection &amp; Control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EX hazard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MEM hazard</a:t>
            </a:r>
          </a:p>
          <a:p>
            <a:pPr lvl="2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A stall is needed if read a register after a load instruction that writes the same register.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Solutions for Data Hazards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Stalling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Forwarding:</a:t>
            </a:r>
          </a:p>
          <a:p>
            <a:pPr lvl="2">
              <a:buClr>
                <a:schemeClr val="tx1"/>
              </a:buClr>
            </a:pPr>
            <a:r>
              <a:rPr lang="en-US" altLang="zh-CN">
                <a:ea typeface="宋体" panose="02010600030101010101" pitchFamily="2" charset="-122"/>
              </a:rPr>
              <a:t>connect new value directly to next stage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Reordering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Hazard - Stalling</a:t>
            </a:r>
          </a:p>
        </p:txBody>
      </p:sp>
      <p:pic>
        <p:nvPicPr>
          <p:cNvPr id="933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28800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4800-B7E0-4149-88A4-A9BA908F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F9EFF-EC0E-488E-BB06-F68CAB4D7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371"/>
            <a:ext cx="10709468" cy="6500956"/>
          </a:xfrm>
        </p:spPr>
      </p:pic>
    </p:spTree>
    <p:extLst>
      <p:ext uri="{BB962C8B-B14F-4D97-AF65-F5344CB8AC3E}">
        <p14:creationId xmlns:p14="http://schemas.microsoft.com/office/powerpoint/2010/main" val="1315449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Hazard Solution: Forwarding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990600"/>
            <a:ext cx="8153400" cy="4114800"/>
          </a:xfrm>
        </p:spPr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Key idea: connect data internally before it's stored</a:t>
            </a:r>
          </a:p>
        </p:txBody>
      </p:sp>
      <p:grpSp>
        <p:nvGrpSpPr>
          <p:cNvPr id="935940" name="Group 4"/>
          <p:cNvGrpSpPr>
            <a:grpSpLocks/>
          </p:cNvGrpSpPr>
          <p:nvPr/>
        </p:nvGrpSpPr>
        <p:grpSpPr bwMode="auto">
          <a:xfrm>
            <a:off x="1752600" y="1447800"/>
            <a:ext cx="9284398" cy="4572000"/>
            <a:chOff x="864" y="1392"/>
            <a:chExt cx="4063" cy="2339"/>
          </a:xfrm>
        </p:grpSpPr>
        <p:pic>
          <p:nvPicPr>
            <p:cNvPr id="93594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4846" y="3525"/>
              <a:ext cx="81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935943" name="Text Box 7"/>
          <p:cNvSpPr txBox="1">
            <a:spLocks noChangeArrowheads="1"/>
          </p:cNvSpPr>
          <p:nvPr/>
        </p:nvSpPr>
        <p:spPr bwMode="auto">
          <a:xfrm>
            <a:off x="2590800" y="5867400"/>
            <a:ext cx="533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64" y="3810000"/>
            <a:ext cx="840973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Pipeline stall due to Data Dependency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868260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2600" y="1165302"/>
            <a:ext cx="1905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1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64" y="2057400"/>
            <a:ext cx="840973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Pipeline stall due to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2942373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Avoiding Pipeline stalls (1)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7010400" cy="292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933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Avoiding Pipeline stalls (2)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0"/>
            <a:ext cx="3505200" cy="559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094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762000"/>
          </a:xfrm>
        </p:spPr>
        <p:txBody>
          <a:bodyPr/>
          <a:lstStyle/>
          <a:p>
            <a:r>
              <a:rPr lang="en-US" altLang="zh-CN">
                <a:solidFill>
                  <a:srgbClr val="0237BC"/>
                </a:solidFill>
                <a:ea typeface="宋体" panose="02010600030101010101" pitchFamily="2" charset="-122"/>
              </a:rPr>
              <a:t>Control Hazards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066800"/>
            <a:ext cx="7162800" cy="50292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control hazard</a:t>
            </a:r>
            <a:r>
              <a:rPr lang="en-US" altLang="zh-CN">
                <a:ea typeface="宋体" panose="02010600030101010101" pitchFamily="2" charset="-122"/>
              </a:rPr>
              <a:t> is when we need to find the destination of a branch, and can’t fetch any new instructions until we know that destination.</a:t>
            </a:r>
          </a:p>
          <a:p>
            <a:pPr marL="0" indent="0" algn="just"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A branch is either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Taken</a:t>
            </a:r>
            <a:r>
              <a:rPr lang="en-US" altLang="zh-CN">
                <a:ea typeface="宋体" panose="02010600030101010101" pitchFamily="2" charset="-122"/>
              </a:rPr>
              <a:t>: PC &lt;= PC + 4 + </a:t>
            </a:r>
            <a:r>
              <a:rPr lang="en-US" altLang="zh-CN">
                <a:ea typeface="宋体" panose="02010600030101010101" pitchFamily="2" charset="-122"/>
                <a:hlinkClick r:id="" action="ppaction://noaction"/>
              </a:rPr>
              <a:t>Immediate</a:t>
            </a:r>
            <a:endParaRPr lang="en-US" altLang="zh-CN"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Not Taken</a:t>
            </a:r>
            <a:r>
              <a:rPr lang="en-US" altLang="zh-CN">
                <a:ea typeface="宋体" panose="02010600030101010101" pitchFamily="2" charset="-122"/>
              </a:rPr>
              <a:t>: PC &lt;= PC + 4</a:t>
            </a:r>
          </a:p>
          <a:p>
            <a:pPr marL="0" indent="0" algn="just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658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152400"/>
            <a:ext cx="4114800" cy="1143000"/>
          </a:xfrm>
          <a:noFill/>
          <a:ln/>
        </p:spPr>
        <p:txBody>
          <a:bodyPr/>
          <a:lstStyle/>
          <a:p>
            <a:r>
              <a:rPr lang="en-US" altLang="zh-CN" sz="1500">
                <a:ea typeface="宋体" panose="02010600030101010101" pitchFamily="2" charset="-122"/>
              </a:rPr>
              <a:t>Control Hazard on Branches</a:t>
            </a:r>
            <a:br>
              <a:rPr lang="en-US" altLang="zh-CN" sz="1500">
                <a:ea typeface="宋体" panose="02010600030101010101" pitchFamily="2" charset="-122"/>
              </a:rPr>
            </a:br>
            <a:r>
              <a:rPr lang="en-US" altLang="zh-CN" sz="1500">
                <a:ea typeface="宋体" panose="02010600030101010101" pitchFamily="2" charset="-122"/>
              </a:rPr>
              <a:t>Three Stage Stall</a:t>
            </a:r>
          </a:p>
        </p:txBody>
      </p:sp>
      <p:sp>
        <p:nvSpPr>
          <p:cNvPr id="983043" name="Rectangle 3"/>
          <p:cNvSpPr>
            <a:spLocks noChangeArrowheads="1"/>
          </p:cNvSpPr>
          <p:nvPr/>
        </p:nvSpPr>
        <p:spPr bwMode="auto">
          <a:xfrm>
            <a:off x="1676400" y="152400"/>
            <a:ext cx="464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4000">
                <a:solidFill>
                  <a:srgbClr val="0237B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 Hazards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2286001" y="1524000"/>
            <a:ext cx="8177213" cy="4057650"/>
            <a:chOff x="0" y="1344"/>
            <a:chExt cx="5780" cy="2556"/>
          </a:xfrm>
        </p:grpSpPr>
        <p:sp>
          <p:nvSpPr>
            <p:cNvPr id="983045" name="Rectangle 5"/>
            <p:cNvSpPr>
              <a:spLocks noChangeArrowheads="1"/>
            </p:cNvSpPr>
            <p:nvPr/>
          </p:nvSpPr>
          <p:spPr bwMode="auto">
            <a:xfrm>
              <a:off x="1241" y="1344"/>
              <a:ext cx="720" cy="2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046" name="Group 6"/>
            <p:cNvGrpSpPr>
              <a:grpSpLocks/>
            </p:cNvGrpSpPr>
            <p:nvPr/>
          </p:nvGrpSpPr>
          <p:grpSpPr bwMode="auto">
            <a:xfrm>
              <a:off x="0" y="1440"/>
              <a:ext cx="1785" cy="2395"/>
              <a:chOff x="473" y="1446"/>
              <a:chExt cx="1490" cy="2395"/>
            </a:xfrm>
          </p:grpSpPr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473" y="1446"/>
                <a:ext cx="1390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10: </a:t>
                </a:r>
                <a:r>
                  <a:rPr lang="en-US" altLang="zh-CN" sz="2400">
                    <a:solidFill>
                      <a:srgbClr val="CC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hlinkClick r:id="rId3" action="ppaction://hlinksldjump"/>
                  </a:rPr>
                  <a:t>beq r1,r3,36</a:t>
                </a:r>
                <a:endParaRPr lang="en-US" altLang="zh-CN" sz="24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73" y="1998"/>
                <a:ext cx="1400" cy="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14: and r2,r3,r5 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049" name="Rectangle 9"/>
              <p:cNvSpPr>
                <a:spLocks noChangeArrowheads="1"/>
              </p:cNvSpPr>
              <p:nvPr/>
            </p:nvSpPr>
            <p:spPr bwMode="auto">
              <a:xfrm>
                <a:off x="473" y="2526"/>
                <a:ext cx="1258" cy="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18: or  r6,r1,r7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050" name="Rectangle 10"/>
              <p:cNvSpPr>
                <a:spLocks noChangeArrowheads="1"/>
              </p:cNvSpPr>
              <p:nvPr/>
            </p:nvSpPr>
            <p:spPr bwMode="auto">
              <a:xfrm>
                <a:off x="473" y="3066"/>
                <a:ext cx="1350" cy="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22: add r8,r1,r9</a:t>
                </a:r>
              </a:p>
              <a:p>
                <a:pPr algn="l" latinLnBrk="1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051" name="Rectangle 11"/>
              <p:cNvSpPr>
                <a:spLocks noChangeArrowheads="1"/>
              </p:cNvSpPr>
              <p:nvPr/>
            </p:nvSpPr>
            <p:spPr bwMode="auto">
              <a:xfrm>
                <a:off x="476" y="3552"/>
                <a:ext cx="1487" cy="2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36: xor r10,r1,r11</a:t>
                </a:r>
              </a:p>
            </p:txBody>
          </p:sp>
        </p:grpSp>
        <p:sp>
          <p:nvSpPr>
            <p:cNvPr id="983052" name="Freeform 12"/>
            <p:cNvSpPr>
              <a:spLocks/>
            </p:cNvSpPr>
            <p:nvPr/>
          </p:nvSpPr>
          <p:spPr bwMode="auto">
            <a:xfrm>
              <a:off x="1152" y="1674"/>
              <a:ext cx="912" cy="1926"/>
            </a:xfrm>
            <a:custGeom>
              <a:avLst/>
              <a:gdLst>
                <a:gd name="T0" fmla="*/ 0 w 960"/>
                <a:gd name="T1" fmla="*/ 0 h 1920"/>
                <a:gd name="T2" fmla="*/ 0 w 960"/>
                <a:gd name="T3" fmla="*/ 192 h 1920"/>
                <a:gd name="T4" fmla="*/ 960 w 960"/>
                <a:gd name="T5" fmla="*/ 192 h 1920"/>
                <a:gd name="T6" fmla="*/ 960 w 960"/>
                <a:gd name="T7" fmla="*/ 1728 h 1920"/>
                <a:gd name="T8" fmla="*/ 48 w 960"/>
                <a:gd name="T9" fmla="*/ 1728 h 1920"/>
                <a:gd name="T10" fmla="*/ 48 w 960"/>
                <a:gd name="T11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0" h="1920">
                  <a:moveTo>
                    <a:pt x="0" y="0"/>
                  </a:moveTo>
                  <a:lnTo>
                    <a:pt x="0" y="192"/>
                  </a:lnTo>
                  <a:lnTo>
                    <a:pt x="960" y="192"/>
                  </a:lnTo>
                  <a:lnTo>
                    <a:pt x="960" y="1728"/>
                  </a:lnTo>
                  <a:lnTo>
                    <a:pt x="48" y="1728"/>
                  </a:lnTo>
                  <a:lnTo>
                    <a:pt x="48" y="19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053" name="Group 13"/>
            <p:cNvGrpSpPr>
              <a:grpSpLocks/>
            </p:cNvGrpSpPr>
            <p:nvPr/>
          </p:nvGrpSpPr>
          <p:grpSpPr bwMode="auto">
            <a:xfrm>
              <a:off x="2112" y="1344"/>
              <a:ext cx="3668" cy="2556"/>
              <a:chOff x="2047" y="1344"/>
              <a:chExt cx="3733" cy="2556"/>
            </a:xfrm>
          </p:grpSpPr>
          <p:grpSp>
            <p:nvGrpSpPr>
              <p:cNvPr id="983054" name="Group 14"/>
              <p:cNvGrpSpPr>
                <a:grpSpLocks/>
              </p:cNvGrpSpPr>
              <p:nvPr/>
            </p:nvGrpSpPr>
            <p:grpSpPr bwMode="auto">
              <a:xfrm>
                <a:off x="2904" y="2419"/>
                <a:ext cx="2024" cy="441"/>
                <a:chOff x="1926" y="1200"/>
                <a:chExt cx="1993" cy="441"/>
              </a:xfrm>
            </p:grpSpPr>
            <p:grpSp>
              <p:nvGrpSpPr>
                <p:cNvPr id="983055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2" cy="233"/>
                  <a:chOff x="1295" y="528"/>
                  <a:chExt cx="653" cy="432"/>
                </a:xfrm>
              </p:grpSpPr>
              <p:grpSp>
                <p:nvGrpSpPr>
                  <p:cNvPr id="983056" name="Group 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057" name="Rectangle 1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058" name="Rectangle 1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059" name="Text Box 1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5" y="574"/>
                    <a:ext cx="6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983060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61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062" name="Group 22"/>
                <p:cNvGrpSpPr>
                  <a:grpSpLocks noChangeAspect="1"/>
                </p:cNvGrpSpPr>
                <p:nvPr/>
              </p:nvGrpSpPr>
              <p:grpSpPr bwMode="auto">
                <a:xfrm>
                  <a:off x="2854" y="1235"/>
                  <a:ext cx="219" cy="371"/>
                  <a:chOff x="2991" y="411"/>
                  <a:chExt cx="394" cy="768"/>
                </a:xfrm>
              </p:grpSpPr>
              <p:sp>
                <p:nvSpPr>
                  <p:cNvPr id="983063" name="AutoShape 23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064" name="AutoShape 24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65" name="Freeform 25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66" name="Text Box 26"/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45" y="580"/>
                    <a:ext cx="565" cy="31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983067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68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069" name="Group 29"/>
                <p:cNvGrpSpPr>
                  <a:grpSpLocks noChangeAspect="1"/>
                </p:cNvGrpSpPr>
                <p:nvPr/>
              </p:nvGrpSpPr>
              <p:grpSpPr bwMode="auto">
                <a:xfrm>
                  <a:off x="3151" y="1305"/>
                  <a:ext cx="401" cy="232"/>
                  <a:chOff x="3728" y="576"/>
                  <a:chExt cx="867" cy="480"/>
                </a:xfrm>
              </p:grpSpPr>
              <p:sp>
                <p:nvSpPr>
                  <p:cNvPr id="983070" name="Rectangle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071" name="Text Box 3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8" y="628"/>
                    <a:ext cx="867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983072" name="Freeform 32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73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74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075" name="Group 35"/>
                <p:cNvGrpSpPr>
                  <a:grpSpLocks noChangeAspect="1"/>
                </p:cNvGrpSpPr>
                <p:nvPr/>
              </p:nvGrpSpPr>
              <p:grpSpPr bwMode="auto">
                <a:xfrm>
                  <a:off x="1926" y="1305"/>
                  <a:ext cx="351" cy="232"/>
                  <a:chOff x="1047" y="576"/>
                  <a:chExt cx="757" cy="480"/>
                </a:xfrm>
              </p:grpSpPr>
              <p:sp>
                <p:nvSpPr>
                  <p:cNvPr id="983076" name="Rectangle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077" name="Text Box 3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7" y="627"/>
                    <a:ext cx="75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83078" name="Group 38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83079" name="Rectangle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80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81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82" name="Rectangle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3083" name="Group 43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9" y="1296"/>
                  <a:ext cx="300" cy="233"/>
                  <a:chOff x="1311" y="528"/>
                  <a:chExt cx="644" cy="432"/>
                </a:xfrm>
              </p:grpSpPr>
              <p:grpSp>
                <p:nvGrpSpPr>
                  <p:cNvPr id="983084" name="Group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085" name="Rectangle 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086" name="Rectangle 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087" name="Text Box 4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11" y="574"/>
                    <a:ext cx="64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983088" name="Group 48"/>
              <p:cNvGrpSpPr>
                <a:grpSpLocks/>
              </p:cNvGrpSpPr>
              <p:nvPr/>
            </p:nvGrpSpPr>
            <p:grpSpPr bwMode="auto">
              <a:xfrm>
                <a:off x="2476" y="1883"/>
                <a:ext cx="2025" cy="441"/>
                <a:chOff x="1925" y="1200"/>
                <a:chExt cx="1994" cy="441"/>
              </a:xfrm>
            </p:grpSpPr>
            <p:grpSp>
              <p:nvGrpSpPr>
                <p:cNvPr id="983089" name="Group 49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1" cy="233"/>
                  <a:chOff x="1293" y="528"/>
                  <a:chExt cx="653" cy="432"/>
                </a:xfrm>
              </p:grpSpPr>
              <p:grpSp>
                <p:nvGrpSpPr>
                  <p:cNvPr id="983090" name="Group 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091" name="Rectangle 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092" name="Rectangle 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093" name="Text Box 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3" y="574"/>
                    <a:ext cx="6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983094" name="Line 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095" name="Line 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096" name="Group 56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6" cy="371"/>
                  <a:chOff x="2991" y="411"/>
                  <a:chExt cx="389" cy="768"/>
                </a:xfrm>
              </p:grpSpPr>
              <p:sp>
                <p:nvSpPr>
                  <p:cNvPr id="983097" name="AutoShape 57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098" name="AutoShape 58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099" name="Freeform 59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00" name="Text Box 60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3" y="585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983101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02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03" name="Group 63"/>
                <p:cNvGrpSpPr>
                  <a:grpSpLocks noChangeAspect="1"/>
                </p:cNvGrpSpPr>
                <p:nvPr/>
              </p:nvGrpSpPr>
              <p:grpSpPr bwMode="auto">
                <a:xfrm>
                  <a:off x="3150" y="1305"/>
                  <a:ext cx="400" cy="232"/>
                  <a:chOff x="3726" y="576"/>
                  <a:chExt cx="864" cy="480"/>
                </a:xfrm>
              </p:grpSpPr>
              <p:sp>
                <p:nvSpPr>
                  <p:cNvPr id="983104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05" name="Text Box 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6" y="628"/>
                    <a:ext cx="86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983106" name="Freeform 66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07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08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09" name="Group 69"/>
                <p:cNvGrpSpPr>
                  <a:grpSpLocks noChangeAspect="1"/>
                </p:cNvGrpSpPr>
                <p:nvPr/>
              </p:nvGrpSpPr>
              <p:grpSpPr bwMode="auto">
                <a:xfrm>
                  <a:off x="1925" y="1305"/>
                  <a:ext cx="351" cy="232"/>
                  <a:chOff x="1043" y="576"/>
                  <a:chExt cx="757" cy="480"/>
                </a:xfrm>
              </p:grpSpPr>
              <p:sp>
                <p:nvSpPr>
                  <p:cNvPr id="983110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11" name="Text Box 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3" y="627"/>
                    <a:ext cx="75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83112" name="Group 72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83113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14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15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16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3117" name="Group 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20" y="1296"/>
                  <a:ext cx="299" cy="233"/>
                  <a:chOff x="1313" y="528"/>
                  <a:chExt cx="642" cy="432"/>
                </a:xfrm>
              </p:grpSpPr>
              <p:grpSp>
                <p:nvGrpSpPr>
                  <p:cNvPr id="983118" name="Group 7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119" name="Rectangle 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120" name="Rectangle 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121" name="Text Box 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13" y="574"/>
                    <a:ext cx="64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983122" name="Group 82"/>
              <p:cNvGrpSpPr>
                <a:grpSpLocks/>
              </p:cNvGrpSpPr>
              <p:nvPr/>
            </p:nvGrpSpPr>
            <p:grpSpPr bwMode="auto">
              <a:xfrm>
                <a:off x="2056" y="1363"/>
                <a:ext cx="2024" cy="441"/>
                <a:chOff x="1924" y="1200"/>
                <a:chExt cx="1993" cy="441"/>
              </a:xfrm>
            </p:grpSpPr>
            <p:grpSp>
              <p:nvGrpSpPr>
                <p:cNvPr id="983123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92" y="1304"/>
                  <a:ext cx="300" cy="233"/>
                  <a:chOff x="1295" y="528"/>
                  <a:chExt cx="648" cy="432"/>
                </a:xfrm>
              </p:grpSpPr>
              <p:grpSp>
                <p:nvGrpSpPr>
                  <p:cNvPr id="983124" name="Group 8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125" name="Rectangle 8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126" name="Rectangle 8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127" name="Text Box 8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5" y="574"/>
                    <a:ext cx="64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983128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29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30" name="Group 90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20" cy="371"/>
                  <a:chOff x="2991" y="411"/>
                  <a:chExt cx="397" cy="768"/>
                </a:xfrm>
              </p:grpSpPr>
              <p:sp>
                <p:nvSpPr>
                  <p:cNvPr id="983131" name="AutoShape 91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32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33" name="Freeform 93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34" name="Text Box 94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1" y="583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983135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36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37" name="Group 97"/>
                <p:cNvGrpSpPr>
                  <a:grpSpLocks noChangeAspect="1"/>
                </p:cNvGrpSpPr>
                <p:nvPr/>
              </p:nvGrpSpPr>
              <p:grpSpPr bwMode="auto">
                <a:xfrm>
                  <a:off x="3149" y="1305"/>
                  <a:ext cx="400" cy="232"/>
                  <a:chOff x="3724" y="576"/>
                  <a:chExt cx="863" cy="480"/>
                </a:xfrm>
              </p:grpSpPr>
              <p:sp>
                <p:nvSpPr>
                  <p:cNvPr id="983138" name="Rectangle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39" name="Text Box 9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4" y="628"/>
                    <a:ext cx="86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983140" name="Freeform 100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41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42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43" name="Group 103"/>
                <p:cNvGrpSpPr>
                  <a:grpSpLocks noChangeAspect="1"/>
                </p:cNvGrpSpPr>
                <p:nvPr/>
              </p:nvGrpSpPr>
              <p:grpSpPr bwMode="auto">
                <a:xfrm>
                  <a:off x="1924" y="1305"/>
                  <a:ext cx="351" cy="232"/>
                  <a:chOff x="1041" y="576"/>
                  <a:chExt cx="757" cy="480"/>
                </a:xfrm>
              </p:grpSpPr>
              <p:sp>
                <p:nvSpPr>
                  <p:cNvPr id="983144" name="Rectangle 1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45" name="Text Box 10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1" y="627"/>
                    <a:ext cx="75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83146" name="Group 106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83147" name="Rectangle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48" name="Rectangle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49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50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3151" name="Group 111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8" y="1296"/>
                  <a:ext cx="299" cy="233"/>
                  <a:chOff x="1309" y="528"/>
                  <a:chExt cx="642" cy="432"/>
                </a:xfrm>
              </p:grpSpPr>
              <p:grpSp>
                <p:nvGrpSpPr>
                  <p:cNvPr id="983152" name="Group 11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153" name="Rectangle 11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154" name="Rectangle 11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155" name="Text Box 11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09" y="574"/>
                    <a:ext cx="64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983156" name="Group 116"/>
              <p:cNvGrpSpPr>
                <a:grpSpLocks noChangeAspect="1"/>
              </p:cNvGrpSpPr>
              <p:nvPr/>
            </p:nvGrpSpPr>
            <p:grpSpPr bwMode="auto">
              <a:xfrm>
                <a:off x="3802" y="3051"/>
                <a:ext cx="305" cy="233"/>
                <a:chOff x="1291" y="528"/>
                <a:chExt cx="650" cy="432"/>
              </a:xfrm>
            </p:grpSpPr>
            <p:grpSp>
              <p:nvGrpSpPr>
                <p:cNvPr id="983157" name="Group 11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983158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59" name="Rectangle 1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83160" name="Text Box 1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91" y="574"/>
                  <a:ext cx="65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983161" name="Line 121"/>
              <p:cNvSpPr>
                <a:spLocks noChangeAspect="1" noChangeShapeType="1"/>
              </p:cNvSpPr>
              <p:nvPr/>
            </p:nvSpPr>
            <p:spPr bwMode="auto">
              <a:xfrm>
                <a:off x="4067" y="309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62" name="Line 122"/>
              <p:cNvSpPr>
                <a:spLocks noChangeAspect="1" noChangeShapeType="1"/>
              </p:cNvSpPr>
              <p:nvPr/>
            </p:nvSpPr>
            <p:spPr bwMode="auto">
              <a:xfrm>
                <a:off x="4067" y="3237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3163" name="Group 123"/>
              <p:cNvGrpSpPr>
                <a:grpSpLocks noChangeAspect="1"/>
              </p:cNvGrpSpPr>
              <p:nvPr/>
            </p:nvGrpSpPr>
            <p:grpSpPr bwMode="auto">
              <a:xfrm>
                <a:off x="4270" y="2982"/>
                <a:ext cx="220" cy="371"/>
                <a:chOff x="2991" y="411"/>
                <a:chExt cx="391" cy="768"/>
              </a:xfrm>
            </p:grpSpPr>
            <p:sp>
              <p:nvSpPr>
                <p:cNvPr id="983164" name="AutoShape 1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65" name="AutoShape 12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66" name="Freeform 12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67" name="Text Box 12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35" y="584"/>
                  <a:ext cx="582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ALU</a:t>
                  </a:r>
                </a:p>
              </p:txBody>
            </p:sp>
          </p:grpSp>
          <p:sp>
            <p:nvSpPr>
              <p:cNvPr id="983168" name="Line 128"/>
              <p:cNvSpPr>
                <a:spLocks noChangeAspect="1" noChangeShapeType="1"/>
              </p:cNvSpPr>
              <p:nvPr/>
            </p:nvSpPr>
            <p:spPr bwMode="auto">
              <a:xfrm>
                <a:off x="4474" y="3168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69" name="Line 129"/>
              <p:cNvSpPr>
                <a:spLocks noChangeAspect="1" noChangeShapeType="1"/>
              </p:cNvSpPr>
              <p:nvPr/>
            </p:nvSpPr>
            <p:spPr bwMode="auto">
              <a:xfrm>
                <a:off x="4904" y="316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3170" name="Group 130"/>
              <p:cNvGrpSpPr>
                <a:grpSpLocks noChangeAspect="1"/>
              </p:cNvGrpSpPr>
              <p:nvPr/>
            </p:nvGrpSpPr>
            <p:grpSpPr bwMode="auto">
              <a:xfrm>
                <a:off x="4572" y="3052"/>
                <a:ext cx="406" cy="232"/>
                <a:chOff x="3723" y="576"/>
                <a:chExt cx="863" cy="480"/>
              </a:xfrm>
            </p:grpSpPr>
            <p:sp>
              <p:nvSpPr>
                <p:cNvPr id="983171" name="Rectangle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72" name="Text Box 1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23" y="628"/>
                  <a:ext cx="863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DMem</a:t>
                  </a:r>
                </a:p>
              </p:txBody>
            </p:sp>
          </p:grpSp>
          <p:sp>
            <p:nvSpPr>
              <p:cNvPr id="983173" name="Freeform 133"/>
              <p:cNvSpPr>
                <a:spLocks noChangeAspect="1"/>
              </p:cNvSpPr>
              <p:nvPr/>
            </p:nvSpPr>
            <p:spPr bwMode="auto">
              <a:xfrm>
                <a:off x="4633" y="3168"/>
                <a:ext cx="337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74" name="Line 134"/>
              <p:cNvSpPr>
                <a:spLocks noChangeAspect="1" noChangeShapeType="1"/>
              </p:cNvSpPr>
              <p:nvPr/>
            </p:nvSpPr>
            <p:spPr bwMode="auto">
              <a:xfrm>
                <a:off x="3608" y="3238"/>
                <a:ext cx="2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75" name="Line 135"/>
              <p:cNvSpPr>
                <a:spLocks noChangeAspect="1" noChangeShapeType="1"/>
              </p:cNvSpPr>
              <p:nvPr/>
            </p:nvSpPr>
            <p:spPr bwMode="auto">
              <a:xfrm>
                <a:off x="3578" y="3098"/>
                <a:ext cx="2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3176" name="Group 136"/>
              <p:cNvGrpSpPr>
                <a:grpSpLocks noChangeAspect="1"/>
              </p:cNvGrpSpPr>
              <p:nvPr/>
            </p:nvGrpSpPr>
            <p:grpSpPr bwMode="auto">
              <a:xfrm>
                <a:off x="3328" y="3052"/>
                <a:ext cx="357" cy="232"/>
                <a:chOff x="1040" y="576"/>
                <a:chExt cx="756" cy="480"/>
              </a:xfrm>
            </p:grpSpPr>
            <p:sp>
              <p:nvSpPr>
                <p:cNvPr id="983177" name="Rectangle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zh-CN" altLang="en-US" sz="1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78" name="Text Box 1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40" y="627"/>
                  <a:ext cx="756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Ifetch</a:t>
                  </a:r>
                </a:p>
              </p:txBody>
            </p:sp>
          </p:grpSp>
          <p:sp>
            <p:nvSpPr>
              <p:cNvPr id="983179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4123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80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4970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81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699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182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4546" y="2950"/>
                <a:ext cx="45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3183" name="Group 143"/>
              <p:cNvGrpSpPr>
                <a:grpSpLocks noChangeAspect="1"/>
              </p:cNvGrpSpPr>
              <p:nvPr/>
            </p:nvGrpSpPr>
            <p:grpSpPr bwMode="auto">
              <a:xfrm flipH="1">
                <a:off x="5046" y="3043"/>
                <a:ext cx="306" cy="233"/>
                <a:chOff x="1303" y="528"/>
                <a:chExt cx="647" cy="432"/>
              </a:xfrm>
            </p:grpSpPr>
            <p:grpSp>
              <p:nvGrpSpPr>
                <p:cNvPr id="983184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983185" name="Rectangle 1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86" name="Rectangle 1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83187" name="Text Box 1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03" y="574"/>
                  <a:ext cx="6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1000">
                      <a:latin typeface="Arial" panose="020B0604020202020204" pitchFamily="34" charset="0"/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grpSp>
            <p:nvGrpSpPr>
              <p:cNvPr id="983188" name="Group 148"/>
              <p:cNvGrpSpPr>
                <a:grpSpLocks/>
              </p:cNvGrpSpPr>
              <p:nvPr/>
            </p:nvGrpSpPr>
            <p:grpSpPr bwMode="auto">
              <a:xfrm>
                <a:off x="3757" y="3459"/>
                <a:ext cx="2023" cy="441"/>
                <a:chOff x="1926" y="1200"/>
                <a:chExt cx="1992" cy="441"/>
              </a:xfrm>
            </p:grpSpPr>
            <p:grpSp>
              <p:nvGrpSpPr>
                <p:cNvPr id="983189" name="Group 149"/>
                <p:cNvGrpSpPr>
                  <a:grpSpLocks noChangeAspect="1"/>
                </p:cNvGrpSpPr>
                <p:nvPr/>
              </p:nvGrpSpPr>
              <p:grpSpPr bwMode="auto">
                <a:xfrm>
                  <a:off x="2390" y="1304"/>
                  <a:ext cx="301" cy="233"/>
                  <a:chOff x="1291" y="528"/>
                  <a:chExt cx="650" cy="432"/>
                </a:xfrm>
              </p:grpSpPr>
              <p:grpSp>
                <p:nvGrpSpPr>
                  <p:cNvPr id="983190" name="Group 1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191" name="Rectangle 1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192" name="Rectangle 1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193" name="Text Box 1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291" y="574"/>
                    <a:ext cx="65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  <p:sp>
              <p:nvSpPr>
                <p:cNvPr id="983194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195" name="Line 1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196" name="Group 156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8" cy="371"/>
                  <a:chOff x="2991" y="411"/>
                  <a:chExt cx="393" cy="768"/>
                </a:xfrm>
              </p:grpSpPr>
              <p:sp>
                <p:nvSpPr>
                  <p:cNvPr id="983197" name="AutoShape 157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98" name="AutoShape 158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199" name="Freeform 159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288 h 288"/>
                      <a:gd name="T2" fmla="*/ 192 w 384"/>
                      <a:gd name="T3" fmla="*/ 0 h 288"/>
                      <a:gd name="T4" fmla="*/ 384 w 384"/>
                      <a:gd name="T5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00" name="Text Box 160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7" y="585"/>
                    <a:ext cx="582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ALU</a:t>
                    </a:r>
                  </a:p>
                </p:txBody>
              </p:sp>
            </p:grpSp>
            <p:sp>
              <p:nvSpPr>
                <p:cNvPr id="983201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202" name="Line 162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203" name="Group 163"/>
                <p:cNvGrpSpPr>
                  <a:grpSpLocks noChangeAspect="1"/>
                </p:cNvGrpSpPr>
                <p:nvPr/>
              </p:nvGrpSpPr>
              <p:grpSpPr bwMode="auto">
                <a:xfrm>
                  <a:off x="3150" y="1305"/>
                  <a:ext cx="401" cy="232"/>
                  <a:chOff x="3726" y="576"/>
                  <a:chExt cx="865" cy="480"/>
                </a:xfrm>
              </p:grpSpPr>
              <p:sp>
                <p:nvSpPr>
                  <p:cNvPr id="983204" name="Rectangle 1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205" name="Text Box 1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26" y="628"/>
                    <a:ext cx="865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DMem</a:t>
                    </a:r>
                  </a:p>
                </p:txBody>
              </p:sp>
            </p:grpSp>
            <p:sp>
              <p:nvSpPr>
                <p:cNvPr id="983206" name="Freeform 166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384 h 384"/>
                    <a:gd name="T4" fmla="*/ 720 w 816"/>
                    <a:gd name="T5" fmla="*/ 384 h 384"/>
                    <a:gd name="T6" fmla="*/ 720 w 816"/>
                    <a:gd name="T7" fmla="*/ 144 h 384"/>
                    <a:gd name="T8" fmla="*/ 816 w 816"/>
                    <a:gd name="T9" fmla="*/ 14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207" name="Line 167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3208" name="Line 168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83209" name="Group 169"/>
                <p:cNvGrpSpPr>
                  <a:grpSpLocks noChangeAspect="1"/>
                </p:cNvGrpSpPr>
                <p:nvPr/>
              </p:nvGrpSpPr>
              <p:grpSpPr bwMode="auto">
                <a:xfrm>
                  <a:off x="1926" y="1305"/>
                  <a:ext cx="351" cy="232"/>
                  <a:chOff x="1046" y="576"/>
                  <a:chExt cx="757" cy="480"/>
                </a:xfrm>
              </p:grpSpPr>
              <p:sp>
                <p:nvSpPr>
                  <p:cNvPr id="983210" name="Rectangle 1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/>
                    <a:endParaRPr lang="zh-CN" altLang="en-US" sz="1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211" name="Text Box 17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6" y="627"/>
                    <a:ext cx="757" cy="3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83212" name="Group 172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83213" name="Rectangle 1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14" name="Rectangle 1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15" name="Rectangle 1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3216" name="Rectangle 1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3217" name="Group 177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18" y="1296"/>
                  <a:ext cx="300" cy="233"/>
                  <a:chOff x="1309" y="528"/>
                  <a:chExt cx="644" cy="432"/>
                </a:xfrm>
              </p:grpSpPr>
              <p:grpSp>
                <p:nvGrpSpPr>
                  <p:cNvPr id="983218" name="Group 17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83219" name="Rectangle 1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3220" name="Rectangle 1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0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83221" name="Text Box 1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09" y="574"/>
                    <a:ext cx="64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10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</p:grpSp>
          </p:grpSp>
          <p:sp>
            <p:nvSpPr>
              <p:cNvPr id="983222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716" y="345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3" name="Line 183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384" cy="2064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4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5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6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2832" y="240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7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2417" y="1862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22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2047" y="1344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3229" name="Text Box 189"/>
          <p:cNvSpPr txBox="1">
            <a:spLocks noChangeArrowheads="1"/>
          </p:cNvSpPr>
          <p:nvPr/>
        </p:nvSpPr>
        <p:spPr bwMode="auto">
          <a:xfrm>
            <a:off x="2246314" y="6019800"/>
            <a:ext cx="40684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The penalty when branch take is 3 cycles!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942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Hazards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143000"/>
            <a:ext cx="7162800" cy="4114800"/>
          </a:xfrm>
        </p:spPr>
        <p:txBody>
          <a:bodyPr/>
          <a:lstStyle/>
          <a:p>
            <a:r>
              <a:rPr lang="en-US" altLang="en-US"/>
              <a:t>Just stalling for each branch is not practical</a:t>
            </a:r>
          </a:p>
          <a:p>
            <a:r>
              <a:rPr lang="en-US" altLang="en-US"/>
              <a:t>Common assumption: branch not taken</a:t>
            </a:r>
          </a:p>
          <a:p>
            <a:r>
              <a:rPr lang="en-US" altLang="en-US"/>
              <a:t>When assumption fails: flush three instructions</a:t>
            </a:r>
          </a:p>
        </p:txBody>
      </p:sp>
      <p:grpSp>
        <p:nvGrpSpPr>
          <p:cNvPr id="985092" name="Group 4"/>
          <p:cNvGrpSpPr>
            <a:grpSpLocks/>
          </p:cNvGrpSpPr>
          <p:nvPr/>
        </p:nvGrpSpPr>
        <p:grpSpPr bwMode="auto">
          <a:xfrm>
            <a:off x="3244850" y="3124200"/>
            <a:ext cx="6661150" cy="3124200"/>
            <a:chOff x="1084" y="1968"/>
            <a:chExt cx="4196" cy="1968"/>
          </a:xfrm>
        </p:grpSpPr>
        <p:pic>
          <p:nvPicPr>
            <p:cNvPr id="98509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" y="1968"/>
              <a:ext cx="3476" cy="1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5094" name="Text Box 6"/>
            <p:cNvSpPr txBox="1">
              <a:spLocks noChangeArrowheads="1"/>
            </p:cNvSpPr>
            <p:nvPr/>
          </p:nvSpPr>
          <p:spPr bwMode="auto">
            <a:xfrm>
              <a:off x="4492" y="3705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Helvetica" panose="020B0604020202020204" pitchFamily="34" charset="0"/>
                </a:rPr>
                <a:t>(Fig. 6.37)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95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 Hazard Solutions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Stall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stop loading instructions until result is available</a:t>
            </a:r>
          </a:p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Predict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assume an outcome and continue fetching (undo if prediction is wrong)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sym typeface="Wingdings" panose="05000000000000000000" pitchFamily="2" charset="2"/>
              </a:rPr>
              <a:t>lose cycles only on </a:t>
            </a:r>
            <a:r>
              <a:rPr lang="en-US" altLang="zh-CN" sz="2000" i="1">
                <a:solidFill>
                  <a:srgbClr val="0237BC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mis-prediction</a:t>
            </a:r>
            <a:endParaRPr lang="en-US" altLang="zh-CN" sz="2000" i="1">
              <a:solidFill>
                <a:srgbClr val="0237BC"/>
              </a:solidFill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Delayed branch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specify in architecture that the instruction immediately following branch is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403069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A415-858B-4811-8A8C-BF161463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57607-8302-4455-BE18-C69EDEFF9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662"/>
            <a:ext cx="9996055" cy="6474590"/>
          </a:xfrm>
        </p:spPr>
      </p:pic>
    </p:spTree>
    <p:extLst>
      <p:ext uri="{BB962C8B-B14F-4D97-AF65-F5344CB8AC3E}">
        <p14:creationId xmlns:p14="http://schemas.microsoft.com/office/powerpoint/2010/main" val="51876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Instruction Types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Arithmetic &amp; Logical</a:t>
            </a:r>
            <a:r>
              <a:rPr lang="en-US" altLang="en-US"/>
              <a:t> - manipulate data in registers</a:t>
            </a:r>
            <a:br>
              <a:rPr lang="en-US" altLang="en-US"/>
            </a:b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add $s1, $s2, $s3	$s1 = $s2 + $s3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or $s3, $s4, $s5	$s3 = $s4 OR $s5</a:t>
            </a:r>
          </a:p>
          <a:p>
            <a:r>
              <a:rPr lang="en-US" altLang="en-US">
                <a:solidFill>
                  <a:srgbClr val="990000"/>
                </a:solidFill>
              </a:rPr>
              <a:t>Data Transfer</a:t>
            </a:r>
            <a:r>
              <a:rPr lang="en-US" altLang="en-US"/>
              <a:t> - move register data to/from memory</a:t>
            </a:r>
            <a:br>
              <a:rPr lang="en-US" altLang="en-US"/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lw $s1, 100($s2)	$s1 = Memory[$s2 + 100]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sw $s1, 100($s2)	Memory[$s2 + 100] = $s1</a:t>
            </a:r>
          </a:p>
          <a:p>
            <a:r>
              <a:rPr lang="en-US" altLang="en-US">
                <a:solidFill>
                  <a:srgbClr val="990000"/>
                </a:solidFill>
              </a:rPr>
              <a:t>Branch</a:t>
            </a:r>
            <a:r>
              <a:rPr lang="en-US" altLang="en-US"/>
              <a:t> - alter program flow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beq $s1, $s2, 25	if ($s1==$s1) PC = PC + 4 + 4*25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5 Step suitable for all RISC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814" y="1600200"/>
            <a:ext cx="821541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Load Instructions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3908" y="1524000"/>
            <a:ext cx="828309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003908" y="1981200"/>
            <a:ext cx="663093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051D47-493D-413D-8B64-EAAEE256B3FE}"/>
              </a:ext>
            </a:extLst>
          </p:cNvPr>
          <p:cNvCxnSpPr>
            <a:cxnSpLocks/>
          </p:cNvCxnSpPr>
          <p:nvPr/>
        </p:nvCxnSpPr>
        <p:spPr>
          <a:xfrm>
            <a:off x="1905000" y="3581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74E02-0172-4FCE-9444-23DCED6F5AB2}"/>
              </a:ext>
            </a:extLst>
          </p:cNvPr>
          <p:cNvCxnSpPr>
            <a:cxnSpLocks/>
          </p:cNvCxnSpPr>
          <p:nvPr/>
        </p:nvCxnSpPr>
        <p:spPr>
          <a:xfrm>
            <a:off x="1905000" y="4267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A5331-F994-4782-8E71-45514816935B}"/>
              </a:ext>
            </a:extLst>
          </p:cNvPr>
          <p:cNvCxnSpPr>
            <a:cxnSpLocks/>
          </p:cNvCxnSpPr>
          <p:nvPr/>
        </p:nvCxnSpPr>
        <p:spPr>
          <a:xfrm>
            <a:off x="1905000" y="4724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7CE4-C8D5-48D8-AEE2-B465BF83A85F}"/>
              </a:ext>
            </a:extLst>
          </p:cNvPr>
          <p:cNvCxnSpPr>
            <a:cxnSpLocks/>
          </p:cNvCxnSpPr>
          <p:nvPr/>
        </p:nvCxnSpPr>
        <p:spPr>
          <a:xfrm>
            <a:off x="1919748" y="5363496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2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Load Instructions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828800"/>
            <a:ext cx="823460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33600" y="1828800"/>
            <a:ext cx="1600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1888</Words>
  <Application>Microsoft Office PowerPoint</Application>
  <PresentationFormat>Widescreen</PresentationFormat>
  <Paragraphs>474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Narrow</vt:lpstr>
      <vt:lpstr>Calibri</vt:lpstr>
      <vt:lpstr>Calibri Light</vt:lpstr>
      <vt:lpstr>Courier New</vt:lpstr>
      <vt:lpstr>Helvetica</vt:lpstr>
      <vt:lpstr>Times New Roman</vt:lpstr>
      <vt:lpstr>Office Theme</vt:lpstr>
      <vt:lpstr>Pipelining</vt:lpstr>
      <vt:lpstr>Major Corrections in Previous Lecture</vt:lpstr>
      <vt:lpstr>Major Corrections in Previous Lecture</vt:lpstr>
      <vt:lpstr>PowerPoint Presentation</vt:lpstr>
      <vt:lpstr>PowerPoint Presentation</vt:lpstr>
      <vt:lpstr>MIPS Instruction Types</vt:lpstr>
      <vt:lpstr>5 Step suitable for all RISC Instructions</vt:lpstr>
      <vt:lpstr>Load Instructions (1)</vt:lpstr>
      <vt:lpstr>Load Instructions (2)</vt:lpstr>
      <vt:lpstr>Arithmetic &amp; Logic Instructions (1)</vt:lpstr>
      <vt:lpstr>Arithmetic &amp; Logic Instructions (2)</vt:lpstr>
      <vt:lpstr>Store Instructions (1)</vt:lpstr>
      <vt:lpstr>Making the Execution of Programs Faster</vt:lpstr>
      <vt:lpstr>Traditional Pipeline Concept</vt:lpstr>
      <vt:lpstr>Traditional Pipeline Concept</vt:lpstr>
      <vt:lpstr>Traditional Pipeline Concept</vt:lpstr>
      <vt:lpstr>Traditional Pipeline Concept</vt:lpstr>
      <vt:lpstr>Pipeline Hazards</vt:lpstr>
      <vt:lpstr>Structural Hazards</vt:lpstr>
      <vt:lpstr>Pipelined Example -  Executing Multiple Instructions</vt:lpstr>
      <vt:lpstr>Alternative View - Multicycle Diagram</vt:lpstr>
      <vt:lpstr>Alternative View - Multicycle Diagram</vt:lpstr>
      <vt:lpstr>One Memory Port Structural Hazards</vt:lpstr>
      <vt:lpstr>Data Hazards</vt:lpstr>
      <vt:lpstr>Data Hazards</vt:lpstr>
      <vt:lpstr>Data Hazards</vt:lpstr>
      <vt:lpstr>Data Hazards</vt:lpstr>
      <vt:lpstr>Data Hazard Detection in MIPS (1)</vt:lpstr>
      <vt:lpstr>Data Hazards</vt:lpstr>
      <vt:lpstr>Data Hazard - Stalling</vt:lpstr>
      <vt:lpstr>Data Hazards - Stalling</vt:lpstr>
      <vt:lpstr>Data Hazards - Forwarding</vt:lpstr>
      <vt:lpstr>Data Hazards - Forwarding</vt:lpstr>
      <vt:lpstr>Data Hazards</vt:lpstr>
      <vt:lpstr>Forwarding</vt:lpstr>
      <vt:lpstr>Data Hazard Solution: Forwarding</vt:lpstr>
      <vt:lpstr>Data Hazard Summary</vt:lpstr>
      <vt:lpstr>Data Hazards</vt:lpstr>
      <vt:lpstr>Data Hazard - Stalling</vt:lpstr>
      <vt:lpstr>Data Hazard Solution: Forwarding</vt:lpstr>
      <vt:lpstr>Pipeline stall due to Data Dependency</vt:lpstr>
      <vt:lpstr>Pipeline stall due to Data Dependency</vt:lpstr>
      <vt:lpstr>Avoiding Pipeline stalls (1)</vt:lpstr>
      <vt:lpstr>Avoiding Pipeline stalls (2)</vt:lpstr>
      <vt:lpstr>Control Hazards</vt:lpstr>
      <vt:lpstr>Control Hazard on Branches Three Stage Stall</vt:lpstr>
      <vt:lpstr>Branch Hazards</vt:lpstr>
      <vt:lpstr>Control Hazard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11</cp:revision>
  <dcterms:created xsi:type="dcterms:W3CDTF">2019-11-19T13:35:43Z</dcterms:created>
  <dcterms:modified xsi:type="dcterms:W3CDTF">2019-11-27T04:44:03Z</dcterms:modified>
</cp:coreProperties>
</file>