
<file path=[Content_Types].xml><?xml version="1.0" encoding="utf-8"?>
<Types xmlns="http://schemas.openxmlformats.org/package/2006/content-types">
  <Default Extension="emf" ContentType="image/x-emf"/>
  <Default Extension="gif" ContentType="image/gif"/>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61" r:id="rId5"/>
    <p:sldId id="343" r:id="rId6"/>
    <p:sldId id="258" r:id="rId7"/>
    <p:sldId id="323" r:id="rId8"/>
    <p:sldId id="324" r:id="rId9"/>
    <p:sldId id="257" r:id="rId10"/>
    <p:sldId id="262" r:id="rId11"/>
    <p:sldId id="285" r:id="rId12"/>
    <p:sldId id="344" r:id="rId13"/>
    <p:sldId id="311" r:id="rId14"/>
    <p:sldId id="312" r:id="rId15"/>
    <p:sldId id="319" r:id="rId16"/>
    <p:sldId id="313" r:id="rId17"/>
    <p:sldId id="314" r:id="rId18"/>
    <p:sldId id="315" r:id="rId19"/>
    <p:sldId id="322" r:id="rId20"/>
    <p:sldId id="346" r:id="rId21"/>
    <p:sldId id="316" r:id="rId22"/>
    <p:sldId id="317" r:id="rId23"/>
    <p:sldId id="318" r:id="rId24"/>
    <p:sldId id="266" r:id="rId25"/>
    <p:sldId id="267" r:id="rId26"/>
    <p:sldId id="345" r:id="rId27"/>
    <p:sldId id="268" r:id="rId28"/>
    <p:sldId id="325" r:id="rId29"/>
    <p:sldId id="326" r:id="rId30"/>
    <p:sldId id="327" r:id="rId31"/>
    <p:sldId id="328" r:id="rId32"/>
    <p:sldId id="329" r:id="rId33"/>
    <p:sldId id="330" r:id="rId34"/>
    <p:sldId id="331" r:id="rId35"/>
    <p:sldId id="332" r:id="rId36"/>
    <p:sldId id="333" r:id="rId37"/>
    <p:sldId id="334" r:id="rId38"/>
    <p:sldId id="335" r:id="rId39"/>
    <p:sldId id="307" r:id="rId40"/>
    <p:sldId id="336" r:id="rId41"/>
    <p:sldId id="337" r:id="rId42"/>
    <p:sldId id="308" r:id="rId43"/>
    <p:sldId id="320" r:id="rId44"/>
    <p:sldId id="309" r:id="rId45"/>
    <p:sldId id="310" r:id="rId46"/>
    <p:sldId id="273" r:id="rId47"/>
    <p:sldId id="274" r:id="rId48"/>
    <p:sldId id="275" r:id="rId49"/>
    <p:sldId id="276" r:id="rId50"/>
    <p:sldId id="277" r:id="rId51"/>
    <p:sldId id="278" r:id="rId52"/>
    <p:sldId id="279" r:id="rId53"/>
    <p:sldId id="280" r:id="rId54"/>
    <p:sldId id="281" r:id="rId55"/>
    <p:sldId id="282" r:id="rId56"/>
    <p:sldId id="284" r:id="rId57"/>
    <p:sldId id="286" r:id="rId58"/>
    <p:sldId id="287" r:id="rId59"/>
    <p:sldId id="288" r:id="rId60"/>
    <p:sldId id="321" r:id="rId61"/>
    <p:sldId id="289" r:id="rId62"/>
    <p:sldId id="290" r:id="rId63"/>
    <p:sldId id="291" r:id="rId64"/>
    <p:sldId id="338" r:id="rId65"/>
    <p:sldId id="292" r:id="rId66"/>
    <p:sldId id="339" r:id="rId67"/>
    <p:sldId id="293" r:id="rId68"/>
    <p:sldId id="294" r:id="rId69"/>
    <p:sldId id="340" r:id="rId70"/>
    <p:sldId id="341" r:id="rId71"/>
    <p:sldId id="342" r:id="rId72"/>
    <p:sldId id="295" r:id="rId73"/>
    <p:sldId id="296" r:id="rId74"/>
    <p:sldId id="297" r:id="rId75"/>
    <p:sldId id="298" r:id="rId76"/>
    <p:sldId id="299" r:id="rId77"/>
    <p:sldId id="300" r:id="rId78"/>
    <p:sldId id="301"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9" d="100"/>
          <a:sy n="69" d="100"/>
        </p:scale>
        <p:origin x="1356"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19D889E-8DC1-4FA8-BF3B-8273B7B4D158}"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AD704-5D88-4C8C-BB20-B379A5B56721}" type="slidenum">
              <a:rPr lang="en-US" smtClean="0"/>
              <a:t>‹#›</a:t>
            </a:fld>
            <a:endParaRPr lang="en-US"/>
          </a:p>
        </p:txBody>
      </p:sp>
    </p:spTree>
    <p:extLst>
      <p:ext uri="{BB962C8B-B14F-4D97-AF65-F5344CB8AC3E}">
        <p14:creationId xmlns:p14="http://schemas.microsoft.com/office/powerpoint/2010/main" val="2594836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9D889E-8DC1-4FA8-BF3B-8273B7B4D158}"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AD704-5D88-4C8C-BB20-B379A5B56721}" type="slidenum">
              <a:rPr lang="en-US" smtClean="0"/>
              <a:t>‹#›</a:t>
            </a:fld>
            <a:endParaRPr lang="en-US"/>
          </a:p>
        </p:txBody>
      </p:sp>
    </p:spTree>
    <p:extLst>
      <p:ext uri="{BB962C8B-B14F-4D97-AF65-F5344CB8AC3E}">
        <p14:creationId xmlns:p14="http://schemas.microsoft.com/office/powerpoint/2010/main" val="1089952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9D889E-8DC1-4FA8-BF3B-8273B7B4D158}"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AD704-5D88-4C8C-BB20-B379A5B56721}" type="slidenum">
              <a:rPr lang="en-US" smtClean="0"/>
              <a:t>‹#›</a:t>
            </a:fld>
            <a:endParaRPr lang="en-US"/>
          </a:p>
        </p:txBody>
      </p:sp>
    </p:spTree>
    <p:extLst>
      <p:ext uri="{BB962C8B-B14F-4D97-AF65-F5344CB8AC3E}">
        <p14:creationId xmlns:p14="http://schemas.microsoft.com/office/powerpoint/2010/main" val="3219319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9D889E-8DC1-4FA8-BF3B-8273B7B4D158}"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AD704-5D88-4C8C-BB20-B379A5B56721}" type="slidenum">
              <a:rPr lang="en-US" smtClean="0"/>
              <a:t>‹#›</a:t>
            </a:fld>
            <a:endParaRPr lang="en-US"/>
          </a:p>
        </p:txBody>
      </p:sp>
    </p:spTree>
    <p:extLst>
      <p:ext uri="{BB962C8B-B14F-4D97-AF65-F5344CB8AC3E}">
        <p14:creationId xmlns:p14="http://schemas.microsoft.com/office/powerpoint/2010/main" val="2749668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9D889E-8DC1-4FA8-BF3B-8273B7B4D158}" type="datetimeFigureOut">
              <a:rPr lang="en-US" smtClean="0"/>
              <a:t>8/22/2019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AD704-5D88-4C8C-BB20-B379A5B56721}" type="slidenum">
              <a:rPr lang="en-US" smtClean="0"/>
              <a:t>‹#›</a:t>
            </a:fld>
            <a:endParaRPr lang="en-US"/>
          </a:p>
        </p:txBody>
      </p:sp>
    </p:spTree>
    <p:extLst>
      <p:ext uri="{BB962C8B-B14F-4D97-AF65-F5344CB8AC3E}">
        <p14:creationId xmlns:p14="http://schemas.microsoft.com/office/powerpoint/2010/main" val="1351459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19D889E-8DC1-4FA8-BF3B-8273B7B4D158}" type="datetimeFigureOut">
              <a:rPr lang="en-US" smtClean="0"/>
              <a:t>8/22/2019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BAD704-5D88-4C8C-BB20-B379A5B56721}" type="slidenum">
              <a:rPr lang="en-US" smtClean="0"/>
              <a:t>‹#›</a:t>
            </a:fld>
            <a:endParaRPr lang="en-US"/>
          </a:p>
        </p:txBody>
      </p:sp>
    </p:spTree>
    <p:extLst>
      <p:ext uri="{BB962C8B-B14F-4D97-AF65-F5344CB8AC3E}">
        <p14:creationId xmlns:p14="http://schemas.microsoft.com/office/powerpoint/2010/main" val="20554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19D889E-8DC1-4FA8-BF3B-8273B7B4D158}" type="datetimeFigureOut">
              <a:rPr lang="en-US" smtClean="0"/>
              <a:t>8/22/2019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BAD704-5D88-4C8C-BB20-B379A5B56721}" type="slidenum">
              <a:rPr lang="en-US" smtClean="0"/>
              <a:t>‹#›</a:t>
            </a:fld>
            <a:endParaRPr lang="en-US"/>
          </a:p>
        </p:txBody>
      </p:sp>
    </p:spTree>
    <p:extLst>
      <p:ext uri="{BB962C8B-B14F-4D97-AF65-F5344CB8AC3E}">
        <p14:creationId xmlns:p14="http://schemas.microsoft.com/office/powerpoint/2010/main" val="902680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9D889E-8DC1-4FA8-BF3B-8273B7B4D158}" type="datetimeFigureOut">
              <a:rPr lang="en-US" smtClean="0"/>
              <a:t>8/22/2019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BAD704-5D88-4C8C-BB20-B379A5B56721}" type="slidenum">
              <a:rPr lang="en-US" smtClean="0"/>
              <a:t>‹#›</a:t>
            </a:fld>
            <a:endParaRPr lang="en-US"/>
          </a:p>
        </p:txBody>
      </p:sp>
    </p:spTree>
    <p:extLst>
      <p:ext uri="{BB962C8B-B14F-4D97-AF65-F5344CB8AC3E}">
        <p14:creationId xmlns:p14="http://schemas.microsoft.com/office/powerpoint/2010/main" val="1113975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9D889E-8DC1-4FA8-BF3B-8273B7B4D158}" type="datetimeFigureOut">
              <a:rPr lang="en-US" smtClean="0"/>
              <a:t>8/22/2019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BAD704-5D88-4C8C-BB20-B379A5B56721}" type="slidenum">
              <a:rPr lang="en-US" smtClean="0"/>
              <a:t>‹#›</a:t>
            </a:fld>
            <a:endParaRPr lang="en-US"/>
          </a:p>
        </p:txBody>
      </p:sp>
    </p:spTree>
    <p:extLst>
      <p:ext uri="{BB962C8B-B14F-4D97-AF65-F5344CB8AC3E}">
        <p14:creationId xmlns:p14="http://schemas.microsoft.com/office/powerpoint/2010/main" val="3015174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9D889E-8DC1-4FA8-BF3B-8273B7B4D158}" type="datetimeFigureOut">
              <a:rPr lang="en-US" smtClean="0"/>
              <a:t>8/22/2019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BAD704-5D88-4C8C-BB20-B379A5B56721}" type="slidenum">
              <a:rPr lang="en-US" smtClean="0"/>
              <a:t>‹#›</a:t>
            </a:fld>
            <a:endParaRPr lang="en-US"/>
          </a:p>
        </p:txBody>
      </p:sp>
    </p:spTree>
    <p:extLst>
      <p:ext uri="{BB962C8B-B14F-4D97-AF65-F5344CB8AC3E}">
        <p14:creationId xmlns:p14="http://schemas.microsoft.com/office/powerpoint/2010/main" val="248721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9D889E-8DC1-4FA8-BF3B-8273B7B4D158}" type="datetimeFigureOut">
              <a:rPr lang="en-US" smtClean="0"/>
              <a:t>8/22/2019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BAD704-5D88-4C8C-BB20-B379A5B56721}" type="slidenum">
              <a:rPr lang="en-US" smtClean="0"/>
              <a:t>‹#›</a:t>
            </a:fld>
            <a:endParaRPr lang="en-US"/>
          </a:p>
        </p:txBody>
      </p:sp>
    </p:spTree>
    <p:extLst>
      <p:ext uri="{BB962C8B-B14F-4D97-AF65-F5344CB8AC3E}">
        <p14:creationId xmlns:p14="http://schemas.microsoft.com/office/powerpoint/2010/main" val="265431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9D889E-8DC1-4FA8-BF3B-8273B7B4D158}" type="datetimeFigureOut">
              <a:rPr lang="en-US" smtClean="0"/>
              <a:t>8/22/2019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BAD704-5D88-4C8C-BB20-B379A5B56721}" type="slidenum">
              <a:rPr lang="en-US" smtClean="0"/>
              <a:t>‹#›</a:t>
            </a:fld>
            <a:endParaRPr lang="en-US"/>
          </a:p>
        </p:txBody>
      </p:sp>
    </p:spTree>
    <p:extLst>
      <p:ext uri="{BB962C8B-B14F-4D97-AF65-F5344CB8AC3E}">
        <p14:creationId xmlns:p14="http://schemas.microsoft.com/office/powerpoint/2010/main" val="2319379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2.xml"/><Relationship Id="rId5" Type="http://schemas.openxmlformats.org/officeDocument/2006/relationships/image" Target="../media/image9.tmp"/><Relationship Id="rId4" Type="http://schemas.openxmlformats.org/officeDocument/2006/relationships/image" Target="../media/image8.tmp"/></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COAL Chapter 1,2,3</a:t>
            </a:r>
          </a:p>
        </p:txBody>
      </p:sp>
      <p:sp>
        <p:nvSpPr>
          <p:cNvPr id="3" name="Subtitle 2"/>
          <p:cNvSpPr>
            <a:spLocks noGrp="1"/>
          </p:cNvSpPr>
          <p:nvPr>
            <p:ph type="subTitle" idx="1"/>
          </p:nvPr>
        </p:nvSpPr>
        <p:spPr/>
        <p:txBody>
          <a:bodyPr/>
          <a:lstStyle/>
          <a:p>
            <a:r>
              <a:rPr lang="en-US" dirty="0"/>
              <a:t>Week 1 to 3</a:t>
            </a:r>
          </a:p>
          <a:p>
            <a:r>
              <a:rPr lang="en-US" dirty="0"/>
              <a:t>Dr. Muhammad </a:t>
            </a:r>
            <a:r>
              <a:rPr lang="en-US" dirty="0" err="1"/>
              <a:t>Nouman</a:t>
            </a:r>
            <a:r>
              <a:rPr lang="en-US" dirty="0"/>
              <a:t> </a:t>
            </a:r>
            <a:r>
              <a:rPr lang="en-US" dirty="0" err="1"/>
              <a:t>Durrani</a:t>
            </a:r>
            <a:endParaRPr lang="en-US" dirty="0"/>
          </a:p>
          <a:p>
            <a:endParaRPr lang="en-US" dirty="0"/>
          </a:p>
        </p:txBody>
      </p:sp>
    </p:spTree>
    <p:extLst>
      <p:ext uri="{BB962C8B-B14F-4D97-AF65-F5344CB8AC3E}">
        <p14:creationId xmlns:p14="http://schemas.microsoft.com/office/powerpoint/2010/main" val="3259370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Narrow" panose="020B0606020202030204" pitchFamily="34" charset="0"/>
              </a:rPr>
              <a:t>Is Assembly Language Portable?</a:t>
            </a:r>
            <a:br>
              <a:rPr lang="en-US" dirty="0">
                <a:latin typeface="Arial Narrow" panose="020B0606020202030204" pitchFamily="34" charset="0"/>
              </a:rPr>
            </a:br>
            <a:endParaRPr lang="en-US" dirty="0">
              <a:latin typeface="Arial Narrow" panose="020B0606020202030204" pitchFamily="34" charset="0"/>
            </a:endParaRPr>
          </a:p>
        </p:txBody>
      </p:sp>
      <p:sp>
        <p:nvSpPr>
          <p:cNvPr id="3" name="Content Placeholder 2"/>
          <p:cNvSpPr>
            <a:spLocks noGrp="1"/>
          </p:cNvSpPr>
          <p:nvPr>
            <p:ph idx="1"/>
          </p:nvPr>
        </p:nvSpPr>
        <p:spPr>
          <a:xfrm>
            <a:off x="457200" y="1143000"/>
            <a:ext cx="8229600" cy="4572001"/>
          </a:xfrm>
        </p:spPr>
        <p:txBody>
          <a:bodyPr>
            <a:normAutofit fontScale="92500"/>
          </a:bodyPr>
          <a:lstStyle/>
          <a:p>
            <a:pPr algn="just"/>
            <a:r>
              <a:rPr lang="en-US" sz="2800" b="0" i="0" u="none" strike="noStrike" baseline="0" dirty="0">
                <a:latin typeface="Arial Narrow" panose="020B0606020202030204" pitchFamily="34" charset="0"/>
              </a:rPr>
              <a:t>A language whose source programs can be compiled</a:t>
            </a:r>
            <a:r>
              <a:rPr lang="en-US" sz="2800" b="0" i="0" u="none" strike="noStrike" dirty="0">
                <a:latin typeface="Arial Narrow" panose="020B0606020202030204" pitchFamily="34" charset="0"/>
              </a:rPr>
              <a:t> </a:t>
            </a:r>
            <a:r>
              <a:rPr lang="en-US" sz="2800" b="0" i="0" u="none" strike="noStrike" baseline="0" dirty="0">
                <a:latin typeface="Arial Narrow" panose="020B0606020202030204" pitchFamily="34" charset="0"/>
              </a:rPr>
              <a:t>and run on a wide variety of computer systems is said to be </a:t>
            </a:r>
            <a:r>
              <a:rPr lang="en-US" sz="2800" b="0" i="1" u="none" strike="noStrike" baseline="0" dirty="0">
                <a:latin typeface="Arial Narrow" panose="020B0606020202030204" pitchFamily="34" charset="0"/>
              </a:rPr>
              <a:t>portable.</a:t>
            </a:r>
          </a:p>
          <a:p>
            <a:pPr algn="just"/>
            <a:endParaRPr lang="en-US" sz="2800" b="0" i="1" u="none" strike="noStrike" baseline="0" dirty="0">
              <a:latin typeface="Arial Narrow" panose="020B0606020202030204" pitchFamily="34" charset="0"/>
            </a:endParaRPr>
          </a:p>
          <a:p>
            <a:pPr algn="just"/>
            <a:r>
              <a:rPr lang="en-US" sz="2800" b="0" i="0" u="none" strike="noStrike" baseline="0" dirty="0">
                <a:latin typeface="Arial Narrow" panose="020B0606020202030204" pitchFamily="34" charset="0"/>
              </a:rPr>
              <a:t>A C++ program, for example, should compile and run on just about any computer, unless it makes specific references to library functions that exist under a single operating system.</a:t>
            </a:r>
          </a:p>
          <a:p>
            <a:pPr algn="just"/>
            <a:endParaRPr lang="en-US" sz="2800" dirty="0">
              <a:latin typeface="Arial Narrow" panose="020B0606020202030204" pitchFamily="34" charset="0"/>
            </a:endParaRPr>
          </a:p>
          <a:p>
            <a:pPr algn="just"/>
            <a:r>
              <a:rPr lang="en-US" sz="2800" b="0" i="0" u="none" strike="noStrike" baseline="0" dirty="0">
                <a:latin typeface="Arial Narrow" panose="020B0606020202030204" pitchFamily="34" charset="0"/>
              </a:rPr>
              <a:t>A major feature of the Java language is that compiled programs run on nearly any computer system.</a:t>
            </a:r>
          </a:p>
          <a:p>
            <a:pPr algn="just"/>
            <a:endParaRPr lang="en-US" b="0" i="0" u="none" strike="noStrike" baseline="0" dirty="0">
              <a:latin typeface="Arial Narrow" panose="020B0606020202030204" pitchFamily="34" charset="0"/>
            </a:endParaRPr>
          </a:p>
        </p:txBody>
      </p:sp>
    </p:spTree>
    <p:extLst>
      <p:ext uri="{BB962C8B-B14F-4D97-AF65-F5344CB8AC3E}">
        <p14:creationId xmlns:p14="http://schemas.microsoft.com/office/powerpoint/2010/main" val="4193326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a:bodyPr>
          <a:lstStyle/>
          <a:p>
            <a:pPr lvl="0" algn="just"/>
            <a:r>
              <a:rPr lang="en-US" sz="2400" dirty="0">
                <a:solidFill>
                  <a:prstClr val="black"/>
                </a:solidFill>
                <a:latin typeface="Arial Narrow" panose="020B0606020202030204" pitchFamily="34" charset="0"/>
              </a:rPr>
              <a:t>Assembly language is not portable because it is designed for a specific processor family. </a:t>
            </a:r>
          </a:p>
          <a:p>
            <a:pPr lvl="0" algn="just"/>
            <a:endParaRPr lang="en-US" sz="2400" dirty="0">
              <a:solidFill>
                <a:prstClr val="black"/>
              </a:solidFill>
              <a:latin typeface="Arial Narrow" panose="020B0606020202030204" pitchFamily="34" charset="0"/>
            </a:endParaRPr>
          </a:p>
          <a:p>
            <a:pPr lvl="0" algn="just"/>
            <a:r>
              <a:rPr lang="en-US" sz="2400" dirty="0">
                <a:solidFill>
                  <a:prstClr val="black"/>
                </a:solidFill>
                <a:latin typeface="Arial Narrow" panose="020B0606020202030204" pitchFamily="34" charset="0"/>
              </a:rPr>
              <a:t>There are a number of different assembly languages widely used today, each based on a processor family.</a:t>
            </a:r>
          </a:p>
          <a:p>
            <a:pPr lvl="0" algn="just"/>
            <a:endParaRPr lang="en-US" sz="2400" dirty="0">
              <a:solidFill>
                <a:prstClr val="black"/>
              </a:solidFill>
              <a:latin typeface="Arial Narrow" panose="020B0606020202030204" pitchFamily="34" charset="0"/>
            </a:endParaRPr>
          </a:p>
          <a:p>
            <a:pPr lvl="1" algn="just"/>
            <a:r>
              <a:rPr lang="en-US" sz="1800" dirty="0">
                <a:solidFill>
                  <a:prstClr val="black"/>
                </a:solidFill>
                <a:latin typeface="Arial Narrow" panose="020B0606020202030204" pitchFamily="34" charset="0"/>
              </a:rPr>
              <a:t>Some well-known processor families are Motorola 68x00, x86, SUN </a:t>
            </a:r>
            <a:r>
              <a:rPr lang="en-US" sz="1800" dirty="0" err="1">
                <a:solidFill>
                  <a:prstClr val="black"/>
                </a:solidFill>
                <a:latin typeface="Arial Narrow" panose="020B0606020202030204" pitchFamily="34" charset="0"/>
              </a:rPr>
              <a:t>Sparc</a:t>
            </a:r>
            <a:r>
              <a:rPr lang="en-US" sz="1800" dirty="0">
                <a:solidFill>
                  <a:prstClr val="black"/>
                </a:solidFill>
                <a:latin typeface="Arial Narrow" panose="020B0606020202030204" pitchFamily="34" charset="0"/>
              </a:rPr>
              <a:t>, </a:t>
            </a:r>
            <a:r>
              <a:rPr lang="en-US" sz="1800" dirty="0" err="1">
                <a:solidFill>
                  <a:prstClr val="black"/>
                </a:solidFill>
                <a:latin typeface="Arial Narrow" panose="020B0606020202030204" pitchFamily="34" charset="0"/>
              </a:rPr>
              <a:t>Vax</a:t>
            </a:r>
            <a:r>
              <a:rPr lang="en-US" sz="1800" dirty="0">
                <a:solidFill>
                  <a:prstClr val="black"/>
                </a:solidFill>
                <a:latin typeface="Arial Narrow" panose="020B0606020202030204" pitchFamily="34" charset="0"/>
              </a:rPr>
              <a:t>, and IBM-370.</a:t>
            </a:r>
          </a:p>
          <a:p>
            <a:pPr lvl="0" algn="just"/>
            <a:endParaRPr lang="en-US" sz="2400" dirty="0">
              <a:solidFill>
                <a:prstClr val="black"/>
              </a:solidFill>
              <a:latin typeface="Arial Narrow" panose="020B0606020202030204" pitchFamily="34" charset="0"/>
            </a:endParaRPr>
          </a:p>
          <a:p>
            <a:pPr lvl="0" algn="just"/>
            <a:r>
              <a:rPr lang="en-US" sz="2400" dirty="0">
                <a:solidFill>
                  <a:prstClr val="black"/>
                </a:solidFill>
                <a:latin typeface="Arial Narrow" panose="020B0606020202030204" pitchFamily="34" charset="0"/>
              </a:rPr>
              <a:t>The instructions in assembly language may directly match the computer’s architecture or they may be translated during execution by a program inside the processor known as a </a:t>
            </a:r>
            <a:r>
              <a:rPr lang="en-US" sz="2400" i="1" dirty="0">
                <a:solidFill>
                  <a:prstClr val="black"/>
                </a:solidFill>
                <a:latin typeface="Arial Narrow" panose="020B0606020202030204" pitchFamily="34" charset="0"/>
              </a:rPr>
              <a:t>microcode interpreter</a:t>
            </a:r>
            <a:r>
              <a:rPr lang="en-US" sz="2400" dirty="0">
                <a:solidFill>
                  <a:prstClr val="black"/>
                </a:solidFill>
                <a:latin typeface="Arial Narrow" panose="020B0606020202030204" pitchFamily="34" charset="0"/>
              </a:rPr>
              <a:t>.</a:t>
            </a:r>
            <a:endParaRPr lang="en-US" sz="2400" i="1" dirty="0">
              <a:solidFill>
                <a:prstClr val="black"/>
              </a:solidFill>
              <a:latin typeface="Arial Narrow" panose="020B0606020202030204" pitchFamily="34" charset="0"/>
            </a:endParaRPr>
          </a:p>
          <a:p>
            <a:pPr algn="just"/>
            <a:endParaRPr lang="en-US" sz="2400" dirty="0">
              <a:latin typeface="Arial Narrow" panose="020B0606020202030204" pitchFamily="34" charset="0"/>
            </a:endParaRPr>
          </a:p>
        </p:txBody>
      </p:sp>
      <p:sp>
        <p:nvSpPr>
          <p:cNvPr id="4" name="Title 1">
            <a:extLst>
              <a:ext uri="{FF2B5EF4-FFF2-40B4-BE49-F238E27FC236}">
                <a16:creationId xmlns:a16="http://schemas.microsoft.com/office/drawing/2014/main" id="{AE586A0F-FEFA-4272-86D3-1F5EE9B91C8D}"/>
              </a:ext>
            </a:extLst>
          </p:cNvPr>
          <p:cNvSpPr>
            <a:spLocks noGrp="1"/>
          </p:cNvSpPr>
          <p:nvPr>
            <p:ph type="title"/>
          </p:nvPr>
        </p:nvSpPr>
        <p:spPr>
          <a:xfrm>
            <a:off x="457200" y="274638"/>
            <a:ext cx="8229600" cy="1143000"/>
          </a:xfrm>
        </p:spPr>
        <p:txBody>
          <a:bodyPr>
            <a:normAutofit fontScale="90000"/>
          </a:bodyPr>
          <a:lstStyle/>
          <a:p>
            <a:r>
              <a:rPr lang="en-US" dirty="0">
                <a:latin typeface="Arial Narrow" panose="020B0606020202030204" pitchFamily="34" charset="0"/>
              </a:rPr>
              <a:t>Is Assembly Language Portable?</a:t>
            </a:r>
            <a:br>
              <a:rPr lang="en-US" dirty="0">
                <a:latin typeface="Arial Narrow" panose="020B0606020202030204" pitchFamily="34" charset="0"/>
              </a:rPr>
            </a:br>
            <a:endParaRPr lang="en-US" dirty="0">
              <a:latin typeface="Arial Narrow" panose="020B0606020202030204" pitchFamily="34" charset="0"/>
            </a:endParaRPr>
          </a:p>
        </p:txBody>
      </p:sp>
    </p:spTree>
    <p:extLst>
      <p:ext uri="{BB962C8B-B14F-4D97-AF65-F5344CB8AC3E}">
        <p14:creationId xmlns:p14="http://schemas.microsoft.com/office/powerpoint/2010/main" val="435752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B54B-9B88-41CA-8698-A9776EB19008}"/>
              </a:ext>
            </a:extLst>
          </p:cNvPr>
          <p:cNvSpPr>
            <a:spLocks noGrp="1"/>
          </p:cNvSpPr>
          <p:nvPr>
            <p:ph type="title"/>
          </p:nvPr>
        </p:nvSpPr>
        <p:spPr>
          <a:xfrm>
            <a:off x="457200" y="274638"/>
            <a:ext cx="8229600" cy="563562"/>
          </a:xfrm>
        </p:spPr>
        <p:txBody>
          <a:bodyPr>
            <a:noAutofit/>
          </a:bodyPr>
          <a:lstStyle/>
          <a:p>
            <a:r>
              <a:rPr lang="en-US" sz="3200" dirty="0"/>
              <a:t>Applications of Assembly Language</a:t>
            </a:r>
          </a:p>
        </p:txBody>
      </p:sp>
      <p:sp>
        <p:nvSpPr>
          <p:cNvPr id="3" name="Content Placeholder 2">
            <a:extLst>
              <a:ext uri="{FF2B5EF4-FFF2-40B4-BE49-F238E27FC236}">
                <a16:creationId xmlns:a16="http://schemas.microsoft.com/office/drawing/2014/main" id="{EA0EC880-9B9D-4C5D-9BF6-997627D842A2}"/>
              </a:ext>
            </a:extLst>
          </p:cNvPr>
          <p:cNvSpPr>
            <a:spLocks noGrp="1"/>
          </p:cNvSpPr>
          <p:nvPr>
            <p:ph idx="1"/>
          </p:nvPr>
        </p:nvSpPr>
        <p:spPr>
          <a:xfrm>
            <a:off x="228600" y="990600"/>
            <a:ext cx="8610600" cy="5715000"/>
          </a:xfrm>
        </p:spPr>
        <p:txBody>
          <a:bodyPr>
            <a:normAutofit fontScale="70000" lnSpcReduction="20000"/>
          </a:bodyPr>
          <a:lstStyle/>
          <a:p>
            <a:r>
              <a:rPr lang="en-US" dirty="0">
                <a:solidFill>
                  <a:srgbClr val="FF0000"/>
                </a:solidFill>
                <a:latin typeface="Arial Narrow" panose="020B0606020202030204" pitchFamily="34" charset="0"/>
              </a:rPr>
              <a:t>Embedded systems programs </a:t>
            </a:r>
            <a:r>
              <a:rPr lang="en-US" dirty="0">
                <a:latin typeface="Arial Narrow" panose="020B0606020202030204" pitchFamily="34" charset="0"/>
              </a:rPr>
              <a:t>are written in C, Java, or assembly language, and downloaded into computer chips and installed in dedicated devices. </a:t>
            </a:r>
          </a:p>
          <a:p>
            <a:r>
              <a:rPr lang="en-US" dirty="0">
                <a:latin typeface="Arial Narrow" panose="020B0606020202030204" pitchFamily="34" charset="0"/>
              </a:rPr>
              <a:t>Some examples are automobile fuel and ignition systems, air-conditioning  control systems, security systems, flight control systems, hand-held computers, modems, printers, and other intelligent computer peripherals. </a:t>
            </a:r>
          </a:p>
          <a:p>
            <a:endParaRPr lang="en-US" dirty="0">
              <a:latin typeface="Arial Narrow" panose="020B0606020202030204" pitchFamily="34" charset="0"/>
            </a:endParaRPr>
          </a:p>
          <a:p>
            <a:r>
              <a:rPr lang="en-US" dirty="0">
                <a:latin typeface="Arial Narrow" panose="020B0606020202030204" pitchFamily="34" charset="0"/>
              </a:rPr>
              <a:t>Many dedicated computer game machines have stringent memory restrictions, requiring </a:t>
            </a:r>
            <a:r>
              <a:rPr lang="en-US" dirty="0">
                <a:solidFill>
                  <a:srgbClr val="FF0000"/>
                </a:solidFill>
                <a:latin typeface="Arial Narrow" panose="020B0606020202030204" pitchFamily="34" charset="0"/>
              </a:rPr>
              <a:t>programs to be highly optimized for both space and runtime speed</a:t>
            </a:r>
            <a:r>
              <a:rPr lang="en-US" dirty="0">
                <a:latin typeface="Arial Narrow" panose="020B0606020202030204" pitchFamily="34" charset="0"/>
              </a:rPr>
              <a:t>. Game programmers use assembly language to take full advantage of specific hardware features in a target system.  This permit to take total control over the creation of machine code. </a:t>
            </a:r>
          </a:p>
          <a:p>
            <a:endParaRPr lang="en-US" dirty="0">
              <a:latin typeface="Arial Narrow" panose="020B0606020202030204" pitchFamily="34" charset="0"/>
            </a:endParaRPr>
          </a:p>
          <a:p>
            <a:r>
              <a:rPr lang="en-US" dirty="0">
                <a:latin typeface="Arial Narrow" panose="020B0606020202030204" pitchFamily="34" charset="0"/>
              </a:rPr>
              <a:t>Assembly language will help you </a:t>
            </a:r>
            <a:r>
              <a:rPr lang="en-US" dirty="0">
                <a:solidFill>
                  <a:srgbClr val="FF0000"/>
                </a:solidFill>
                <a:latin typeface="Arial Narrow" panose="020B0606020202030204" pitchFamily="34" charset="0"/>
              </a:rPr>
              <a:t>understanding the interaction between the computer hardware, operating system, and application programs</a:t>
            </a:r>
            <a:r>
              <a:rPr lang="en-US" dirty="0">
                <a:latin typeface="Arial Narrow" panose="020B0606020202030204" pitchFamily="34" charset="0"/>
              </a:rPr>
              <a:t>. Using assembly language, you can apply and test the theoretical information you are given in computer architecture and operating systems courses. </a:t>
            </a:r>
          </a:p>
          <a:p>
            <a:endParaRPr lang="en-US" dirty="0">
              <a:latin typeface="Arial Narrow" panose="020B0606020202030204" pitchFamily="34" charset="0"/>
            </a:endParaRPr>
          </a:p>
        </p:txBody>
      </p:sp>
    </p:spTree>
    <p:extLst>
      <p:ext uri="{BB962C8B-B14F-4D97-AF65-F5344CB8AC3E}">
        <p14:creationId xmlns:p14="http://schemas.microsoft.com/office/powerpoint/2010/main" val="3196981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Intel-Based Computers 6/e, 2010.</a:t>
            </a:r>
          </a:p>
        </p:txBody>
      </p:sp>
      <p:sp>
        <p:nvSpPr>
          <p:cNvPr id="2150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05FD06AA-8F81-423F-AB75-C403BE32FD1C}" type="slidenum">
              <a:rPr lang="en-US" altLang="en-US" sz="1600">
                <a:latin typeface="Times New Roman" panose="02020603050405020304" pitchFamily="18" charset="0"/>
              </a:rPr>
              <a:pPr eaLnBrk="1" hangingPunct="1"/>
              <a:t>13</a:t>
            </a:fld>
            <a:endParaRPr lang="en-US" altLang="en-US" sz="1600">
              <a:latin typeface="Times New Roman" panose="02020603050405020304" pitchFamily="18" charset="0"/>
            </a:endParaRPr>
          </a:p>
        </p:txBody>
      </p:sp>
      <p:sp>
        <p:nvSpPr>
          <p:cNvPr id="82946" name="Rectangle 2"/>
          <p:cNvSpPr>
            <a:spLocks noGrp="1" noChangeArrowheads="1"/>
          </p:cNvSpPr>
          <p:nvPr>
            <p:ph type="title"/>
          </p:nvPr>
        </p:nvSpPr>
        <p:spPr/>
        <p:txBody>
          <a:bodyPr/>
          <a:lstStyle/>
          <a:p>
            <a:pPr eaLnBrk="1" hangingPunct="1">
              <a:defRPr/>
            </a:pPr>
            <a:r>
              <a:rPr lang="en-US">
                <a:latin typeface="Arial Narrow" panose="020B0606020202030204" pitchFamily="34" charset="0"/>
              </a:rPr>
              <a:t>Virtual Machine Concept</a:t>
            </a:r>
          </a:p>
        </p:txBody>
      </p:sp>
      <p:sp>
        <p:nvSpPr>
          <p:cNvPr id="21509" name="Rectangle 3"/>
          <p:cNvSpPr>
            <a:spLocks noGrp="1" noChangeArrowheads="1"/>
          </p:cNvSpPr>
          <p:nvPr>
            <p:ph type="body" idx="1"/>
          </p:nvPr>
        </p:nvSpPr>
        <p:spPr>
          <a:xfrm>
            <a:off x="239151" y="1586131"/>
            <a:ext cx="8447649" cy="2929597"/>
          </a:xfrm>
        </p:spPr>
        <p:txBody>
          <a:bodyPr>
            <a:normAutofit fontScale="92500" lnSpcReduction="10000"/>
          </a:bodyPr>
          <a:lstStyle/>
          <a:p>
            <a:pPr eaLnBrk="1" hangingPunct="1"/>
            <a:r>
              <a:rPr lang="en-US" altLang="en-US" dirty="0">
                <a:latin typeface="Arial Narrow" panose="020B0606020202030204" pitchFamily="34" charset="0"/>
              </a:rPr>
              <a:t>Virtual Machine Concept:</a:t>
            </a:r>
          </a:p>
          <a:p>
            <a:pPr eaLnBrk="1" hangingPunct="1"/>
            <a:endParaRPr lang="en-US" altLang="en-US" dirty="0">
              <a:latin typeface="Arial Narrow" panose="020B0606020202030204" pitchFamily="34" charset="0"/>
            </a:endParaRPr>
          </a:p>
          <a:p>
            <a:pPr lvl="1"/>
            <a:r>
              <a:rPr lang="en-US" dirty="0">
                <a:latin typeface="Arial Narrow" panose="020B0606020202030204" pitchFamily="34" charset="0"/>
              </a:rPr>
              <a:t>An effective way to explain how a computer’s hardware and software are related is called the </a:t>
            </a:r>
            <a:r>
              <a:rPr lang="en-US" i="1" dirty="0">
                <a:latin typeface="Arial Narrow" panose="020B0606020202030204" pitchFamily="34" charset="0"/>
              </a:rPr>
              <a:t>virtual machine concept.</a:t>
            </a:r>
          </a:p>
          <a:p>
            <a:endParaRPr lang="en-US" altLang="en-US" dirty="0">
              <a:latin typeface="Arial Narrow" panose="020B0606020202030204" pitchFamily="34" charset="0"/>
            </a:endParaRPr>
          </a:p>
          <a:p>
            <a:pPr eaLnBrk="1" hangingPunct="1"/>
            <a:r>
              <a:rPr lang="en-US" altLang="en-US" dirty="0">
                <a:latin typeface="Arial Narrow" panose="020B0606020202030204" pitchFamily="34" charset="0"/>
              </a:rPr>
              <a:t>Specific Machine Levels</a:t>
            </a:r>
          </a:p>
        </p:txBody>
      </p:sp>
    </p:spTree>
    <p:extLst>
      <p:ext uri="{BB962C8B-B14F-4D97-AF65-F5344CB8AC3E}">
        <p14:creationId xmlns:p14="http://schemas.microsoft.com/office/powerpoint/2010/main" val="3290782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Intel-Based Computers 6/e, 2010.</a:t>
            </a:r>
          </a:p>
        </p:txBody>
      </p:sp>
      <p:sp>
        <p:nvSpPr>
          <p:cNvPr id="2253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3972213F-900E-43AE-B907-4B1BD20925BE}" type="slidenum">
              <a:rPr lang="en-US" altLang="en-US" sz="1600">
                <a:latin typeface="Times New Roman" panose="02020603050405020304" pitchFamily="18" charset="0"/>
              </a:rPr>
              <a:pPr eaLnBrk="1" hangingPunct="1"/>
              <a:t>14</a:t>
            </a:fld>
            <a:endParaRPr lang="en-US" altLang="en-US" sz="1600">
              <a:latin typeface="Times New Roman" panose="02020603050405020304" pitchFamily="18" charset="0"/>
            </a:endParaRPr>
          </a:p>
        </p:txBody>
      </p:sp>
      <p:sp>
        <p:nvSpPr>
          <p:cNvPr id="39938" name="Rectangle 2"/>
          <p:cNvSpPr>
            <a:spLocks noGrp="1" noChangeArrowheads="1"/>
          </p:cNvSpPr>
          <p:nvPr>
            <p:ph type="title"/>
          </p:nvPr>
        </p:nvSpPr>
        <p:spPr>
          <a:xfrm>
            <a:off x="498764" y="48872"/>
            <a:ext cx="8229600" cy="1143000"/>
          </a:xfrm>
        </p:spPr>
        <p:txBody>
          <a:bodyPr/>
          <a:lstStyle/>
          <a:p>
            <a:pPr eaLnBrk="1" hangingPunct="1">
              <a:defRPr/>
            </a:pPr>
            <a:r>
              <a:rPr lang="en-US" dirty="0">
                <a:latin typeface="Arial Narrow" panose="020B0606020202030204" pitchFamily="34" charset="0"/>
              </a:rPr>
              <a:t>Virtual Machines</a:t>
            </a:r>
          </a:p>
        </p:txBody>
      </p:sp>
      <p:sp>
        <p:nvSpPr>
          <p:cNvPr id="22533" name="Rectangle 3"/>
          <p:cNvSpPr>
            <a:spLocks noGrp="1" noChangeArrowheads="1"/>
          </p:cNvSpPr>
          <p:nvPr>
            <p:ph type="body" idx="1"/>
          </p:nvPr>
        </p:nvSpPr>
        <p:spPr>
          <a:xfrm>
            <a:off x="228600" y="1191872"/>
            <a:ext cx="8686800" cy="4648200"/>
          </a:xfrm>
        </p:spPr>
        <p:txBody>
          <a:bodyPr>
            <a:normAutofit/>
          </a:bodyPr>
          <a:lstStyle/>
          <a:p>
            <a:r>
              <a:rPr lang="en-US" sz="2000" dirty="0">
                <a:latin typeface="Arial Narrow" panose="020B0606020202030204" pitchFamily="34" charset="0"/>
              </a:rPr>
              <a:t>Virtual machine is a software program that emulates the functions of some other physical or virtual computer.</a:t>
            </a:r>
          </a:p>
          <a:p>
            <a:pPr eaLnBrk="1" hangingPunct="1"/>
            <a:r>
              <a:rPr lang="en-US" altLang="en-US" sz="2000" dirty="0">
                <a:latin typeface="Arial Narrow" panose="020B0606020202030204" pitchFamily="34" charset="0"/>
              </a:rPr>
              <a:t>Programming Language analogy:</a:t>
            </a:r>
          </a:p>
          <a:p>
            <a:pPr lvl="1" eaLnBrk="1" hangingPunct="1"/>
            <a:r>
              <a:rPr lang="en-US" altLang="en-US" sz="2000" dirty="0">
                <a:latin typeface="Arial Narrow" panose="020B0606020202030204" pitchFamily="34" charset="0"/>
              </a:rPr>
              <a:t>Each computer has a native machine language (language L0) that runs directly on its hardware</a:t>
            </a:r>
          </a:p>
          <a:p>
            <a:pPr lvl="1" eaLnBrk="1" hangingPunct="1"/>
            <a:r>
              <a:rPr lang="en-US" altLang="en-US" sz="2000" dirty="0">
                <a:latin typeface="Arial Narrow" panose="020B0606020202030204" pitchFamily="34" charset="0"/>
              </a:rPr>
              <a:t>A more human-friendly language is usually constructed above machine language, called Language L1</a:t>
            </a:r>
          </a:p>
          <a:p>
            <a:r>
              <a:rPr lang="en-US" sz="2400" dirty="0">
                <a:latin typeface="Arial Narrow" panose="020B0606020202030204" pitchFamily="34" charset="0"/>
              </a:rPr>
              <a:t>The virtual machine </a:t>
            </a:r>
            <a:r>
              <a:rPr lang="en-US" sz="2400" b="1" dirty="0">
                <a:latin typeface="Arial Narrow" panose="020B0606020202030204" pitchFamily="34" charset="0"/>
              </a:rPr>
              <a:t>VM1</a:t>
            </a:r>
            <a:r>
              <a:rPr lang="en-US" sz="2400" dirty="0">
                <a:latin typeface="Arial Narrow" panose="020B0606020202030204" pitchFamily="34" charset="0"/>
              </a:rPr>
              <a:t>, can execute commands written in language L1. </a:t>
            </a:r>
          </a:p>
          <a:p>
            <a:r>
              <a:rPr lang="en-US" sz="2400" dirty="0">
                <a:latin typeface="Arial Narrow" panose="020B0606020202030204" pitchFamily="34" charset="0"/>
              </a:rPr>
              <a:t>The virtual machine </a:t>
            </a:r>
            <a:r>
              <a:rPr lang="en-US" sz="2400" b="1" dirty="0">
                <a:latin typeface="Arial Narrow" panose="020B0606020202030204" pitchFamily="34" charset="0"/>
              </a:rPr>
              <a:t>VM0 </a:t>
            </a:r>
            <a:r>
              <a:rPr lang="en-US" sz="2400" dirty="0">
                <a:latin typeface="Arial Narrow" panose="020B0606020202030204" pitchFamily="34" charset="0"/>
              </a:rPr>
              <a:t>can execute commands written in language L0</a:t>
            </a:r>
            <a:endParaRPr lang="en-US" altLang="en-US" sz="1600" dirty="0">
              <a:latin typeface="Arial Narrow" panose="020B0606020202030204" pitchFamily="34" charset="0"/>
            </a:endParaRPr>
          </a:p>
        </p:txBody>
      </p:sp>
      <p:pic>
        <p:nvPicPr>
          <p:cNvPr id="2" name="Picture 1"/>
          <p:cNvPicPr>
            <a:picLocks noChangeAspect="1"/>
          </p:cNvPicPr>
          <p:nvPr/>
        </p:nvPicPr>
        <p:blipFill>
          <a:blip r:embed="rId2"/>
          <a:stretch>
            <a:fillRect/>
          </a:stretch>
        </p:blipFill>
        <p:spPr>
          <a:xfrm>
            <a:off x="5334000" y="4981416"/>
            <a:ext cx="2822207" cy="1717313"/>
          </a:xfrm>
          <a:prstGeom prst="rect">
            <a:avLst/>
          </a:prstGeom>
        </p:spPr>
      </p:pic>
    </p:spTree>
    <p:extLst>
      <p:ext uri="{BB962C8B-B14F-4D97-AF65-F5344CB8AC3E}">
        <p14:creationId xmlns:p14="http://schemas.microsoft.com/office/powerpoint/2010/main" val="4003308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Arial Narrow" panose="020B0606020202030204" pitchFamily="34" charset="0"/>
              </a:rPr>
              <a:t>Virtual Machines  		(Continue…)</a:t>
            </a:r>
          </a:p>
        </p:txBody>
      </p:sp>
      <p:sp>
        <p:nvSpPr>
          <p:cNvPr id="5" name="Rectangle 5"/>
          <p:cNvSpPr>
            <a:spLocks noChangeArrowheads="1"/>
          </p:cNvSpPr>
          <p:nvPr/>
        </p:nvSpPr>
        <p:spPr bwMode="auto">
          <a:xfrm>
            <a:off x="471055" y="1676400"/>
            <a:ext cx="8229600" cy="2130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20000"/>
              </a:spcBef>
              <a:buClr>
                <a:schemeClr val="tx1"/>
              </a:buClr>
              <a:buFontTx/>
              <a:buChar char="•"/>
            </a:pPr>
            <a:r>
              <a:rPr lang="en-US" altLang="en-US" sz="2000" dirty="0">
                <a:latin typeface="Arial Narrow" panose="020B0606020202030204" pitchFamily="34" charset="0"/>
              </a:rPr>
              <a:t>Programs written in L1 can run in two different ways:</a:t>
            </a:r>
          </a:p>
          <a:p>
            <a:pPr lvl="1" eaLnBrk="1" hangingPunct="1">
              <a:spcBef>
                <a:spcPct val="20000"/>
              </a:spcBef>
              <a:buClr>
                <a:schemeClr val="tx1"/>
              </a:buClr>
              <a:buFontTx/>
              <a:buChar char="•"/>
            </a:pPr>
            <a:r>
              <a:rPr lang="en-US" altLang="en-US" sz="2000" dirty="0">
                <a:solidFill>
                  <a:schemeClr val="tx2"/>
                </a:solidFill>
                <a:latin typeface="Arial Narrow" panose="020B0606020202030204" pitchFamily="34" charset="0"/>
              </a:rPr>
              <a:t>Interpretation</a:t>
            </a:r>
            <a:r>
              <a:rPr lang="en-US" altLang="en-US" sz="2000" dirty="0">
                <a:latin typeface="Arial Narrow" panose="020B0606020202030204" pitchFamily="34" charset="0"/>
              </a:rPr>
              <a:t> – L0 program interprets and executes L1 instructions one by one</a:t>
            </a:r>
          </a:p>
          <a:p>
            <a:pPr lvl="1" eaLnBrk="1" hangingPunct="1">
              <a:spcBef>
                <a:spcPct val="20000"/>
              </a:spcBef>
              <a:buClr>
                <a:schemeClr val="tx1"/>
              </a:buClr>
              <a:buFontTx/>
              <a:buChar char="•"/>
            </a:pPr>
            <a:r>
              <a:rPr lang="en-US" altLang="en-US" sz="2000" dirty="0">
                <a:solidFill>
                  <a:schemeClr val="tx2"/>
                </a:solidFill>
                <a:latin typeface="Arial Narrow" panose="020B0606020202030204" pitchFamily="34" charset="0"/>
              </a:rPr>
              <a:t>Translation</a:t>
            </a:r>
            <a:r>
              <a:rPr lang="en-US" altLang="en-US" sz="2000" dirty="0">
                <a:latin typeface="Arial Narrow" panose="020B0606020202030204" pitchFamily="34" charset="0"/>
              </a:rPr>
              <a:t> – L1 program is completely translated into an L0 program, which then runs on the computer hardware</a:t>
            </a:r>
          </a:p>
        </p:txBody>
      </p:sp>
    </p:spTree>
    <p:extLst>
      <p:ext uri="{BB962C8B-B14F-4D97-AF65-F5344CB8AC3E}">
        <p14:creationId xmlns:p14="http://schemas.microsoft.com/office/powerpoint/2010/main" val="142426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Intel-Based Computers 6/e, 2010.</a:t>
            </a:r>
          </a:p>
        </p:txBody>
      </p:sp>
      <p:sp>
        <p:nvSpPr>
          <p:cNvPr id="2355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9F8B0C7D-2E23-49A8-BD5F-71339C000CC2}" type="slidenum">
              <a:rPr lang="en-US" altLang="en-US" sz="1600">
                <a:latin typeface="Times New Roman" panose="02020603050405020304" pitchFamily="18" charset="0"/>
              </a:rPr>
              <a:pPr eaLnBrk="1" hangingPunct="1"/>
              <a:t>16</a:t>
            </a:fld>
            <a:endParaRPr lang="en-US" altLang="en-US" sz="1600">
              <a:latin typeface="Times New Roman" panose="02020603050405020304" pitchFamily="18" charset="0"/>
            </a:endParaRPr>
          </a:p>
        </p:txBody>
      </p:sp>
      <p:sp>
        <p:nvSpPr>
          <p:cNvPr id="92162" name="Rectangle 1026"/>
          <p:cNvSpPr>
            <a:spLocks noGrp="1" noChangeArrowheads="1"/>
          </p:cNvSpPr>
          <p:nvPr>
            <p:ph type="title"/>
          </p:nvPr>
        </p:nvSpPr>
        <p:spPr>
          <a:xfrm>
            <a:off x="457200" y="274638"/>
            <a:ext cx="8229600" cy="603250"/>
          </a:xfrm>
        </p:spPr>
        <p:txBody>
          <a:bodyPr>
            <a:noAutofit/>
          </a:bodyPr>
          <a:lstStyle/>
          <a:p>
            <a:pPr eaLnBrk="1" hangingPunct="1">
              <a:defRPr/>
            </a:pPr>
            <a:r>
              <a:rPr lang="en-US" sz="3600" dirty="0">
                <a:latin typeface="Arial Narrow" panose="020B0606020202030204" pitchFamily="34" charset="0"/>
              </a:rPr>
              <a:t>Translating Languages</a:t>
            </a:r>
          </a:p>
        </p:txBody>
      </p:sp>
      <p:sp>
        <p:nvSpPr>
          <p:cNvPr id="23557" name="Text Box 1027"/>
          <p:cNvSpPr txBox="1">
            <a:spLocks noChangeArrowheads="1"/>
          </p:cNvSpPr>
          <p:nvPr/>
        </p:nvSpPr>
        <p:spPr bwMode="auto">
          <a:xfrm>
            <a:off x="685800" y="1143000"/>
            <a:ext cx="6172200" cy="603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solidFill>
                  <a:schemeClr val="tx2"/>
                </a:solidFill>
              </a:rPr>
              <a:t>English:</a:t>
            </a:r>
            <a:r>
              <a:rPr lang="en-US" altLang="en-US"/>
              <a:t> Display the sum of A times B plus C.</a:t>
            </a:r>
          </a:p>
        </p:txBody>
      </p:sp>
      <p:sp>
        <p:nvSpPr>
          <p:cNvPr id="23558" name="Text Box 1028"/>
          <p:cNvSpPr txBox="1">
            <a:spLocks noChangeArrowheads="1"/>
          </p:cNvSpPr>
          <p:nvPr/>
        </p:nvSpPr>
        <p:spPr bwMode="auto">
          <a:xfrm>
            <a:off x="685800" y="2286000"/>
            <a:ext cx="3733800" cy="603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solidFill>
                  <a:schemeClr val="tx2"/>
                </a:solidFill>
              </a:rPr>
              <a:t>C++:</a:t>
            </a:r>
            <a:r>
              <a:rPr lang="en-US" altLang="en-US"/>
              <a:t>  cout &lt;&lt; (A * B + C);</a:t>
            </a:r>
          </a:p>
        </p:txBody>
      </p:sp>
      <p:sp>
        <p:nvSpPr>
          <p:cNvPr id="23559" name="Text Box 1029"/>
          <p:cNvSpPr txBox="1">
            <a:spLocks noChangeArrowheads="1"/>
          </p:cNvSpPr>
          <p:nvPr/>
        </p:nvSpPr>
        <p:spPr bwMode="auto">
          <a:xfrm>
            <a:off x="685800" y="3505200"/>
            <a:ext cx="3200400" cy="191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solidFill>
                  <a:schemeClr val="tx2"/>
                </a:solidFill>
              </a:rPr>
              <a:t>Assembly Language:</a:t>
            </a:r>
          </a:p>
          <a:p>
            <a:pPr eaLnBrk="1" hangingPunct="1">
              <a:lnSpc>
                <a:spcPct val="70000"/>
              </a:lnSpc>
              <a:spcBef>
                <a:spcPct val="50000"/>
              </a:spcBef>
            </a:pPr>
            <a:r>
              <a:rPr lang="en-US" altLang="en-US"/>
              <a:t>mov eax,A</a:t>
            </a:r>
          </a:p>
          <a:p>
            <a:pPr eaLnBrk="1" hangingPunct="1">
              <a:lnSpc>
                <a:spcPct val="40000"/>
              </a:lnSpc>
              <a:spcBef>
                <a:spcPct val="50000"/>
              </a:spcBef>
            </a:pPr>
            <a:r>
              <a:rPr lang="en-US" altLang="en-US"/>
              <a:t>mul B</a:t>
            </a:r>
          </a:p>
          <a:p>
            <a:pPr eaLnBrk="1" hangingPunct="1">
              <a:lnSpc>
                <a:spcPct val="40000"/>
              </a:lnSpc>
              <a:spcBef>
                <a:spcPct val="50000"/>
              </a:spcBef>
            </a:pPr>
            <a:r>
              <a:rPr lang="en-US" altLang="en-US"/>
              <a:t>add eax,C</a:t>
            </a:r>
          </a:p>
          <a:p>
            <a:pPr eaLnBrk="1" hangingPunct="1">
              <a:lnSpc>
                <a:spcPct val="60000"/>
              </a:lnSpc>
              <a:spcBef>
                <a:spcPct val="50000"/>
              </a:spcBef>
            </a:pPr>
            <a:r>
              <a:rPr lang="en-US" altLang="en-US"/>
              <a:t>call WriteInt</a:t>
            </a:r>
          </a:p>
        </p:txBody>
      </p:sp>
      <p:sp>
        <p:nvSpPr>
          <p:cNvPr id="23560" name="Text Box 1030"/>
          <p:cNvSpPr txBox="1">
            <a:spLocks noChangeArrowheads="1"/>
          </p:cNvSpPr>
          <p:nvPr/>
        </p:nvSpPr>
        <p:spPr bwMode="auto">
          <a:xfrm>
            <a:off x="4724400" y="3505200"/>
            <a:ext cx="3810000" cy="2139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a:solidFill>
                  <a:schemeClr val="tx2"/>
                </a:solidFill>
              </a:rPr>
              <a:t>Intel Machine Language:</a:t>
            </a:r>
          </a:p>
          <a:p>
            <a:pPr eaLnBrk="1" hangingPunct="1">
              <a:lnSpc>
                <a:spcPct val="70000"/>
              </a:lnSpc>
              <a:spcBef>
                <a:spcPct val="50000"/>
              </a:spcBef>
            </a:pPr>
            <a:r>
              <a:rPr lang="en-US" altLang="en-US"/>
              <a:t>A1 00000000</a:t>
            </a:r>
          </a:p>
          <a:p>
            <a:pPr eaLnBrk="1" hangingPunct="1">
              <a:lnSpc>
                <a:spcPct val="70000"/>
              </a:lnSpc>
              <a:spcBef>
                <a:spcPct val="50000"/>
              </a:spcBef>
            </a:pPr>
            <a:r>
              <a:rPr lang="en-US" altLang="en-US"/>
              <a:t>F7 25 00000004</a:t>
            </a:r>
          </a:p>
          <a:p>
            <a:pPr eaLnBrk="1" hangingPunct="1">
              <a:lnSpc>
                <a:spcPct val="70000"/>
              </a:lnSpc>
              <a:spcBef>
                <a:spcPct val="50000"/>
              </a:spcBef>
            </a:pPr>
            <a:r>
              <a:rPr lang="en-US" altLang="en-US"/>
              <a:t>03 05 00000008</a:t>
            </a:r>
          </a:p>
          <a:p>
            <a:pPr eaLnBrk="1" hangingPunct="1">
              <a:lnSpc>
                <a:spcPct val="70000"/>
              </a:lnSpc>
              <a:spcBef>
                <a:spcPct val="50000"/>
              </a:spcBef>
            </a:pPr>
            <a:r>
              <a:rPr lang="en-US" altLang="en-US"/>
              <a:t>E8 00500000</a:t>
            </a:r>
          </a:p>
        </p:txBody>
      </p:sp>
      <p:sp>
        <p:nvSpPr>
          <p:cNvPr id="23561" name="Line 1031"/>
          <p:cNvSpPr>
            <a:spLocks noChangeShapeType="1"/>
          </p:cNvSpPr>
          <p:nvPr/>
        </p:nvSpPr>
        <p:spPr bwMode="auto">
          <a:xfrm>
            <a:off x="1981200" y="1828800"/>
            <a:ext cx="0" cy="457200"/>
          </a:xfrm>
          <a:prstGeom prst="line">
            <a:avLst/>
          </a:prstGeom>
          <a:noFill/>
          <a:ln w="9525">
            <a:solidFill>
              <a:schemeClr val="tx2"/>
            </a:solidFill>
            <a:round/>
            <a:headEnd/>
            <a:tailEnd type="triangle" w="lg" len="med"/>
          </a:ln>
          <a:extLst>
            <a:ext uri="{909E8E84-426E-40DD-AFC4-6F175D3DCCD1}">
              <a14:hiddenFill xmlns:a14="http://schemas.microsoft.com/office/drawing/2010/main">
                <a:noFill/>
              </a14:hiddenFill>
            </a:ext>
          </a:extLst>
        </p:spPr>
        <p:txBody>
          <a:bodyPr tIns="137160" bIns="137160">
            <a:spAutoFit/>
          </a:bodyPr>
          <a:lstStyle/>
          <a:p>
            <a:endParaRPr lang="en-US"/>
          </a:p>
        </p:txBody>
      </p:sp>
      <p:sp>
        <p:nvSpPr>
          <p:cNvPr id="23562" name="Line 1032"/>
          <p:cNvSpPr>
            <a:spLocks noChangeShapeType="1"/>
          </p:cNvSpPr>
          <p:nvPr/>
        </p:nvSpPr>
        <p:spPr bwMode="auto">
          <a:xfrm>
            <a:off x="1981200" y="2971800"/>
            <a:ext cx="0" cy="457200"/>
          </a:xfrm>
          <a:prstGeom prst="line">
            <a:avLst/>
          </a:prstGeom>
          <a:noFill/>
          <a:ln w="9525">
            <a:solidFill>
              <a:schemeClr val="tx2"/>
            </a:solidFill>
            <a:round/>
            <a:headEnd/>
            <a:tailEnd type="triangle" w="lg" len="med"/>
          </a:ln>
          <a:extLst>
            <a:ext uri="{909E8E84-426E-40DD-AFC4-6F175D3DCCD1}">
              <a14:hiddenFill xmlns:a14="http://schemas.microsoft.com/office/drawing/2010/main">
                <a:noFill/>
              </a14:hiddenFill>
            </a:ext>
          </a:extLst>
        </p:spPr>
        <p:txBody>
          <a:bodyPr tIns="137160" bIns="137160">
            <a:spAutoFit/>
          </a:bodyPr>
          <a:lstStyle/>
          <a:p>
            <a:endParaRPr lang="en-US"/>
          </a:p>
        </p:txBody>
      </p:sp>
      <p:sp>
        <p:nvSpPr>
          <p:cNvPr id="23563" name="Line 1033"/>
          <p:cNvSpPr>
            <a:spLocks noChangeShapeType="1"/>
          </p:cNvSpPr>
          <p:nvPr/>
        </p:nvSpPr>
        <p:spPr bwMode="auto">
          <a:xfrm>
            <a:off x="3886200" y="4419600"/>
            <a:ext cx="762000" cy="0"/>
          </a:xfrm>
          <a:prstGeom prst="line">
            <a:avLst/>
          </a:prstGeom>
          <a:noFill/>
          <a:ln w="9525">
            <a:solidFill>
              <a:schemeClr val="tx2"/>
            </a:solidFill>
            <a:round/>
            <a:headEnd/>
            <a:tailEnd type="triangle" w="lg" len="med"/>
          </a:ln>
          <a:extLst>
            <a:ext uri="{909E8E84-426E-40DD-AFC4-6F175D3DCCD1}">
              <a14:hiddenFill xmlns:a14="http://schemas.microsoft.com/office/drawing/2010/main">
                <a:noFill/>
              </a14:hiddenFill>
            </a:ext>
          </a:extLst>
        </p:spPr>
        <p:txBody>
          <a:bodyPr tIns="137160" bIns="137160">
            <a:spAutoFit/>
          </a:bodyPr>
          <a:lstStyle/>
          <a:p>
            <a:endParaRPr lang="en-US"/>
          </a:p>
        </p:txBody>
      </p:sp>
    </p:spTree>
    <p:extLst>
      <p:ext uri="{BB962C8B-B14F-4D97-AF65-F5344CB8AC3E}">
        <p14:creationId xmlns:p14="http://schemas.microsoft.com/office/powerpoint/2010/main" val="190145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Intel-Based Computers 6/e, 2010.</a:t>
            </a:r>
          </a:p>
        </p:txBody>
      </p:sp>
      <p:sp>
        <p:nvSpPr>
          <p:cNvPr id="2457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387F71EB-3FCD-480F-98C9-13D7CF750013}" type="slidenum">
              <a:rPr lang="en-US" altLang="en-US" sz="1600">
                <a:latin typeface="Times New Roman" panose="02020603050405020304" pitchFamily="18" charset="0"/>
              </a:rPr>
              <a:pPr eaLnBrk="1" hangingPunct="1"/>
              <a:t>17</a:t>
            </a:fld>
            <a:endParaRPr lang="en-US" altLang="en-US" sz="1600">
              <a:latin typeface="Times New Roman" panose="02020603050405020304" pitchFamily="18" charset="0"/>
            </a:endParaRPr>
          </a:p>
        </p:txBody>
      </p:sp>
      <p:sp>
        <p:nvSpPr>
          <p:cNvPr id="48130" name="Rectangle 2"/>
          <p:cNvSpPr>
            <a:spLocks noGrp="1" noChangeArrowheads="1"/>
          </p:cNvSpPr>
          <p:nvPr>
            <p:ph type="title"/>
          </p:nvPr>
        </p:nvSpPr>
        <p:spPr>
          <a:xfrm>
            <a:off x="457200" y="38100"/>
            <a:ext cx="8229600" cy="1143000"/>
          </a:xfrm>
        </p:spPr>
        <p:txBody>
          <a:bodyPr>
            <a:normAutofit/>
          </a:bodyPr>
          <a:lstStyle/>
          <a:p>
            <a:pPr eaLnBrk="1" hangingPunct="1">
              <a:defRPr/>
            </a:pPr>
            <a:r>
              <a:rPr lang="en-US" sz="3600" dirty="0">
                <a:latin typeface="Arial Narrow" panose="020B0606020202030204" pitchFamily="34" charset="0"/>
              </a:rPr>
              <a:t>Specific Machine Levels</a:t>
            </a:r>
            <a:endParaRPr lang="en-US" sz="1800" i="1" dirty="0">
              <a:latin typeface="Arial Narrow" panose="020B0606020202030204" pitchFamily="34" charset="0"/>
            </a:endParaRPr>
          </a:p>
        </p:txBody>
      </p:sp>
      <p:sp>
        <p:nvSpPr>
          <p:cNvPr id="24581" name="Text Box 6"/>
          <p:cNvSpPr txBox="1">
            <a:spLocks noChangeArrowheads="1"/>
          </p:cNvSpPr>
          <p:nvPr/>
        </p:nvSpPr>
        <p:spPr bwMode="auto">
          <a:xfrm>
            <a:off x="5715000" y="4724400"/>
            <a:ext cx="29718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endParaRPr lang="en-US" altLang="en-US"/>
          </a:p>
        </p:txBody>
      </p:sp>
      <p:sp>
        <p:nvSpPr>
          <p:cNvPr id="24582" name="Text Box 7"/>
          <p:cNvSpPr txBox="1">
            <a:spLocks noChangeArrowheads="1"/>
          </p:cNvSpPr>
          <p:nvPr/>
        </p:nvSpPr>
        <p:spPr bwMode="auto">
          <a:xfrm>
            <a:off x="5562600" y="4953000"/>
            <a:ext cx="3429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spcBef>
                <a:spcPct val="50000"/>
              </a:spcBef>
            </a:pPr>
            <a:r>
              <a:rPr lang="en-US" altLang="en-US" sz="1600"/>
              <a:t>(descriptions of individual levels follow . . . )</a:t>
            </a:r>
          </a:p>
        </p:txBody>
      </p:sp>
      <p:pic>
        <p:nvPicPr>
          <p:cNvPr id="2458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295400"/>
            <a:ext cx="3810000" cy="33988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5801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Intel-Based Computers 6/e, 2010.</a:t>
            </a:r>
          </a:p>
        </p:txBody>
      </p:sp>
      <p:sp>
        <p:nvSpPr>
          <p:cNvPr id="2560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5E6852ED-B021-4432-A79F-B502BBFFCB86}" type="slidenum">
              <a:rPr lang="en-US" altLang="en-US" sz="1600">
                <a:latin typeface="Times New Roman" panose="02020603050405020304" pitchFamily="18" charset="0"/>
              </a:rPr>
              <a:pPr eaLnBrk="1" hangingPunct="1"/>
              <a:t>18</a:t>
            </a:fld>
            <a:endParaRPr lang="en-US" altLang="en-US" sz="1600">
              <a:latin typeface="Times New Roman" panose="02020603050405020304" pitchFamily="18" charset="0"/>
            </a:endParaRPr>
          </a:p>
        </p:txBody>
      </p:sp>
      <p:sp>
        <p:nvSpPr>
          <p:cNvPr id="89090" name="Rectangle 1026"/>
          <p:cNvSpPr>
            <a:spLocks noGrp="1" noChangeArrowheads="1"/>
          </p:cNvSpPr>
          <p:nvPr>
            <p:ph type="title"/>
          </p:nvPr>
        </p:nvSpPr>
        <p:spPr/>
        <p:txBody>
          <a:bodyPr>
            <a:normAutofit/>
          </a:bodyPr>
          <a:lstStyle/>
          <a:p>
            <a:pPr eaLnBrk="1" hangingPunct="1">
              <a:defRPr/>
            </a:pPr>
            <a:r>
              <a:rPr lang="en-US" sz="4000" dirty="0">
                <a:latin typeface="Arial Narrow" panose="020B0606020202030204" pitchFamily="34" charset="0"/>
              </a:rPr>
              <a:t>High-Level Language</a:t>
            </a:r>
          </a:p>
        </p:txBody>
      </p:sp>
      <p:sp>
        <p:nvSpPr>
          <p:cNvPr id="25605" name="Rectangle 1027"/>
          <p:cNvSpPr>
            <a:spLocks noGrp="1" noChangeArrowheads="1"/>
          </p:cNvSpPr>
          <p:nvPr>
            <p:ph type="body" idx="1"/>
          </p:nvPr>
        </p:nvSpPr>
        <p:spPr>
          <a:xfrm>
            <a:off x="381000" y="1422112"/>
            <a:ext cx="6477000" cy="2743200"/>
          </a:xfrm>
        </p:spPr>
        <p:txBody>
          <a:bodyPr/>
          <a:lstStyle/>
          <a:p>
            <a:pPr marL="0" indent="0" eaLnBrk="1" hangingPunct="1">
              <a:buNone/>
            </a:pPr>
            <a:r>
              <a:rPr lang="en-US" altLang="en-US" dirty="0">
                <a:solidFill>
                  <a:srgbClr val="FF0000"/>
                </a:solidFill>
                <a:latin typeface="Arial Narrow" panose="020B0606020202030204" pitchFamily="34" charset="0"/>
              </a:rPr>
              <a:t>Level 4</a:t>
            </a:r>
          </a:p>
          <a:p>
            <a:pPr eaLnBrk="1" hangingPunct="1"/>
            <a:r>
              <a:rPr lang="en-US" altLang="en-US" dirty="0">
                <a:latin typeface="Arial Narrow" panose="020B0606020202030204" pitchFamily="34" charset="0"/>
              </a:rPr>
              <a:t>Application-oriented languages</a:t>
            </a:r>
          </a:p>
          <a:p>
            <a:pPr lvl="1" eaLnBrk="1" hangingPunct="1"/>
            <a:r>
              <a:rPr lang="en-US" altLang="en-US" sz="2400" dirty="0">
                <a:latin typeface="Arial Narrow" panose="020B0606020202030204" pitchFamily="34" charset="0"/>
              </a:rPr>
              <a:t>C++, Java, Pascal, Visual Basic . . .</a:t>
            </a:r>
          </a:p>
          <a:p>
            <a:pPr eaLnBrk="1" hangingPunct="1"/>
            <a:r>
              <a:rPr lang="en-US" altLang="en-US" dirty="0">
                <a:latin typeface="Arial Narrow" panose="020B0606020202030204" pitchFamily="34" charset="0"/>
              </a:rPr>
              <a:t>Programs compile into assembly language (Level 3) </a:t>
            </a:r>
          </a:p>
        </p:txBody>
      </p:sp>
      <p:pic>
        <p:nvPicPr>
          <p:cNvPr id="6" name="Picture 8">
            <a:extLst>
              <a:ext uri="{FF2B5EF4-FFF2-40B4-BE49-F238E27FC236}">
                <a16:creationId xmlns:a16="http://schemas.microsoft.com/office/drawing/2014/main" id="{13693CFE-8FD6-4640-BF01-E18CE1D51D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8951" y="1905000"/>
            <a:ext cx="3075049" cy="2743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2595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Narrow" panose="020B0606020202030204" pitchFamily="34" charset="0"/>
              </a:rPr>
              <a:t>High-Level Language</a:t>
            </a:r>
          </a:p>
        </p:txBody>
      </p:sp>
      <p:sp>
        <p:nvSpPr>
          <p:cNvPr id="3" name="Content Placeholder 2"/>
          <p:cNvSpPr>
            <a:spLocks noGrp="1"/>
          </p:cNvSpPr>
          <p:nvPr>
            <p:ph idx="1"/>
          </p:nvPr>
        </p:nvSpPr>
        <p:spPr/>
        <p:txBody>
          <a:bodyPr>
            <a:normAutofit/>
          </a:bodyPr>
          <a:lstStyle/>
          <a:p>
            <a:r>
              <a:rPr lang="en-US" sz="2800" dirty="0">
                <a:latin typeface="Arial Narrow" panose="020B0606020202030204" pitchFamily="34" charset="0"/>
              </a:rPr>
              <a:t>The </a:t>
            </a:r>
            <a:r>
              <a:rPr lang="en-US" sz="2800" dirty="0">
                <a:solidFill>
                  <a:srgbClr val="FF0000"/>
                </a:solidFill>
                <a:latin typeface="Arial Narrow" panose="020B0606020202030204" pitchFamily="34" charset="0"/>
              </a:rPr>
              <a:t>Java programming language </a:t>
            </a:r>
            <a:r>
              <a:rPr lang="en-US" sz="2800" dirty="0">
                <a:latin typeface="Arial Narrow" panose="020B0606020202030204" pitchFamily="34" charset="0"/>
              </a:rPr>
              <a:t>is based on the virtual machine concept. </a:t>
            </a:r>
          </a:p>
          <a:p>
            <a:r>
              <a:rPr lang="en-US" sz="2800" dirty="0">
                <a:latin typeface="Arial Narrow" panose="020B0606020202030204" pitchFamily="34" charset="0"/>
              </a:rPr>
              <a:t>A program written in the Java language is translated by a Java compiler into </a:t>
            </a:r>
            <a:r>
              <a:rPr lang="en-US" sz="2800" i="1" dirty="0">
                <a:latin typeface="Arial Narrow" panose="020B0606020202030204" pitchFamily="34" charset="0"/>
              </a:rPr>
              <a:t>Java byte code</a:t>
            </a:r>
            <a:r>
              <a:rPr lang="en-US" sz="2800" dirty="0">
                <a:latin typeface="Arial Narrow" panose="020B0606020202030204" pitchFamily="34" charset="0"/>
              </a:rPr>
              <a:t> - a low-level language quickly executed at runtime by a program known as a </a:t>
            </a:r>
            <a:r>
              <a:rPr lang="en-US" sz="2800" i="1" dirty="0">
                <a:latin typeface="Arial Narrow" panose="020B0606020202030204" pitchFamily="34" charset="0"/>
              </a:rPr>
              <a:t>Java virtual machine (JVM)</a:t>
            </a:r>
            <a:r>
              <a:rPr lang="en-US" sz="2800" dirty="0">
                <a:latin typeface="Arial Narrow" panose="020B0606020202030204" pitchFamily="34" charset="0"/>
              </a:rPr>
              <a:t>. </a:t>
            </a:r>
          </a:p>
        </p:txBody>
      </p:sp>
    </p:spTree>
    <p:extLst>
      <p:ext uri="{BB962C8B-B14F-4D97-AF65-F5344CB8AC3E}">
        <p14:creationId xmlns:p14="http://schemas.microsoft.com/office/powerpoint/2010/main" val="2945623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Assembly Language</a:t>
            </a:r>
          </a:p>
        </p:txBody>
      </p:sp>
      <p:sp>
        <p:nvSpPr>
          <p:cNvPr id="3" name="Content Placeholder 2"/>
          <p:cNvSpPr>
            <a:spLocks noGrp="1"/>
          </p:cNvSpPr>
          <p:nvPr>
            <p:ph idx="1"/>
          </p:nvPr>
        </p:nvSpPr>
        <p:spPr>
          <a:xfrm>
            <a:off x="381000" y="838200"/>
            <a:ext cx="8305800" cy="5287963"/>
          </a:xfrm>
        </p:spPr>
        <p:txBody>
          <a:bodyPr>
            <a:normAutofit/>
          </a:bodyPr>
          <a:lstStyle/>
          <a:p>
            <a:pPr marL="0" indent="0">
              <a:buNone/>
            </a:pPr>
            <a:r>
              <a:rPr lang="en-US" b="0" i="1" u="none" strike="noStrike" baseline="0" dirty="0">
                <a:latin typeface="Times-Italic"/>
              </a:rPr>
              <a:t>Assembly language </a:t>
            </a:r>
            <a:r>
              <a:rPr lang="en-US" b="0" i="0" u="none" strike="noStrike" baseline="0" dirty="0">
                <a:latin typeface="Times-Roman"/>
              </a:rPr>
              <a:t>consists of statements</a:t>
            </a:r>
          </a:p>
          <a:p>
            <a:pPr marL="0" indent="0">
              <a:buNone/>
            </a:pPr>
            <a:r>
              <a:rPr lang="en-US" b="0" i="0" u="none" strike="noStrike" baseline="0" dirty="0">
                <a:latin typeface="Times-Roman"/>
              </a:rPr>
              <a:t>written with short mnemonics such as ADD, MOV, SUB, and CALL. </a:t>
            </a:r>
          </a:p>
          <a:p>
            <a:pPr marL="0" indent="0">
              <a:buNone/>
            </a:pPr>
            <a:endParaRPr lang="en-US" b="0" i="0" u="none" strike="noStrike" baseline="0" dirty="0">
              <a:latin typeface="Times-Roman"/>
            </a:endParaRPr>
          </a:p>
          <a:p>
            <a:pPr marL="0" indent="0">
              <a:buNone/>
            </a:pPr>
            <a:r>
              <a:rPr lang="en-US" b="0" i="0" u="none" strike="noStrike" baseline="0" dirty="0">
                <a:latin typeface="Times-Roman"/>
              </a:rPr>
              <a:t>Assembly language has a </a:t>
            </a:r>
            <a:r>
              <a:rPr lang="en-US" b="0" i="1" u="none" strike="noStrike" baseline="0" dirty="0">
                <a:solidFill>
                  <a:srgbClr val="FF0000"/>
                </a:solidFill>
                <a:latin typeface="Times-Italic"/>
              </a:rPr>
              <a:t>one-to-one</a:t>
            </a:r>
          </a:p>
          <a:p>
            <a:pPr marL="0" indent="0">
              <a:buNone/>
            </a:pPr>
            <a:r>
              <a:rPr lang="en-US" b="0" i="0" u="none" strike="noStrike" baseline="0" dirty="0">
                <a:solidFill>
                  <a:srgbClr val="FF0000"/>
                </a:solidFill>
                <a:latin typeface="Times-Roman"/>
              </a:rPr>
              <a:t>relationship</a:t>
            </a:r>
            <a:r>
              <a:rPr lang="en-US" b="0" i="0" u="none" strike="noStrike" baseline="0" dirty="0">
                <a:latin typeface="Times-Roman"/>
              </a:rPr>
              <a:t> with machine language: </a:t>
            </a:r>
          </a:p>
          <a:p>
            <a:pPr lvl="1"/>
            <a:r>
              <a:rPr lang="en-US" b="0" i="0" u="none" strike="noStrike" baseline="0" dirty="0">
                <a:latin typeface="Times-Roman"/>
              </a:rPr>
              <a:t>Each assembly language instruction corresponds to a single machine-language instruction.</a:t>
            </a:r>
            <a:endParaRPr lang="en-US" dirty="0"/>
          </a:p>
        </p:txBody>
      </p:sp>
    </p:spTree>
    <p:extLst>
      <p:ext uri="{BB962C8B-B14F-4D97-AF65-F5344CB8AC3E}">
        <p14:creationId xmlns:p14="http://schemas.microsoft.com/office/powerpoint/2010/main" val="1495675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A9B9E-F527-4B58-9D06-9B7D01A9BFF2}"/>
              </a:ext>
            </a:extLst>
          </p:cNvPr>
          <p:cNvSpPr>
            <a:spLocks noGrp="1"/>
          </p:cNvSpPr>
          <p:nvPr>
            <p:ph type="title"/>
          </p:nvPr>
        </p:nvSpPr>
        <p:spPr>
          <a:xfrm>
            <a:off x="457200" y="274638"/>
            <a:ext cx="8229600" cy="1143000"/>
          </a:xfrm>
        </p:spPr>
        <p:txBody>
          <a:bodyPr/>
          <a:lstStyle/>
          <a:p>
            <a:endParaRPr lang="en-US" b="1">
              <a:latin typeface="Arial Narrow" panose="020B0606020202030204" pitchFamily="34" charset="0"/>
            </a:endParaRPr>
          </a:p>
        </p:txBody>
      </p:sp>
      <p:pic>
        <p:nvPicPr>
          <p:cNvPr id="5" name="Content Placeholder 4">
            <a:extLst>
              <a:ext uri="{FF2B5EF4-FFF2-40B4-BE49-F238E27FC236}">
                <a16:creationId xmlns:a16="http://schemas.microsoft.com/office/drawing/2014/main" id="{8E77F4E9-59D8-48B5-997D-BBC8CC4918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491" y="-62345"/>
            <a:ext cx="8548686" cy="2849562"/>
          </a:xfrm>
        </p:spPr>
      </p:pic>
      <p:pic>
        <p:nvPicPr>
          <p:cNvPr id="7" name="Picture 6">
            <a:extLst>
              <a:ext uri="{FF2B5EF4-FFF2-40B4-BE49-F238E27FC236}">
                <a16:creationId xmlns:a16="http://schemas.microsoft.com/office/drawing/2014/main" id="{FEC1205D-2DFA-4E7F-841A-46659FAC76E6}"/>
              </a:ext>
            </a:extLst>
          </p:cNvPr>
          <p:cNvPicPr>
            <a:picLocks noChangeAspect="1"/>
          </p:cNvPicPr>
          <p:nvPr/>
        </p:nvPicPr>
        <p:blipFill rotWithShape="1">
          <a:blip r:embed="rId3">
            <a:extLst>
              <a:ext uri="{28A0092B-C50C-407E-A947-70E740481C1C}">
                <a14:useLocalDpi xmlns:a14="http://schemas.microsoft.com/office/drawing/2010/main" val="0"/>
              </a:ext>
            </a:extLst>
          </a:blip>
          <a:srcRect l="70851"/>
          <a:stretch/>
        </p:blipFill>
        <p:spPr>
          <a:xfrm>
            <a:off x="304800" y="2438400"/>
            <a:ext cx="2590800" cy="2549887"/>
          </a:xfrm>
          <a:prstGeom prst="rect">
            <a:avLst/>
          </a:prstGeom>
        </p:spPr>
      </p:pic>
      <p:sp>
        <p:nvSpPr>
          <p:cNvPr id="8" name="Arrow: Down 7">
            <a:extLst>
              <a:ext uri="{FF2B5EF4-FFF2-40B4-BE49-F238E27FC236}">
                <a16:creationId xmlns:a16="http://schemas.microsoft.com/office/drawing/2014/main" id="{6E384E8B-29E4-495B-987B-03755544B65D}"/>
              </a:ext>
            </a:extLst>
          </p:cNvPr>
          <p:cNvSpPr/>
          <p:nvPr/>
        </p:nvSpPr>
        <p:spPr>
          <a:xfrm rot="3597815">
            <a:off x="3692751" y="1749352"/>
            <a:ext cx="628272" cy="1499919"/>
          </a:xfrm>
          <a:prstGeom prst="downArrow">
            <a:avLst>
              <a:gd name="adj1" fmla="val 54654"/>
              <a:gd name="adj2" fmla="val 87050"/>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Arial Narrow" panose="020B0606020202030204" pitchFamily="34" charset="0"/>
            </a:endParaRPr>
          </a:p>
        </p:txBody>
      </p:sp>
      <p:sp>
        <p:nvSpPr>
          <p:cNvPr id="9" name="TextBox 8">
            <a:extLst>
              <a:ext uri="{FF2B5EF4-FFF2-40B4-BE49-F238E27FC236}">
                <a16:creationId xmlns:a16="http://schemas.microsoft.com/office/drawing/2014/main" id="{0D1743E0-9027-437D-A926-F41C0D6FC29F}"/>
              </a:ext>
            </a:extLst>
          </p:cNvPr>
          <p:cNvSpPr txBox="1"/>
          <p:nvPr/>
        </p:nvSpPr>
        <p:spPr>
          <a:xfrm rot="19501550">
            <a:off x="3972107" y="2617113"/>
            <a:ext cx="952505" cy="369332"/>
          </a:xfrm>
          <a:prstGeom prst="rect">
            <a:avLst/>
          </a:prstGeom>
          <a:noFill/>
        </p:spPr>
        <p:txBody>
          <a:bodyPr wrap="none" rtlCol="0">
            <a:spAutoFit/>
          </a:bodyPr>
          <a:lstStyle/>
          <a:p>
            <a:r>
              <a:rPr lang="en-US" b="1" dirty="0">
                <a:solidFill>
                  <a:schemeClr val="tx2">
                    <a:lumMod val="60000"/>
                    <a:lumOff val="40000"/>
                  </a:schemeClr>
                </a:solidFill>
                <a:latin typeface="Arial Narrow" panose="020B0606020202030204" pitchFamily="34" charset="0"/>
              </a:rPr>
              <a:t>Interpret</a:t>
            </a:r>
          </a:p>
        </p:txBody>
      </p:sp>
      <p:pic>
        <p:nvPicPr>
          <p:cNvPr id="11" name="Picture 10">
            <a:extLst>
              <a:ext uri="{FF2B5EF4-FFF2-40B4-BE49-F238E27FC236}">
                <a16:creationId xmlns:a16="http://schemas.microsoft.com/office/drawing/2014/main" id="{FFDCF421-C6F8-4CB1-93C6-C9A66606A6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9982" y="3858380"/>
            <a:ext cx="2400635" cy="1428949"/>
          </a:xfrm>
          <a:prstGeom prst="rect">
            <a:avLst/>
          </a:prstGeom>
        </p:spPr>
      </p:pic>
      <p:sp>
        <p:nvSpPr>
          <p:cNvPr id="12" name="Rectangle 11">
            <a:extLst>
              <a:ext uri="{FF2B5EF4-FFF2-40B4-BE49-F238E27FC236}">
                <a16:creationId xmlns:a16="http://schemas.microsoft.com/office/drawing/2014/main" id="{8DCB673C-3ACB-46D3-9E99-D0E4D98E5E55}"/>
              </a:ext>
            </a:extLst>
          </p:cNvPr>
          <p:cNvSpPr/>
          <p:nvPr/>
        </p:nvSpPr>
        <p:spPr>
          <a:xfrm>
            <a:off x="429491" y="6185240"/>
            <a:ext cx="8548684" cy="646331"/>
          </a:xfrm>
          <a:prstGeom prst="rect">
            <a:avLst/>
          </a:prstGeom>
        </p:spPr>
        <p:txBody>
          <a:bodyPr wrap="square">
            <a:spAutoFit/>
          </a:bodyPr>
          <a:lstStyle/>
          <a:p>
            <a:r>
              <a:rPr lang="en-US" dirty="0"/>
              <a:t>JVM is platform dependent that means there are different implementation of JVM on different OS.</a:t>
            </a:r>
          </a:p>
        </p:txBody>
      </p:sp>
      <p:sp>
        <p:nvSpPr>
          <p:cNvPr id="13" name="Rectangle 12">
            <a:extLst>
              <a:ext uri="{FF2B5EF4-FFF2-40B4-BE49-F238E27FC236}">
                <a16:creationId xmlns:a16="http://schemas.microsoft.com/office/drawing/2014/main" id="{F19728F6-D553-4807-B503-8C707E2EF457}"/>
              </a:ext>
            </a:extLst>
          </p:cNvPr>
          <p:cNvSpPr/>
          <p:nvPr/>
        </p:nvSpPr>
        <p:spPr>
          <a:xfrm>
            <a:off x="429490" y="5413119"/>
            <a:ext cx="8548685" cy="646331"/>
          </a:xfrm>
          <a:prstGeom prst="rect">
            <a:avLst/>
          </a:prstGeom>
        </p:spPr>
        <p:txBody>
          <a:bodyPr wrap="square">
            <a:spAutoFit/>
          </a:bodyPr>
          <a:lstStyle/>
          <a:p>
            <a:r>
              <a:rPr lang="en-US" dirty="0"/>
              <a:t>Java code / Bytecode is always the same on different OS. That makes java program as platform independent.</a:t>
            </a:r>
          </a:p>
        </p:txBody>
      </p:sp>
      <p:pic>
        <p:nvPicPr>
          <p:cNvPr id="15" name="Picture 14">
            <a:extLst>
              <a:ext uri="{FF2B5EF4-FFF2-40B4-BE49-F238E27FC236}">
                <a16:creationId xmlns:a16="http://schemas.microsoft.com/office/drawing/2014/main" id="{8FDA4E74-9791-4B03-8114-AC88567DE1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3918" y="4144575"/>
            <a:ext cx="3496163" cy="1114581"/>
          </a:xfrm>
          <a:prstGeom prst="rect">
            <a:avLst/>
          </a:prstGeom>
        </p:spPr>
      </p:pic>
    </p:spTree>
    <p:extLst>
      <p:ext uri="{BB962C8B-B14F-4D97-AF65-F5344CB8AC3E}">
        <p14:creationId xmlns:p14="http://schemas.microsoft.com/office/powerpoint/2010/main" val="643398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Intel-Based Computers 6/e, 2010.</a:t>
            </a:r>
          </a:p>
        </p:txBody>
      </p:sp>
      <p:sp>
        <p:nvSpPr>
          <p:cNvPr id="2662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7912F416-1BAE-4E9F-995B-927BDFA8C5F8}" type="slidenum">
              <a:rPr lang="en-US" altLang="en-US" sz="1600">
                <a:latin typeface="Times New Roman" panose="02020603050405020304" pitchFamily="18" charset="0"/>
              </a:rPr>
              <a:pPr eaLnBrk="1" hangingPunct="1"/>
              <a:t>21</a:t>
            </a:fld>
            <a:endParaRPr lang="en-US" altLang="en-US" sz="1600">
              <a:latin typeface="Times New Roman" panose="02020603050405020304" pitchFamily="18" charset="0"/>
            </a:endParaRPr>
          </a:p>
        </p:txBody>
      </p:sp>
      <p:sp>
        <p:nvSpPr>
          <p:cNvPr id="87042" name="Rectangle 1026"/>
          <p:cNvSpPr>
            <a:spLocks noGrp="1" noChangeArrowheads="1"/>
          </p:cNvSpPr>
          <p:nvPr>
            <p:ph type="title"/>
          </p:nvPr>
        </p:nvSpPr>
        <p:spPr/>
        <p:txBody>
          <a:bodyPr>
            <a:normAutofit/>
          </a:bodyPr>
          <a:lstStyle/>
          <a:p>
            <a:pPr eaLnBrk="1" hangingPunct="1">
              <a:defRPr/>
            </a:pPr>
            <a:r>
              <a:rPr lang="en-US" sz="4000" dirty="0">
                <a:latin typeface="Arial Narrow" panose="020B0606020202030204" pitchFamily="34" charset="0"/>
              </a:rPr>
              <a:t>Assembly Language</a:t>
            </a:r>
          </a:p>
        </p:txBody>
      </p:sp>
      <p:sp>
        <p:nvSpPr>
          <p:cNvPr id="26629" name="Rectangle 1027"/>
          <p:cNvSpPr>
            <a:spLocks noGrp="1" noChangeArrowheads="1"/>
          </p:cNvSpPr>
          <p:nvPr>
            <p:ph type="body" idx="1"/>
          </p:nvPr>
        </p:nvSpPr>
        <p:spPr>
          <a:xfrm>
            <a:off x="422031" y="1324487"/>
            <a:ext cx="8229600" cy="5197475"/>
          </a:xfrm>
        </p:spPr>
        <p:txBody>
          <a:bodyPr>
            <a:normAutofit/>
          </a:bodyPr>
          <a:lstStyle/>
          <a:p>
            <a:pPr marL="0" indent="0" eaLnBrk="1" hangingPunct="1">
              <a:buNone/>
            </a:pPr>
            <a:r>
              <a:rPr lang="en-US" altLang="en-US" sz="2800" dirty="0">
                <a:solidFill>
                  <a:srgbClr val="FF0000"/>
                </a:solidFill>
                <a:latin typeface="Arial Narrow" panose="020B0606020202030204" pitchFamily="34" charset="0"/>
              </a:rPr>
              <a:t>Level 3</a:t>
            </a:r>
          </a:p>
          <a:p>
            <a:pPr eaLnBrk="1" hangingPunct="1"/>
            <a:r>
              <a:rPr lang="en-US" altLang="en-US" sz="2800" dirty="0">
                <a:latin typeface="Arial Narrow" panose="020B0606020202030204" pitchFamily="34" charset="0"/>
              </a:rPr>
              <a:t>Instruction mnemonics that have a one-to-one correspondence to machine language</a:t>
            </a:r>
          </a:p>
          <a:p>
            <a:pPr eaLnBrk="1" hangingPunct="1"/>
            <a:r>
              <a:rPr lang="en-US" altLang="en-US" sz="2800" dirty="0">
                <a:latin typeface="Arial Narrow" panose="020B0606020202030204" pitchFamily="34" charset="0"/>
              </a:rPr>
              <a:t>Programs are translated into Instruction Set Architecture Level - machine language (Level 2)</a:t>
            </a:r>
          </a:p>
          <a:p>
            <a:pPr eaLnBrk="1" hangingPunct="1"/>
            <a:endParaRPr lang="en-US" altLang="en-US" sz="2800" dirty="0">
              <a:latin typeface="Arial Narrow" panose="020B0606020202030204" pitchFamily="34" charset="0"/>
            </a:endParaRPr>
          </a:p>
          <a:p>
            <a:r>
              <a:rPr lang="en-US" sz="2800" dirty="0">
                <a:latin typeface="Arial Narrow" panose="020B0606020202030204" pitchFamily="34" charset="0"/>
              </a:rPr>
              <a:t>The instructions in assembly language may directly match the computer’s architecture or they may be translated during execution by a program inside the processor known as a </a:t>
            </a:r>
            <a:r>
              <a:rPr lang="en-US" sz="2800" i="1" dirty="0">
                <a:latin typeface="Arial Narrow" panose="020B0606020202030204" pitchFamily="34" charset="0"/>
              </a:rPr>
              <a:t>microcode interpreter</a:t>
            </a:r>
            <a:r>
              <a:rPr lang="en-US" sz="2800" dirty="0">
                <a:latin typeface="Arial Narrow" panose="020B0606020202030204" pitchFamily="34" charset="0"/>
              </a:rPr>
              <a:t>.</a:t>
            </a:r>
            <a:endParaRPr lang="en-US" altLang="en-US" sz="2800" dirty="0">
              <a:latin typeface="Arial Narrow" panose="020B0606020202030204" pitchFamily="34" charset="0"/>
            </a:endParaRPr>
          </a:p>
        </p:txBody>
      </p:sp>
      <p:pic>
        <p:nvPicPr>
          <p:cNvPr id="6" name="Picture 8">
            <a:extLst>
              <a:ext uri="{FF2B5EF4-FFF2-40B4-BE49-F238E27FC236}">
                <a16:creationId xmlns:a16="http://schemas.microsoft.com/office/drawing/2014/main" id="{13C1A906-A66E-43C6-9A4E-2A2D243F2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4417" y="324507"/>
            <a:ext cx="2329583" cy="207818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6082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Intel-Based Computers 6/e, 2010.</a:t>
            </a:r>
          </a:p>
        </p:txBody>
      </p:sp>
      <p:sp>
        <p:nvSpPr>
          <p:cNvPr id="2765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FB7A7195-88E9-4C9B-B9D4-42A01E0CF677}" type="slidenum">
              <a:rPr lang="en-US" altLang="en-US" sz="1600">
                <a:latin typeface="Times New Roman" panose="02020603050405020304" pitchFamily="18" charset="0"/>
              </a:rPr>
              <a:pPr eaLnBrk="1" hangingPunct="1"/>
              <a:t>22</a:t>
            </a:fld>
            <a:endParaRPr lang="en-US" altLang="en-US" sz="1600">
              <a:latin typeface="Times New Roman" panose="02020603050405020304" pitchFamily="18" charset="0"/>
            </a:endParaRPr>
          </a:p>
        </p:txBody>
      </p:sp>
      <p:sp>
        <p:nvSpPr>
          <p:cNvPr id="86018" name="Rectangle 1026"/>
          <p:cNvSpPr>
            <a:spLocks noGrp="1" noChangeArrowheads="1"/>
          </p:cNvSpPr>
          <p:nvPr>
            <p:ph type="title"/>
          </p:nvPr>
        </p:nvSpPr>
        <p:spPr/>
        <p:txBody>
          <a:bodyPr>
            <a:normAutofit/>
          </a:bodyPr>
          <a:lstStyle/>
          <a:p>
            <a:pPr eaLnBrk="1" hangingPunct="1">
              <a:defRPr/>
            </a:pPr>
            <a:r>
              <a:rPr lang="en-US" sz="4000" dirty="0">
                <a:latin typeface="Arial Narrow" panose="020B0606020202030204" pitchFamily="34" charset="0"/>
              </a:rPr>
              <a:t>Instruction Set Architecture (ISA)</a:t>
            </a:r>
          </a:p>
        </p:txBody>
      </p:sp>
      <p:sp>
        <p:nvSpPr>
          <p:cNvPr id="27653" name="Rectangle 1027"/>
          <p:cNvSpPr>
            <a:spLocks noGrp="1" noChangeArrowheads="1"/>
          </p:cNvSpPr>
          <p:nvPr>
            <p:ph type="body" idx="1"/>
          </p:nvPr>
        </p:nvSpPr>
        <p:spPr>
          <a:xfrm>
            <a:off x="457200" y="1600200"/>
            <a:ext cx="5590969" cy="2667000"/>
          </a:xfrm>
        </p:spPr>
        <p:txBody>
          <a:bodyPr>
            <a:normAutofit lnSpcReduction="10000"/>
          </a:bodyPr>
          <a:lstStyle/>
          <a:p>
            <a:pPr marL="0" indent="0" eaLnBrk="1" hangingPunct="1">
              <a:buNone/>
            </a:pPr>
            <a:r>
              <a:rPr lang="en-US" altLang="en-US" dirty="0">
                <a:solidFill>
                  <a:srgbClr val="FF0000"/>
                </a:solidFill>
                <a:latin typeface="Arial Narrow" panose="020B0606020202030204" pitchFamily="34" charset="0"/>
              </a:rPr>
              <a:t>Level 2</a:t>
            </a:r>
          </a:p>
          <a:p>
            <a:pPr eaLnBrk="1" hangingPunct="1"/>
            <a:r>
              <a:rPr lang="en-US" altLang="en-US" dirty="0">
                <a:latin typeface="Arial Narrow" panose="020B0606020202030204" pitchFamily="34" charset="0"/>
              </a:rPr>
              <a:t>Also known as </a:t>
            </a:r>
            <a:r>
              <a:rPr lang="en-US" altLang="en-US" dirty="0">
                <a:solidFill>
                  <a:schemeClr val="tx2"/>
                </a:solidFill>
                <a:latin typeface="Arial Narrow" panose="020B0606020202030204" pitchFamily="34" charset="0"/>
              </a:rPr>
              <a:t>conventional machine language</a:t>
            </a:r>
          </a:p>
          <a:p>
            <a:pPr eaLnBrk="1" hangingPunct="1"/>
            <a:r>
              <a:rPr lang="en-US" altLang="en-US" dirty="0">
                <a:latin typeface="Arial Narrow" panose="020B0606020202030204" pitchFamily="34" charset="0"/>
              </a:rPr>
              <a:t>Executed by Level 1 (Digital Logic)</a:t>
            </a:r>
          </a:p>
        </p:txBody>
      </p:sp>
      <p:pic>
        <p:nvPicPr>
          <p:cNvPr id="6" name="Picture 8">
            <a:extLst>
              <a:ext uri="{FF2B5EF4-FFF2-40B4-BE49-F238E27FC236}">
                <a16:creationId xmlns:a16="http://schemas.microsoft.com/office/drawing/2014/main" id="{66C4A4AB-D33B-402A-B696-E82AF2B06C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169" y="1752600"/>
            <a:ext cx="3075049" cy="2743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0666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Intel-Based Computers 6/e, 2010.</a:t>
            </a:r>
          </a:p>
        </p:txBody>
      </p:sp>
      <p:sp>
        <p:nvSpPr>
          <p:cNvPr id="2867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5EE27E78-32FE-4600-8E6A-BAD83C551813}" type="slidenum">
              <a:rPr lang="en-US" altLang="en-US" sz="1600">
                <a:latin typeface="Times New Roman" panose="02020603050405020304" pitchFamily="18" charset="0"/>
              </a:rPr>
              <a:pPr eaLnBrk="1" hangingPunct="1"/>
              <a:t>23</a:t>
            </a:fld>
            <a:endParaRPr lang="en-US" altLang="en-US" sz="1600">
              <a:latin typeface="Times New Roman" panose="02020603050405020304" pitchFamily="18" charset="0"/>
            </a:endParaRPr>
          </a:p>
        </p:txBody>
      </p:sp>
      <p:sp>
        <p:nvSpPr>
          <p:cNvPr id="83970" name="Rectangle 2050"/>
          <p:cNvSpPr>
            <a:spLocks noGrp="1" noChangeArrowheads="1"/>
          </p:cNvSpPr>
          <p:nvPr>
            <p:ph type="title"/>
          </p:nvPr>
        </p:nvSpPr>
        <p:spPr/>
        <p:txBody>
          <a:bodyPr>
            <a:normAutofit/>
          </a:bodyPr>
          <a:lstStyle/>
          <a:p>
            <a:pPr eaLnBrk="1" hangingPunct="1">
              <a:defRPr/>
            </a:pPr>
            <a:r>
              <a:rPr lang="en-US" sz="4000" dirty="0">
                <a:latin typeface="Arial Narrow" panose="020B0606020202030204" pitchFamily="34" charset="0"/>
              </a:rPr>
              <a:t>Digital Logic</a:t>
            </a:r>
          </a:p>
        </p:txBody>
      </p:sp>
      <p:sp>
        <p:nvSpPr>
          <p:cNvPr id="28677" name="Rectangle 2051"/>
          <p:cNvSpPr>
            <a:spLocks noGrp="1" noChangeArrowheads="1"/>
          </p:cNvSpPr>
          <p:nvPr>
            <p:ph type="body" idx="1"/>
          </p:nvPr>
        </p:nvSpPr>
        <p:spPr>
          <a:xfrm>
            <a:off x="422564" y="1600200"/>
            <a:ext cx="6477000" cy="2667000"/>
          </a:xfrm>
        </p:spPr>
        <p:txBody>
          <a:bodyPr>
            <a:normAutofit fontScale="92500" lnSpcReduction="10000"/>
          </a:bodyPr>
          <a:lstStyle/>
          <a:p>
            <a:pPr marL="0" indent="0" eaLnBrk="1" hangingPunct="1">
              <a:buNone/>
            </a:pPr>
            <a:r>
              <a:rPr lang="en-US" altLang="en-US" dirty="0">
                <a:solidFill>
                  <a:srgbClr val="FF0000"/>
                </a:solidFill>
                <a:latin typeface="Arial Narrow" panose="020B0606020202030204" pitchFamily="34" charset="0"/>
              </a:rPr>
              <a:t>Level 1</a:t>
            </a:r>
          </a:p>
          <a:p>
            <a:pPr eaLnBrk="1" hangingPunct="1"/>
            <a:r>
              <a:rPr lang="en-US" altLang="en-US" dirty="0">
                <a:latin typeface="Arial Narrow" panose="020B0606020202030204" pitchFamily="34" charset="0"/>
              </a:rPr>
              <a:t>CPU, constructed from digital logic gates</a:t>
            </a:r>
          </a:p>
          <a:p>
            <a:pPr eaLnBrk="1" hangingPunct="1"/>
            <a:r>
              <a:rPr lang="en-US" altLang="en-US" dirty="0">
                <a:latin typeface="Arial Narrow" panose="020B0606020202030204" pitchFamily="34" charset="0"/>
              </a:rPr>
              <a:t>System bus</a:t>
            </a:r>
          </a:p>
          <a:p>
            <a:pPr eaLnBrk="1" hangingPunct="1"/>
            <a:r>
              <a:rPr lang="en-US" altLang="en-US" dirty="0">
                <a:latin typeface="Arial Narrow" panose="020B0606020202030204" pitchFamily="34" charset="0"/>
              </a:rPr>
              <a:t>Memory</a:t>
            </a:r>
          </a:p>
          <a:p>
            <a:pPr eaLnBrk="1" hangingPunct="1"/>
            <a:r>
              <a:rPr lang="en-US" altLang="en-US" dirty="0">
                <a:latin typeface="Arial Narrow" panose="020B0606020202030204" pitchFamily="34" charset="0"/>
              </a:rPr>
              <a:t>Implemented using bipolar transistors</a:t>
            </a:r>
          </a:p>
        </p:txBody>
      </p:sp>
      <p:pic>
        <p:nvPicPr>
          <p:cNvPr id="7" name="Picture 8">
            <a:extLst>
              <a:ext uri="{FF2B5EF4-FFF2-40B4-BE49-F238E27FC236}">
                <a16:creationId xmlns:a16="http://schemas.microsoft.com/office/drawing/2014/main" id="{F713B16B-F64B-4AA5-A692-D189582347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905000"/>
            <a:ext cx="2667000" cy="237918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1454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Autofit/>
          </a:bodyPr>
          <a:lstStyle/>
          <a:p>
            <a:r>
              <a:rPr lang="en-US" sz="3600" b="1" dirty="0">
                <a:latin typeface="Arial Narrow" panose="020B0606020202030204" pitchFamily="34" charset="0"/>
              </a:rPr>
              <a:t>Basic Microcomputer Design</a:t>
            </a:r>
            <a:endParaRPr lang="en-US" sz="3600" dirty="0">
              <a:latin typeface="Arial Narrow" panose="020B0606020202030204" pitchFamily="34" charset="0"/>
            </a:endParaRPr>
          </a:p>
        </p:txBody>
      </p:sp>
      <p:sp>
        <p:nvSpPr>
          <p:cNvPr id="3" name="Content Placeholder 2"/>
          <p:cNvSpPr>
            <a:spLocks noGrp="1"/>
          </p:cNvSpPr>
          <p:nvPr>
            <p:ph idx="1"/>
          </p:nvPr>
        </p:nvSpPr>
        <p:spPr>
          <a:xfrm>
            <a:off x="457200" y="914400"/>
            <a:ext cx="8229600" cy="5211763"/>
          </a:xfrm>
        </p:spPr>
        <p:txBody>
          <a:bodyPr>
            <a:normAutofit fontScale="92500" lnSpcReduction="10000"/>
          </a:bodyPr>
          <a:lstStyle/>
          <a:p>
            <a:r>
              <a:rPr lang="en-US" sz="2400" dirty="0">
                <a:latin typeface="Times-Roman"/>
              </a:rPr>
              <a:t>The </a:t>
            </a:r>
            <a:r>
              <a:rPr lang="en-US" sz="2400" i="1" dirty="0">
                <a:latin typeface="Times-Italic"/>
              </a:rPr>
              <a:t>central processor unit </a:t>
            </a:r>
            <a:r>
              <a:rPr lang="en-US" sz="2400" dirty="0">
                <a:latin typeface="Times-Roman"/>
              </a:rPr>
              <a:t>(CPU), where calculations and logic operations take place, contains a limited number of storage locations named </a:t>
            </a:r>
            <a:r>
              <a:rPr lang="en-US" sz="2400" i="1" dirty="0">
                <a:latin typeface="Times-Italic"/>
              </a:rPr>
              <a:t>registers</a:t>
            </a:r>
            <a:r>
              <a:rPr lang="en-US" sz="2400" dirty="0">
                <a:latin typeface="Times-Roman"/>
              </a:rPr>
              <a:t>, a high-frequency clock, a control unit, and an arithmetic logic unit.</a:t>
            </a:r>
          </a:p>
          <a:p>
            <a:endParaRPr lang="en-US" sz="2400" dirty="0">
              <a:latin typeface="Times-Roman"/>
            </a:endParaRPr>
          </a:p>
          <a:p>
            <a:r>
              <a:rPr lang="en-US" sz="2400" dirty="0">
                <a:latin typeface="Times-Roman"/>
              </a:rPr>
              <a:t>The </a:t>
            </a:r>
            <a:r>
              <a:rPr lang="en-US" sz="2400" i="1" dirty="0">
                <a:latin typeface="Times-Italic"/>
              </a:rPr>
              <a:t>memory storage unit </a:t>
            </a:r>
            <a:r>
              <a:rPr lang="en-US" sz="2400" dirty="0">
                <a:latin typeface="Times-Roman"/>
              </a:rPr>
              <a:t>is where instructions and data are held while a computer program is running. </a:t>
            </a:r>
          </a:p>
          <a:p>
            <a:endParaRPr lang="en-US" sz="2400" dirty="0">
              <a:latin typeface="Times-Roman"/>
            </a:endParaRPr>
          </a:p>
          <a:p>
            <a:r>
              <a:rPr lang="en-US" sz="2400" dirty="0">
                <a:latin typeface="Times-Roman"/>
              </a:rPr>
              <a:t>The storage unit receives requests for data from the CPU, transfers data from random access memory (RAM) to the CPU, and transfers data from the CPU into memory. </a:t>
            </a:r>
          </a:p>
          <a:p>
            <a:endParaRPr lang="en-US" sz="2400" dirty="0">
              <a:latin typeface="Times-Roman"/>
            </a:endParaRPr>
          </a:p>
          <a:p>
            <a:r>
              <a:rPr lang="en-US" sz="2400" dirty="0">
                <a:latin typeface="Times-Roman"/>
              </a:rPr>
              <a:t>All processing of data takes place within the CPU, so programs residing in memory must be copied into the CPU before they can execute.</a:t>
            </a:r>
            <a:endParaRPr lang="en-US" sz="2400" dirty="0"/>
          </a:p>
        </p:txBody>
      </p:sp>
    </p:spTree>
    <p:extLst>
      <p:ext uri="{BB962C8B-B14F-4D97-AF65-F5344CB8AC3E}">
        <p14:creationId xmlns:p14="http://schemas.microsoft.com/office/powerpoint/2010/main" val="3332323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6927"/>
            <a:ext cx="8049699"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id="{3B487896-5ECE-4295-992C-931ED92E34B4}"/>
              </a:ext>
            </a:extLst>
          </p:cNvPr>
          <p:cNvSpPr/>
          <p:nvPr/>
        </p:nvSpPr>
        <p:spPr>
          <a:xfrm>
            <a:off x="616527" y="3918833"/>
            <a:ext cx="8229600" cy="923330"/>
          </a:xfrm>
          <a:prstGeom prst="rect">
            <a:avLst/>
          </a:prstGeom>
        </p:spPr>
        <p:txBody>
          <a:bodyPr wrap="square">
            <a:spAutoFit/>
          </a:bodyPr>
          <a:lstStyle/>
          <a:p>
            <a:r>
              <a:rPr lang="en-US" dirty="0">
                <a:latin typeface="Times-Roman"/>
              </a:rPr>
              <a:t>The </a:t>
            </a:r>
            <a:r>
              <a:rPr lang="en-US" i="1" dirty="0">
                <a:latin typeface="Times-Italic"/>
              </a:rPr>
              <a:t>central processor unit </a:t>
            </a:r>
            <a:r>
              <a:rPr lang="en-US" dirty="0">
                <a:latin typeface="Times-Roman"/>
              </a:rPr>
              <a:t>(CPU), where calculations and logic operations take place, contains a limited number of storage locations named </a:t>
            </a:r>
            <a:r>
              <a:rPr lang="en-US" i="1" dirty="0">
                <a:latin typeface="Times-Italic"/>
              </a:rPr>
              <a:t>registers</a:t>
            </a:r>
            <a:r>
              <a:rPr lang="en-US" dirty="0">
                <a:latin typeface="Times-Roman"/>
              </a:rPr>
              <a:t>, a high-frequency clock, a control unit, and an arithmetic logic unit.</a:t>
            </a:r>
          </a:p>
        </p:txBody>
      </p:sp>
      <p:sp>
        <p:nvSpPr>
          <p:cNvPr id="4" name="Rectangle 3">
            <a:extLst>
              <a:ext uri="{FF2B5EF4-FFF2-40B4-BE49-F238E27FC236}">
                <a16:creationId xmlns:a16="http://schemas.microsoft.com/office/drawing/2014/main" id="{7188C8D3-3EB7-4298-9CCD-CE1DBB2F29C6}"/>
              </a:ext>
            </a:extLst>
          </p:cNvPr>
          <p:cNvSpPr/>
          <p:nvPr/>
        </p:nvSpPr>
        <p:spPr>
          <a:xfrm>
            <a:off x="536863" y="4944069"/>
            <a:ext cx="8070273" cy="646331"/>
          </a:xfrm>
          <a:prstGeom prst="rect">
            <a:avLst/>
          </a:prstGeom>
        </p:spPr>
        <p:txBody>
          <a:bodyPr wrap="square">
            <a:spAutoFit/>
          </a:bodyPr>
          <a:lstStyle/>
          <a:p>
            <a:r>
              <a:rPr lang="en-US" dirty="0">
                <a:latin typeface="Times-Roman"/>
              </a:rPr>
              <a:t>The </a:t>
            </a:r>
            <a:r>
              <a:rPr lang="en-US" i="1" dirty="0">
                <a:latin typeface="Times-Italic"/>
              </a:rPr>
              <a:t>memory storage unit </a:t>
            </a:r>
            <a:r>
              <a:rPr lang="en-US" dirty="0">
                <a:latin typeface="Times-Roman"/>
              </a:rPr>
              <a:t>is where instructions and data are held while a computer program is running. </a:t>
            </a:r>
          </a:p>
        </p:txBody>
      </p:sp>
    </p:spTree>
    <p:extLst>
      <p:ext uri="{BB962C8B-B14F-4D97-AF65-F5344CB8AC3E}">
        <p14:creationId xmlns:p14="http://schemas.microsoft.com/office/powerpoint/2010/main" val="333232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6927"/>
            <a:ext cx="8049699"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D06E1A4F-8D29-43F2-8C22-EDD7B427143F}"/>
              </a:ext>
            </a:extLst>
          </p:cNvPr>
          <p:cNvSpPr/>
          <p:nvPr/>
        </p:nvSpPr>
        <p:spPr>
          <a:xfrm>
            <a:off x="609599" y="4038600"/>
            <a:ext cx="7744899" cy="923330"/>
          </a:xfrm>
          <a:prstGeom prst="rect">
            <a:avLst/>
          </a:prstGeom>
        </p:spPr>
        <p:txBody>
          <a:bodyPr wrap="square">
            <a:spAutoFit/>
          </a:bodyPr>
          <a:lstStyle/>
          <a:p>
            <a:r>
              <a:rPr lang="en-US" dirty="0">
                <a:latin typeface="Times-Roman"/>
              </a:rPr>
              <a:t>The storage unit receives requests for data from the CPU, transfers data from random access memory (RAM) to the CPU, and transfers data from the CPU into memory. </a:t>
            </a:r>
          </a:p>
        </p:txBody>
      </p:sp>
      <p:sp>
        <p:nvSpPr>
          <p:cNvPr id="5" name="Rectangle 4">
            <a:extLst>
              <a:ext uri="{FF2B5EF4-FFF2-40B4-BE49-F238E27FC236}">
                <a16:creationId xmlns:a16="http://schemas.microsoft.com/office/drawing/2014/main" id="{924FE309-0D2C-4534-A6AC-B41865BE66CF}"/>
              </a:ext>
            </a:extLst>
          </p:cNvPr>
          <p:cNvSpPr/>
          <p:nvPr/>
        </p:nvSpPr>
        <p:spPr>
          <a:xfrm>
            <a:off x="609599" y="5183603"/>
            <a:ext cx="7744898" cy="646331"/>
          </a:xfrm>
          <a:prstGeom prst="rect">
            <a:avLst/>
          </a:prstGeom>
        </p:spPr>
        <p:txBody>
          <a:bodyPr wrap="square">
            <a:spAutoFit/>
          </a:bodyPr>
          <a:lstStyle/>
          <a:p>
            <a:r>
              <a:rPr lang="en-US" dirty="0">
                <a:latin typeface="Times-Roman"/>
              </a:rPr>
              <a:t>All processing of data takes place within the CPU, so programs residing in memory must be copied into the CPU before they can execute.</a:t>
            </a:r>
            <a:endParaRPr lang="en-US" dirty="0"/>
          </a:p>
        </p:txBody>
      </p:sp>
    </p:spTree>
    <p:extLst>
      <p:ext uri="{BB962C8B-B14F-4D97-AF65-F5344CB8AC3E}">
        <p14:creationId xmlns:p14="http://schemas.microsoft.com/office/powerpoint/2010/main" val="2845037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BUSES</a:t>
            </a:r>
          </a:p>
        </p:txBody>
      </p:sp>
      <p:sp>
        <p:nvSpPr>
          <p:cNvPr id="3" name="Content Placeholder 2"/>
          <p:cNvSpPr>
            <a:spLocks noGrp="1"/>
          </p:cNvSpPr>
          <p:nvPr>
            <p:ph idx="1"/>
          </p:nvPr>
        </p:nvSpPr>
        <p:spPr>
          <a:xfrm>
            <a:off x="76200" y="876300"/>
            <a:ext cx="8986684" cy="3771900"/>
          </a:xfrm>
        </p:spPr>
        <p:txBody>
          <a:bodyPr>
            <a:noAutofit/>
          </a:bodyPr>
          <a:lstStyle/>
          <a:p>
            <a:r>
              <a:rPr lang="en-US" sz="1900" dirty="0">
                <a:latin typeface="Times-Roman"/>
              </a:rPr>
              <a:t>A </a:t>
            </a:r>
            <a:r>
              <a:rPr lang="en-US" sz="1900" i="1" dirty="0">
                <a:latin typeface="Times-Italic"/>
              </a:rPr>
              <a:t>bus </a:t>
            </a:r>
            <a:r>
              <a:rPr lang="en-US" sz="1900" dirty="0">
                <a:latin typeface="Times-Roman"/>
              </a:rPr>
              <a:t>is a group of parallel wires that transfer data from one part of the computer to another.</a:t>
            </a:r>
          </a:p>
          <a:p>
            <a:r>
              <a:rPr lang="en-US" sz="1900" dirty="0">
                <a:latin typeface="Times-Roman"/>
              </a:rPr>
              <a:t>A computer system usually contains </a:t>
            </a:r>
            <a:r>
              <a:rPr lang="en-US" sz="1900" dirty="0">
                <a:solidFill>
                  <a:srgbClr val="FF0000"/>
                </a:solidFill>
                <a:latin typeface="Times-Roman"/>
              </a:rPr>
              <a:t>four bus types:</a:t>
            </a:r>
            <a:r>
              <a:rPr lang="en-US" sz="1900" dirty="0">
                <a:latin typeface="Times-Roman"/>
              </a:rPr>
              <a:t> </a:t>
            </a:r>
            <a:r>
              <a:rPr lang="en-US" sz="1900" dirty="0">
                <a:solidFill>
                  <a:schemeClr val="accent1"/>
                </a:solidFill>
                <a:latin typeface="Times-Roman"/>
              </a:rPr>
              <a:t>data, I/O, control, and address. </a:t>
            </a:r>
          </a:p>
          <a:p>
            <a:r>
              <a:rPr lang="en-US" sz="1900" dirty="0">
                <a:latin typeface="Times-Roman"/>
              </a:rPr>
              <a:t>The </a:t>
            </a:r>
            <a:r>
              <a:rPr lang="en-US" sz="1900" i="1" dirty="0">
                <a:latin typeface="Times-Italic"/>
              </a:rPr>
              <a:t>data bus </a:t>
            </a:r>
            <a:r>
              <a:rPr lang="en-US" sz="1900" dirty="0">
                <a:latin typeface="Times-Roman"/>
              </a:rPr>
              <a:t>transfers instructions and data between the CPU and memory. </a:t>
            </a:r>
          </a:p>
          <a:p>
            <a:r>
              <a:rPr lang="en-US" sz="1900" dirty="0">
                <a:latin typeface="Times-Roman"/>
              </a:rPr>
              <a:t>The I/O bus transfers data between the CPU and the system input/output devices. </a:t>
            </a:r>
          </a:p>
          <a:p>
            <a:r>
              <a:rPr lang="en-US" sz="1900" dirty="0">
                <a:latin typeface="Times-Roman"/>
              </a:rPr>
              <a:t>The </a:t>
            </a:r>
            <a:r>
              <a:rPr lang="en-US" sz="1900" i="1" dirty="0">
                <a:latin typeface="Times-Italic"/>
              </a:rPr>
              <a:t>control bus </a:t>
            </a:r>
            <a:r>
              <a:rPr lang="en-US" sz="1900" dirty="0">
                <a:latin typeface="Times-Roman"/>
              </a:rPr>
              <a:t>uses binary signals to synchronize actions of all devices attached to the system bus. </a:t>
            </a:r>
          </a:p>
          <a:p>
            <a:r>
              <a:rPr lang="en-US" sz="1900" dirty="0">
                <a:latin typeface="Times-Roman"/>
              </a:rPr>
              <a:t>The </a:t>
            </a:r>
            <a:r>
              <a:rPr lang="en-US" sz="1900" i="1" dirty="0">
                <a:latin typeface="Times-Italic"/>
              </a:rPr>
              <a:t>address bus </a:t>
            </a:r>
            <a:r>
              <a:rPr lang="en-US" sz="1900" dirty="0">
                <a:latin typeface="Times-Roman"/>
              </a:rPr>
              <a:t>holds the addresses of instructions and data when the currently executing instruction transfers data between the CPU and memory.</a:t>
            </a:r>
            <a:endParaRPr lang="en-US" sz="1900" dirty="0"/>
          </a:p>
        </p:txBody>
      </p:sp>
      <p:pic>
        <p:nvPicPr>
          <p:cNvPr id="4" name="Picture 3">
            <a:extLst>
              <a:ext uri="{FF2B5EF4-FFF2-40B4-BE49-F238E27FC236}">
                <a16:creationId xmlns:a16="http://schemas.microsoft.com/office/drawing/2014/main" id="{59EDE115-8998-486F-ACE2-A2D98EE524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1636" y="3886200"/>
            <a:ext cx="6147565" cy="290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2323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4BA52-0D85-48A5-B863-018B1D75A445}"/>
              </a:ext>
            </a:extLst>
          </p:cNvPr>
          <p:cNvSpPr>
            <a:spLocks noGrp="1"/>
          </p:cNvSpPr>
          <p:nvPr>
            <p:ph type="title"/>
          </p:nvPr>
        </p:nvSpPr>
        <p:spPr/>
        <p:txBody>
          <a:bodyPr/>
          <a:lstStyle/>
          <a:p>
            <a:r>
              <a:rPr lang="en-US" dirty="0">
                <a:latin typeface="Arial Narrow" panose="020B0606020202030204" pitchFamily="34" charset="0"/>
              </a:rPr>
              <a:t>Clock Cycles</a:t>
            </a:r>
          </a:p>
        </p:txBody>
      </p:sp>
      <p:sp>
        <p:nvSpPr>
          <p:cNvPr id="3" name="Content Placeholder 2">
            <a:extLst>
              <a:ext uri="{FF2B5EF4-FFF2-40B4-BE49-F238E27FC236}">
                <a16:creationId xmlns:a16="http://schemas.microsoft.com/office/drawing/2014/main" id="{A62FC8D0-DC1B-484E-B7E3-954BB161E159}"/>
              </a:ext>
            </a:extLst>
          </p:cNvPr>
          <p:cNvSpPr>
            <a:spLocks noGrp="1"/>
          </p:cNvSpPr>
          <p:nvPr>
            <p:ph idx="1"/>
          </p:nvPr>
        </p:nvSpPr>
        <p:spPr/>
        <p:txBody>
          <a:bodyPr>
            <a:normAutofit/>
          </a:bodyPr>
          <a:lstStyle/>
          <a:p>
            <a:r>
              <a:rPr lang="en-US" dirty="0">
                <a:latin typeface="Arial Narrow" panose="020B0606020202030204" pitchFamily="34" charset="0"/>
              </a:rPr>
              <a:t>A machine instruction requires at least one clock cycle to execute.</a:t>
            </a:r>
          </a:p>
          <a:p>
            <a:pPr lvl="1"/>
            <a:r>
              <a:rPr lang="en-US" dirty="0">
                <a:latin typeface="Arial Narrow" panose="020B0606020202030204" pitchFamily="34" charset="0"/>
              </a:rPr>
              <a:t>Few require in excess of 50 clocks (the multiply instruction on the 8088 processor, for example). </a:t>
            </a:r>
          </a:p>
          <a:p>
            <a:r>
              <a:rPr lang="en-US" dirty="0">
                <a:latin typeface="Arial Narrow" panose="020B0606020202030204" pitchFamily="34" charset="0"/>
              </a:rPr>
              <a:t>Instructions requiring memory access often have empty clock cycles called </a:t>
            </a:r>
            <a:r>
              <a:rPr lang="en-US" i="1" dirty="0">
                <a:solidFill>
                  <a:srgbClr val="FF0000"/>
                </a:solidFill>
                <a:latin typeface="Arial Narrow" panose="020B0606020202030204" pitchFamily="34" charset="0"/>
              </a:rPr>
              <a:t>wait states.</a:t>
            </a:r>
          </a:p>
          <a:p>
            <a:pPr lvl="1"/>
            <a:r>
              <a:rPr lang="en-US" i="1" dirty="0">
                <a:solidFill>
                  <a:srgbClr val="FF0000"/>
                </a:solidFill>
                <a:latin typeface="Arial Narrow" panose="020B0606020202030204" pitchFamily="34" charset="0"/>
              </a:rPr>
              <a:t> </a:t>
            </a:r>
            <a:r>
              <a:rPr lang="en-US" dirty="0">
                <a:latin typeface="Arial Narrow" panose="020B0606020202030204" pitchFamily="34" charset="0"/>
              </a:rPr>
              <a:t>Because of the differences in the speeds of the CPU, the system bus, and memory circuits.</a:t>
            </a:r>
          </a:p>
        </p:txBody>
      </p:sp>
    </p:spTree>
    <p:extLst>
      <p:ext uri="{BB962C8B-B14F-4D97-AF65-F5344CB8AC3E}">
        <p14:creationId xmlns:p14="http://schemas.microsoft.com/office/powerpoint/2010/main" val="2575184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98DB-436D-4DA3-B1D8-768AE6AF00BF}"/>
              </a:ext>
            </a:extLst>
          </p:cNvPr>
          <p:cNvSpPr>
            <a:spLocks noGrp="1"/>
          </p:cNvSpPr>
          <p:nvPr>
            <p:ph type="title"/>
          </p:nvPr>
        </p:nvSpPr>
        <p:spPr/>
        <p:txBody>
          <a:bodyPr>
            <a:normAutofit/>
          </a:bodyPr>
          <a:lstStyle/>
          <a:p>
            <a:r>
              <a:rPr lang="en-US" sz="4000" b="1" dirty="0">
                <a:latin typeface="Arial Narrow" panose="020B0606020202030204" pitchFamily="34" charset="0"/>
              </a:rPr>
              <a:t>Instruction Execution Cycle</a:t>
            </a:r>
            <a:endParaRPr lang="en-US" sz="4000" dirty="0">
              <a:latin typeface="Arial Narrow" panose="020B0606020202030204" pitchFamily="34" charset="0"/>
            </a:endParaRPr>
          </a:p>
        </p:txBody>
      </p:sp>
      <p:sp>
        <p:nvSpPr>
          <p:cNvPr id="3" name="Content Placeholder 2">
            <a:extLst>
              <a:ext uri="{FF2B5EF4-FFF2-40B4-BE49-F238E27FC236}">
                <a16:creationId xmlns:a16="http://schemas.microsoft.com/office/drawing/2014/main" id="{64E20292-BF2C-4EAD-89AA-20726CB9715E}"/>
              </a:ext>
            </a:extLst>
          </p:cNvPr>
          <p:cNvSpPr>
            <a:spLocks noGrp="1"/>
          </p:cNvSpPr>
          <p:nvPr>
            <p:ph idx="1"/>
          </p:nvPr>
        </p:nvSpPr>
        <p:spPr/>
        <p:txBody>
          <a:bodyPr>
            <a:normAutofit/>
          </a:bodyPr>
          <a:lstStyle/>
          <a:p>
            <a:r>
              <a:rPr lang="en-US" dirty="0">
                <a:latin typeface="Arial Narrow" panose="020B0606020202030204" pitchFamily="34" charset="0"/>
              </a:rPr>
              <a:t>The CPU go through a predefined sequence of steps to execute a machine instruction, called the </a:t>
            </a:r>
            <a:r>
              <a:rPr lang="en-US" i="1" dirty="0">
                <a:solidFill>
                  <a:srgbClr val="FF0000"/>
                </a:solidFill>
                <a:latin typeface="Arial Narrow" panose="020B0606020202030204" pitchFamily="34" charset="0"/>
              </a:rPr>
              <a:t>instruction execution cycle</a:t>
            </a:r>
            <a:r>
              <a:rPr lang="en-US" dirty="0">
                <a:solidFill>
                  <a:srgbClr val="FF0000"/>
                </a:solidFill>
                <a:latin typeface="Arial Narrow" panose="020B0606020202030204" pitchFamily="34" charset="0"/>
              </a:rPr>
              <a:t>. </a:t>
            </a:r>
          </a:p>
          <a:p>
            <a:r>
              <a:rPr lang="en-US" dirty="0">
                <a:latin typeface="Arial Narrow" panose="020B0606020202030204" pitchFamily="34" charset="0"/>
              </a:rPr>
              <a:t>The instruction pointer </a:t>
            </a:r>
            <a:r>
              <a:rPr lang="en-US" dirty="0">
                <a:solidFill>
                  <a:srgbClr val="FF0000"/>
                </a:solidFill>
                <a:latin typeface="Arial Narrow" panose="020B0606020202030204" pitchFamily="34" charset="0"/>
              </a:rPr>
              <a:t>(IP)</a:t>
            </a:r>
            <a:r>
              <a:rPr lang="en-US" dirty="0">
                <a:latin typeface="Arial Narrow" panose="020B0606020202030204" pitchFamily="34" charset="0"/>
              </a:rPr>
              <a:t> register holds the address of the instruction we want to execute. </a:t>
            </a:r>
          </a:p>
        </p:txBody>
      </p:sp>
    </p:spTree>
    <p:extLst>
      <p:ext uri="{BB962C8B-B14F-4D97-AF65-F5344CB8AC3E}">
        <p14:creationId xmlns:p14="http://schemas.microsoft.com/office/powerpoint/2010/main" val="1725032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r>
              <a:rPr lang="en-US" b="0" i="0" u="none" strike="noStrike" baseline="0" dirty="0">
                <a:latin typeface="Times-Roman"/>
              </a:rPr>
              <a:t>High-level languages such as C++ and Java have a</a:t>
            </a:r>
            <a:r>
              <a:rPr lang="en-US" b="0" i="0" u="none" strike="noStrike" dirty="0">
                <a:latin typeface="Times-Roman"/>
              </a:rPr>
              <a:t> </a:t>
            </a:r>
            <a:r>
              <a:rPr lang="en-US" b="0" i="1" u="none" strike="noStrike" baseline="0" dirty="0">
                <a:solidFill>
                  <a:srgbClr val="FF0000"/>
                </a:solidFill>
                <a:latin typeface="Times-Italic"/>
              </a:rPr>
              <a:t>one-to-many </a:t>
            </a:r>
            <a:r>
              <a:rPr lang="en-US" b="0" i="0" u="none" strike="noStrike" baseline="0" dirty="0">
                <a:solidFill>
                  <a:srgbClr val="FF0000"/>
                </a:solidFill>
                <a:latin typeface="Times-Roman"/>
              </a:rPr>
              <a:t>relationship </a:t>
            </a:r>
            <a:r>
              <a:rPr lang="en-US" b="0" i="0" u="none" strike="noStrike" baseline="0" dirty="0">
                <a:latin typeface="Times-Roman"/>
              </a:rPr>
              <a:t>with assembly language and machine language.</a:t>
            </a:r>
          </a:p>
          <a:p>
            <a:endParaRPr lang="en-US" b="0" i="0" u="none" strike="noStrike" baseline="0" dirty="0">
              <a:latin typeface="Times-Roman"/>
            </a:endParaRPr>
          </a:p>
          <a:p>
            <a:r>
              <a:rPr lang="en-US" b="0" i="0" u="none" strike="noStrike" baseline="0" dirty="0">
                <a:latin typeface="Times-Roman"/>
              </a:rPr>
              <a:t>A single statement in C++ expands into multiple assembly language or machine instructions.</a:t>
            </a:r>
          </a:p>
          <a:p>
            <a:endParaRPr lang="en-US" b="0" i="0" u="none" strike="noStrike" baseline="0" dirty="0">
              <a:latin typeface="Times-Roman"/>
            </a:endParaRPr>
          </a:p>
          <a:p>
            <a:r>
              <a:rPr lang="en-US" dirty="0"/>
              <a:t>The following C++ code carries out two arithmetic operations and assigns the result to a variable. Assume X and Y are integers:</a:t>
            </a:r>
          </a:p>
          <a:p>
            <a:endParaRPr lang="en-US" dirty="0"/>
          </a:p>
          <a:p>
            <a:pPr marL="400050" lvl="1" indent="0">
              <a:buNone/>
            </a:pPr>
            <a:r>
              <a:rPr lang="en-US" dirty="0" err="1"/>
              <a:t>int</a:t>
            </a:r>
            <a:r>
              <a:rPr lang="en-US" dirty="0"/>
              <a:t> Y;</a:t>
            </a:r>
          </a:p>
          <a:p>
            <a:pPr marL="400050" lvl="1" indent="0">
              <a:buNone/>
            </a:pPr>
            <a:r>
              <a:rPr lang="es-ES" dirty="0" err="1"/>
              <a:t>int</a:t>
            </a:r>
            <a:r>
              <a:rPr lang="es-ES" dirty="0"/>
              <a:t> X = (Y + 4) * 3;</a:t>
            </a:r>
            <a:endParaRPr lang="en-US" dirty="0"/>
          </a:p>
        </p:txBody>
      </p:sp>
    </p:spTree>
    <p:extLst>
      <p:ext uri="{BB962C8B-B14F-4D97-AF65-F5344CB8AC3E}">
        <p14:creationId xmlns:p14="http://schemas.microsoft.com/office/powerpoint/2010/main" val="3728713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F28A8-B0EB-4D2B-BDE3-659B2FB83B3F}"/>
              </a:ext>
            </a:extLst>
          </p:cNvPr>
          <p:cNvSpPr>
            <a:spLocks noGrp="1"/>
          </p:cNvSpPr>
          <p:nvPr>
            <p:ph type="title"/>
          </p:nvPr>
        </p:nvSpPr>
        <p:spPr>
          <a:xfrm>
            <a:off x="457200" y="274638"/>
            <a:ext cx="8229600" cy="563562"/>
          </a:xfrm>
        </p:spPr>
        <p:txBody>
          <a:bodyPr>
            <a:normAutofit fontScale="90000"/>
          </a:bodyPr>
          <a:lstStyle/>
          <a:p>
            <a:r>
              <a:rPr lang="en-US" b="1" dirty="0">
                <a:latin typeface="Arial Narrow" panose="020B0606020202030204" pitchFamily="34" charset="0"/>
              </a:rPr>
              <a:t>Instruction Execution Cycle</a:t>
            </a:r>
            <a:endParaRPr lang="en-US" dirty="0">
              <a:latin typeface="Arial Narrow" panose="020B0606020202030204" pitchFamily="34" charset="0"/>
            </a:endParaRPr>
          </a:p>
        </p:txBody>
      </p:sp>
      <p:sp>
        <p:nvSpPr>
          <p:cNvPr id="3" name="Content Placeholder 2">
            <a:extLst>
              <a:ext uri="{FF2B5EF4-FFF2-40B4-BE49-F238E27FC236}">
                <a16:creationId xmlns:a16="http://schemas.microsoft.com/office/drawing/2014/main" id="{3F3D7899-A285-4419-994E-33B3D507543E}"/>
              </a:ext>
            </a:extLst>
          </p:cNvPr>
          <p:cNvSpPr>
            <a:spLocks noGrp="1"/>
          </p:cNvSpPr>
          <p:nvPr>
            <p:ph idx="1"/>
          </p:nvPr>
        </p:nvSpPr>
        <p:spPr>
          <a:xfrm>
            <a:off x="304800" y="1112838"/>
            <a:ext cx="8534400" cy="5135562"/>
          </a:xfrm>
        </p:spPr>
        <p:txBody>
          <a:bodyPr>
            <a:normAutofit/>
          </a:bodyPr>
          <a:lstStyle/>
          <a:p>
            <a:pPr marL="0" indent="0">
              <a:buNone/>
            </a:pPr>
            <a:r>
              <a:rPr lang="en-US" sz="2200" dirty="0">
                <a:latin typeface="Arial Narrow" panose="020B0606020202030204" pitchFamily="34" charset="0"/>
              </a:rPr>
              <a:t>Here are the steps to execute it:</a:t>
            </a:r>
          </a:p>
          <a:p>
            <a:pPr marL="0" indent="0">
              <a:buNone/>
            </a:pPr>
            <a:r>
              <a:rPr lang="en-US" sz="2200" dirty="0">
                <a:latin typeface="Arial Narrow" panose="020B0606020202030204" pitchFamily="34" charset="0"/>
              </a:rPr>
              <a:t>1. First, the CPU has to </a:t>
            </a:r>
            <a:r>
              <a:rPr lang="en-US" sz="2200" b="1" dirty="0">
                <a:solidFill>
                  <a:srgbClr val="FF0000"/>
                </a:solidFill>
                <a:latin typeface="Arial Narrow" panose="020B0606020202030204" pitchFamily="34" charset="0"/>
              </a:rPr>
              <a:t>fetch the instruction </a:t>
            </a:r>
            <a:r>
              <a:rPr lang="en-US" sz="2200" dirty="0">
                <a:latin typeface="Arial Narrow" panose="020B0606020202030204" pitchFamily="34" charset="0"/>
              </a:rPr>
              <a:t>from an area of memory called the </a:t>
            </a:r>
            <a:r>
              <a:rPr lang="en-US" sz="2200" i="1" dirty="0">
                <a:solidFill>
                  <a:srgbClr val="FF0000"/>
                </a:solidFill>
                <a:latin typeface="Arial Narrow" panose="020B0606020202030204" pitchFamily="34" charset="0"/>
              </a:rPr>
              <a:t>instruction queue</a:t>
            </a:r>
            <a:r>
              <a:rPr lang="en-US" sz="2200" dirty="0">
                <a:latin typeface="Arial Narrow" panose="020B0606020202030204" pitchFamily="34" charset="0"/>
              </a:rPr>
              <a:t>. It then increments the instruction pointer.</a:t>
            </a:r>
          </a:p>
          <a:p>
            <a:pPr marL="0" indent="0">
              <a:buNone/>
            </a:pPr>
            <a:r>
              <a:rPr lang="en-US" sz="2200" dirty="0">
                <a:latin typeface="Arial Narrow" panose="020B0606020202030204" pitchFamily="34" charset="0"/>
              </a:rPr>
              <a:t>2. Next, the CPU </a:t>
            </a:r>
            <a:r>
              <a:rPr lang="en-US" sz="2200" b="1" dirty="0">
                <a:solidFill>
                  <a:srgbClr val="FF0000"/>
                </a:solidFill>
                <a:latin typeface="Arial Narrow" panose="020B0606020202030204" pitchFamily="34" charset="0"/>
              </a:rPr>
              <a:t>decodes</a:t>
            </a:r>
            <a:r>
              <a:rPr lang="en-US" sz="2200" b="1" dirty="0">
                <a:latin typeface="Arial Narrow" panose="020B0606020202030204" pitchFamily="34" charset="0"/>
              </a:rPr>
              <a:t> </a:t>
            </a:r>
            <a:r>
              <a:rPr lang="en-US" sz="2200" dirty="0">
                <a:latin typeface="Arial Narrow" panose="020B0606020202030204" pitchFamily="34" charset="0"/>
              </a:rPr>
              <a:t>the instruction by looking at its binary bit pattern. </a:t>
            </a:r>
          </a:p>
          <a:p>
            <a:r>
              <a:rPr lang="en-US" sz="2200" dirty="0">
                <a:latin typeface="Arial Narrow" panose="020B0606020202030204" pitchFamily="34" charset="0"/>
              </a:rPr>
              <a:t>This bit pattern might reveal that the instruction has operands (input values).</a:t>
            </a:r>
          </a:p>
          <a:p>
            <a:pPr marL="0" indent="0">
              <a:buNone/>
            </a:pPr>
            <a:r>
              <a:rPr lang="en-US" sz="2200" dirty="0">
                <a:latin typeface="Arial Narrow" panose="020B0606020202030204" pitchFamily="34" charset="0"/>
              </a:rPr>
              <a:t>3. If operands are involved, the CPU </a:t>
            </a:r>
            <a:r>
              <a:rPr lang="en-US" sz="2200" b="1" dirty="0">
                <a:solidFill>
                  <a:srgbClr val="FF0000"/>
                </a:solidFill>
                <a:latin typeface="Arial Narrow" panose="020B0606020202030204" pitchFamily="34" charset="0"/>
              </a:rPr>
              <a:t>fetches the operands </a:t>
            </a:r>
            <a:r>
              <a:rPr lang="en-US" sz="2200" dirty="0">
                <a:latin typeface="Arial Narrow" panose="020B0606020202030204" pitchFamily="34" charset="0"/>
              </a:rPr>
              <a:t>from registers and memory. </a:t>
            </a:r>
          </a:p>
          <a:p>
            <a:r>
              <a:rPr lang="en-US" sz="2200" dirty="0">
                <a:latin typeface="Arial Narrow" panose="020B0606020202030204" pitchFamily="34" charset="0"/>
              </a:rPr>
              <a:t>Sometimes, this involves address calculations.</a:t>
            </a:r>
          </a:p>
          <a:p>
            <a:pPr marL="0" indent="0">
              <a:buNone/>
            </a:pPr>
            <a:r>
              <a:rPr lang="en-US" sz="2200" dirty="0">
                <a:latin typeface="Arial Narrow" panose="020B0606020202030204" pitchFamily="34" charset="0"/>
              </a:rPr>
              <a:t>4. Next, the CPU </a:t>
            </a:r>
            <a:r>
              <a:rPr lang="en-US" sz="2200" b="1" dirty="0">
                <a:solidFill>
                  <a:srgbClr val="FF0000"/>
                </a:solidFill>
                <a:latin typeface="Arial Narrow" panose="020B0606020202030204" pitchFamily="34" charset="0"/>
              </a:rPr>
              <a:t>executes</a:t>
            </a:r>
            <a:r>
              <a:rPr lang="en-US" sz="2200" b="1" dirty="0">
                <a:latin typeface="Arial Narrow" panose="020B0606020202030204" pitchFamily="34" charset="0"/>
              </a:rPr>
              <a:t> </a:t>
            </a:r>
            <a:r>
              <a:rPr lang="en-US" sz="2200" dirty="0">
                <a:latin typeface="Arial Narrow" panose="020B0606020202030204" pitchFamily="34" charset="0"/>
              </a:rPr>
              <a:t>the instruction, using any operand values it fetched during the earlier step. It also </a:t>
            </a:r>
            <a:r>
              <a:rPr lang="en-US" sz="2200" dirty="0">
                <a:solidFill>
                  <a:srgbClr val="FF0000"/>
                </a:solidFill>
                <a:latin typeface="Arial Narrow" panose="020B0606020202030204" pitchFamily="34" charset="0"/>
              </a:rPr>
              <a:t>updates a few status flags</a:t>
            </a:r>
            <a:r>
              <a:rPr lang="en-US" sz="2200" dirty="0">
                <a:latin typeface="Arial Narrow" panose="020B0606020202030204" pitchFamily="34" charset="0"/>
              </a:rPr>
              <a:t>, such as Zero, Carry, and Overflow.</a:t>
            </a:r>
          </a:p>
          <a:p>
            <a:pPr marL="0" indent="0">
              <a:buNone/>
            </a:pPr>
            <a:r>
              <a:rPr lang="en-US" sz="2200" dirty="0">
                <a:latin typeface="Arial Narrow" panose="020B0606020202030204" pitchFamily="34" charset="0"/>
              </a:rPr>
              <a:t>5. Finally, if an output operand was part of the instruction, the CPU </a:t>
            </a:r>
            <a:r>
              <a:rPr lang="en-US" sz="2200" b="1" dirty="0">
                <a:solidFill>
                  <a:srgbClr val="FF0000"/>
                </a:solidFill>
                <a:latin typeface="Arial Narrow" panose="020B0606020202030204" pitchFamily="34" charset="0"/>
              </a:rPr>
              <a:t>stores the result </a:t>
            </a:r>
            <a:r>
              <a:rPr lang="en-US" sz="2200" dirty="0">
                <a:latin typeface="Arial Narrow" panose="020B0606020202030204" pitchFamily="34" charset="0"/>
              </a:rPr>
              <a:t>of its execution in the operand.</a:t>
            </a:r>
          </a:p>
        </p:txBody>
      </p:sp>
    </p:spTree>
    <p:extLst>
      <p:ext uri="{BB962C8B-B14F-4D97-AF65-F5344CB8AC3E}">
        <p14:creationId xmlns:p14="http://schemas.microsoft.com/office/powerpoint/2010/main" val="1015821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B4218-3CF5-4D51-954A-D7B70DD0E624}"/>
              </a:ext>
            </a:extLst>
          </p:cNvPr>
          <p:cNvSpPr>
            <a:spLocks noGrp="1"/>
          </p:cNvSpPr>
          <p:nvPr>
            <p:ph type="title"/>
          </p:nvPr>
        </p:nvSpPr>
        <p:spPr>
          <a:xfrm>
            <a:off x="457200" y="6927"/>
            <a:ext cx="8229600" cy="563562"/>
          </a:xfrm>
        </p:spPr>
        <p:txBody>
          <a:bodyPr>
            <a:normAutofit fontScale="90000"/>
          </a:bodyPr>
          <a:lstStyle/>
          <a:p>
            <a:r>
              <a:rPr lang="en-US" b="1" dirty="0">
                <a:latin typeface="Arial Narrow" panose="020B0606020202030204" pitchFamily="34" charset="0"/>
              </a:rPr>
              <a:t>Instruction Execution Cycle</a:t>
            </a:r>
            <a:endParaRPr lang="en-US" dirty="0">
              <a:latin typeface="Arial Narrow" panose="020B0606020202030204" pitchFamily="34" charset="0"/>
            </a:endParaRPr>
          </a:p>
        </p:txBody>
      </p:sp>
      <p:sp>
        <p:nvSpPr>
          <p:cNvPr id="3" name="Content Placeholder 2">
            <a:extLst>
              <a:ext uri="{FF2B5EF4-FFF2-40B4-BE49-F238E27FC236}">
                <a16:creationId xmlns:a16="http://schemas.microsoft.com/office/drawing/2014/main" id="{7CCCE59E-ACD8-497B-9914-7143D00A6009}"/>
              </a:ext>
            </a:extLst>
          </p:cNvPr>
          <p:cNvSpPr>
            <a:spLocks noGrp="1"/>
          </p:cNvSpPr>
          <p:nvPr>
            <p:ph idx="1"/>
          </p:nvPr>
        </p:nvSpPr>
        <p:spPr>
          <a:xfrm>
            <a:off x="457200" y="838200"/>
            <a:ext cx="7848600" cy="2362200"/>
          </a:xfrm>
        </p:spPr>
        <p:txBody>
          <a:bodyPr>
            <a:normAutofit fontScale="62500" lnSpcReduction="20000"/>
          </a:bodyPr>
          <a:lstStyle/>
          <a:p>
            <a:r>
              <a:rPr lang="en-US" dirty="0"/>
              <a:t>An </a:t>
            </a:r>
            <a:r>
              <a:rPr lang="en-US" i="1" dirty="0">
                <a:solidFill>
                  <a:srgbClr val="FF0000"/>
                </a:solidFill>
              </a:rPr>
              <a:t>operand</a:t>
            </a:r>
            <a:r>
              <a:rPr lang="en-US" i="1" dirty="0"/>
              <a:t> </a:t>
            </a:r>
            <a:r>
              <a:rPr lang="en-US" dirty="0"/>
              <a:t>is a value that is either an input or an output to an operation.</a:t>
            </a:r>
          </a:p>
          <a:p>
            <a:r>
              <a:rPr lang="en-US" dirty="0"/>
              <a:t>For example, the expression Z = X + Y has </a:t>
            </a:r>
            <a:r>
              <a:rPr lang="en-US" dirty="0">
                <a:solidFill>
                  <a:srgbClr val="FF0000"/>
                </a:solidFill>
              </a:rPr>
              <a:t>two input operands </a:t>
            </a:r>
            <a:r>
              <a:rPr lang="en-US" dirty="0"/>
              <a:t>(X and Y) and a single </a:t>
            </a:r>
            <a:r>
              <a:rPr lang="en-US" dirty="0">
                <a:solidFill>
                  <a:srgbClr val="FF0000"/>
                </a:solidFill>
              </a:rPr>
              <a:t>output operand </a:t>
            </a:r>
            <a:r>
              <a:rPr lang="en-US" dirty="0"/>
              <a:t>(Z).</a:t>
            </a:r>
          </a:p>
          <a:p>
            <a:r>
              <a:rPr lang="en-US" dirty="0"/>
              <a:t>In order </a:t>
            </a:r>
            <a:r>
              <a:rPr lang="en-US" dirty="0">
                <a:solidFill>
                  <a:srgbClr val="FF0000"/>
                </a:solidFill>
              </a:rPr>
              <a:t>to read program instructions from memory</a:t>
            </a:r>
            <a:r>
              <a:rPr lang="en-US" dirty="0"/>
              <a:t>, an address is placed on the </a:t>
            </a:r>
            <a:r>
              <a:rPr lang="en-US" dirty="0">
                <a:solidFill>
                  <a:srgbClr val="FF0000"/>
                </a:solidFill>
              </a:rPr>
              <a:t>address bus</a:t>
            </a:r>
            <a:r>
              <a:rPr lang="en-US" dirty="0"/>
              <a:t>. </a:t>
            </a:r>
          </a:p>
          <a:p>
            <a:r>
              <a:rPr lang="en-US" dirty="0"/>
              <a:t>Next, the </a:t>
            </a:r>
            <a:r>
              <a:rPr lang="en-US" dirty="0">
                <a:solidFill>
                  <a:srgbClr val="FF0000"/>
                </a:solidFill>
              </a:rPr>
              <a:t>memory controller </a:t>
            </a:r>
            <a:r>
              <a:rPr lang="en-US" dirty="0"/>
              <a:t>places the requested code on the data bus, making the code available inside the code cache. </a:t>
            </a:r>
          </a:p>
          <a:p>
            <a:endParaRPr lang="en-US" dirty="0"/>
          </a:p>
        </p:txBody>
      </p:sp>
      <p:pic>
        <p:nvPicPr>
          <p:cNvPr id="5" name="Picture 4">
            <a:extLst>
              <a:ext uri="{FF2B5EF4-FFF2-40B4-BE49-F238E27FC236}">
                <a16:creationId xmlns:a16="http://schemas.microsoft.com/office/drawing/2014/main" id="{7F6972CE-2316-49A3-A925-517F05DE3C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418" y="2997249"/>
            <a:ext cx="4800600" cy="3860751"/>
          </a:xfrm>
          <a:prstGeom prst="rect">
            <a:avLst/>
          </a:prstGeom>
        </p:spPr>
      </p:pic>
    </p:spTree>
    <p:extLst>
      <p:ext uri="{BB962C8B-B14F-4D97-AF65-F5344CB8AC3E}">
        <p14:creationId xmlns:p14="http://schemas.microsoft.com/office/powerpoint/2010/main" val="45571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DB032-41DB-43E9-AE5F-BF6F9FFEAE8B}"/>
              </a:ext>
            </a:extLst>
          </p:cNvPr>
          <p:cNvSpPr>
            <a:spLocks noGrp="1"/>
          </p:cNvSpPr>
          <p:nvPr>
            <p:ph type="title"/>
          </p:nvPr>
        </p:nvSpPr>
        <p:spPr>
          <a:xfrm>
            <a:off x="457199" y="133270"/>
            <a:ext cx="8229600" cy="639762"/>
          </a:xfrm>
        </p:spPr>
        <p:txBody>
          <a:bodyPr>
            <a:normAutofit fontScale="90000"/>
          </a:bodyPr>
          <a:lstStyle/>
          <a:p>
            <a:r>
              <a:rPr lang="en-US" b="1" dirty="0">
                <a:latin typeface="Arial Narrow" panose="020B0606020202030204" pitchFamily="34" charset="0"/>
              </a:rPr>
              <a:t>Instruction Execution Cycle</a:t>
            </a:r>
            <a:endParaRPr lang="en-US" dirty="0">
              <a:latin typeface="Arial Narrow" panose="020B0606020202030204" pitchFamily="34" charset="0"/>
            </a:endParaRPr>
          </a:p>
        </p:txBody>
      </p:sp>
      <p:sp>
        <p:nvSpPr>
          <p:cNvPr id="3" name="Content Placeholder 2">
            <a:extLst>
              <a:ext uri="{FF2B5EF4-FFF2-40B4-BE49-F238E27FC236}">
                <a16:creationId xmlns:a16="http://schemas.microsoft.com/office/drawing/2014/main" id="{29560ED2-9CCF-483A-B7F3-7F5D64B98764}"/>
              </a:ext>
            </a:extLst>
          </p:cNvPr>
          <p:cNvSpPr>
            <a:spLocks noGrp="1"/>
          </p:cNvSpPr>
          <p:nvPr>
            <p:ph idx="1"/>
          </p:nvPr>
        </p:nvSpPr>
        <p:spPr>
          <a:xfrm>
            <a:off x="266373" y="921775"/>
            <a:ext cx="8611253" cy="2507225"/>
          </a:xfrm>
        </p:spPr>
        <p:txBody>
          <a:bodyPr>
            <a:normAutofit fontScale="70000" lnSpcReduction="20000"/>
          </a:bodyPr>
          <a:lstStyle/>
          <a:p>
            <a:r>
              <a:rPr lang="en-US" dirty="0"/>
              <a:t>The </a:t>
            </a:r>
            <a:r>
              <a:rPr lang="en-US" dirty="0">
                <a:solidFill>
                  <a:srgbClr val="FF0000"/>
                </a:solidFill>
              </a:rPr>
              <a:t>instruction pointer’s</a:t>
            </a:r>
            <a:r>
              <a:rPr lang="en-US" dirty="0"/>
              <a:t> value determines which instruction will be executed next. </a:t>
            </a:r>
          </a:p>
          <a:p>
            <a:r>
              <a:rPr lang="en-US" dirty="0"/>
              <a:t>The instruction is analyzed by the </a:t>
            </a:r>
            <a:r>
              <a:rPr lang="en-US" b="1" dirty="0">
                <a:solidFill>
                  <a:srgbClr val="FF0000"/>
                </a:solidFill>
              </a:rPr>
              <a:t>instruction decoder</a:t>
            </a:r>
            <a:r>
              <a:rPr lang="en-US" dirty="0"/>
              <a:t>, causing the appropriate digital signals to be sent to the control unit, which coordinates the ALU and floating-point unit.</a:t>
            </a:r>
          </a:p>
          <a:p>
            <a:r>
              <a:rPr lang="en-US" b="1" dirty="0">
                <a:solidFill>
                  <a:srgbClr val="FF0000"/>
                </a:solidFill>
              </a:rPr>
              <a:t>Control bus </a:t>
            </a:r>
            <a:r>
              <a:rPr lang="en-US" dirty="0"/>
              <a:t>carries signals that use the system clock to coordinate the transfer of data between different CPU components.</a:t>
            </a:r>
          </a:p>
          <a:p>
            <a:endParaRPr lang="en-US" dirty="0"/>
          </a:p>
        </p:txBody>
      </p:sp>
      <p:pic>
        <p:nvPicPr>
          <p:cNvPr id="4" name="Picture 3">
            <a:extLst>
              <a:ext uri="{FF2B5EF4-FFF2-40B4-BE49-F238E27FC236}">
                <a16:creationId xmlns:a16="http://schemas.microsoft.com/office/drawing/2014/main" id="{964AA66E-F5D1-4755-AA00-918AFD271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3903" y="3048000"/>
            <a:ext cx="4563724" cy="3670250"/>
          </a:xfrm>
          <a:prstGeom prst="rect">
            <a:avLst/>
          </a:prstGeom>
        </p:spPr>
      </p:pic>
    </p:spTree>
    <p:extLst>
      <p:ext uri="{BB962C8B-B14F-4D97-AF65-F5344CB8AC3E}">
        <p14:creationId xmlns:p14="http://schemas.microsoft.com/office/powerpoint/2010/main" val="290635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DE0A7-DB81-47F2-B2C4-7B6791E37F93}"/>
              </a:ext>
            </a:extLst>
          </p:cNvPr>
          <p:cNvSpPr>
            <a:spLocks noGrp="1"/>
          </p:cNvSpPr>
          <p:nvPr>
            <p:ph type="title"/>
          </p:nvPr>
        </p:nvSpPr>
        <p:spPr/>
        <p:txBody>
          <a:bodyPr>
            <a:normAutofit fontScale="90000"/>
          </a:bodyPr>
          <a:lstStyle/>
          <a:p>
            <a:r>
              <a:rPr lang="en-US" b="1" dirty="0"/>
              <a:t>Reading from Memory</a:t>
            </a:r>
            <a:br>
              <a:rPr lang="en-US" b="1" dirty="0"/>
            </a:br>
            <a:endParaRPr lang="en-US" dirty="0"/>
          </a:p>
        </p:txBody>
      </p:sp>
      <p:sp>
        <p:nvSpPr>
          <p:cNvPr id="3" name="Content Placeholder 2">
            <a:extLst>
              <a:ext uri="{FF2B5EF4-FFF2-40B4-BE49-F238E27FC236}">
                <a16:creationId xmlns:a16="http://schemas.microsoft.com/office/drawing/2014/main" id="{387082BD-CBF4-4217-8A86-0D08650B4D8F}"/>
              </a:ext>
            </a:extLst>
          </p:cNvPr>
          <p:cNvSpPr>
            <a:spLocks noGrp="1"/>
          </p:cNvSpPr>
          <p:nvPr>
            <p:ph idx="1"/>
          </p:nvPr>
        </p:nvSpPr>
        <p:spPr/>
        <p:txBody>
          <a:bodyPr>
            <a:normAutofit fontScale="70000" lnSpcReduction="20000"/>
          </a:bodyPr>
          <a:lstStyle/>
          <a:p>
            <a:pPr marL="0" indent="0">
              <a:buNone/>
            </a:pPr>
            <a:r>
              <a:rPr lang="en-US" dirty="0"/>
              <a:t>As a rule, computers read memory much more slowly than they access internal registers. </a:t>
            </a:r>
          </a:p>
          <a:p>
            <a:pPr marL="0" indent="0">
              <a:buNone/>
            </a:pPr>
            <a:endParaRPr lang="en-US" dirty="0"/>
          </a:p>
          <a:p>
            <a:pPr marL="0" indent="0">
              <a:buNone/>
            </a:pPr>
            <a:r>
              <a:rPr lang="en-US" dirty="0"/>
              <a:t>Reading a single value from memory involves four separate steps:</a:t>
            </a:r>
          </a:p>
          <a:p>
            <a:pPr marL="0" indent="0">
              <a:buNone/>
            </a:pPr>
            <a:endParaRPr lang="en-US" dirty="0"/>
          </a:p>
          <a:p>
            <a:pPr marL="514350" indent="-514350">
              <a:buFont typeface="+mj-lt"/>
              <a:buAutoNum type="arabicPeriod"/>
            </a:pPr>
            <a:r>
              <a:rPr lang="en-US" dirty="0">
                <a:solidFill>
                  <a:srgbClr val="FF0000"/>
                </a:solidFill>
              </a:rPr>
              <a:t>Place the address </a:t>
            </a:r>
            <a:r>
              <a:rPr lang="en-US" dirty="0"/>
              <a:t>of the value you want to read on the address bus.</a:t>
            </a:r>
          </a:p>
          <a:p>
            <a:pPr marL="514350" indent="-514350">
              <a:buFont typeface="+mj-lt"/>
              <a:buAutoNum type="arabicPeriod"/>
            </a:pPr>
            <a:r>
              <a:rPr lang="en-US" dirty="0">
                <a:solidFill>
                  <a:srgbClr val="FF0000"/>
                </a:solidFill>
              </a:rPr>
              <a:t>Assert</a:t>
            </a:r>
            <a:r>
              <a:rPr lang="en-US" dirty="0"/>
              <a:t> (change the value of) the processor’s RD </a:t>
            </a:r>
            <a:r>
              <a:rPr lang="en-US" i="1" dirty="0"/>
              <a:t>(read) </a:t>
            </a:r>
            <a:r>
              <a:rPr lang="en-US" dirty="0"/>
              <a:t>pin.</a:t>
            </a:r>
          </a:p>
          <a:p>
            <a:pPr marL="514350" indent="-514350">
              <a:buFont typeface="+mj-lt"/>
              <a:buAutoNum type="arabicPeriod"/>
            </a:pPr>
            <a:r>
              <a:rPr lang="en-US" dirty="0"/>
              <a:t>Wait one clock cycle for the memory chips to respond.</a:t>
            </a:r>
          </a:p>
          <a:p>
            <a:pPr marL="514350" indent="-514350">
              <a:buFont typeface="+mj-lt"/>
              <a:buAutoNum type="arabicPeriod"/>
            </a:pPr>
            <a:r>
              <a:rPr lang="en-US" dirty="0">
                <a:solidFill>
                  <a:srgbClr val="FF0000"/>
                </a:solidFill>
              </a:rPr>
              <a:t>Copy the data </a:t>
            </a:r>
            <a:r>
              <a:rPr lang="en-US" dirty="0"/>
              <a:t>from the data bus into the destination operand.</a:t>
            </a:r>
          </a:p>
          <a:p>
            <a:pPr marL="514350" indent="-514350">
              <a:buFont typeface="+mj-lt"/>
              <a:buAutoNum type="arabicPeriod"/>
            </a:pPr>
            <a:endParaRPr lang="en-US" dirty="0"/>
          </a:p>
          <a:p>
            <a:pPr marL="0" indent="0">
              <a:buNone/>
            </a:pPr>
            <a:r>
              <a:rPr lang="en-US" dirty="0"/>
              <a:t>Each of these steps generally requires a single </a:t>
            </a:r>
            <a:r>
              <a:rPr lang="en-US" i="1" dirty="0"/>
              <a:t>clock cycle</a:t>
            </a:r>
            <a:r>
              <a:rPr lang="en-US" dirty="0"/>
              <a:t>,</a:t>
            </a:r>
          </a:p>
        </p:txBody>
      </p:sp>
    </p:spTree>
    <p:extLst>
      <p:ext uri="{BB962C8B-B14F-4D97-AF65-F5344CB8AC3E}">
        <p14:creationId xmlns:p14="http://schemas.microsoft.com/office/powerpoint/2010/main" val="758760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B95BC-343B-4AF0-935A-B45730B48D80}"/>
              </a:ext>
            </a:extLst>
          </p:cNvPr>
          <p:cNvSpPr>
            <a:spLocks noGrp="1"/>
          </p:cNvSpPr>
          <p:nvPr>
            <p:ph type="title"/>
          </p:nvPr>
        </p:nvSpPr>
        <p:spPr>
          <a:xfrm>
            <a:off x="457200" y="274638"/>
            <a:ext cx="8229600" cy="639762"/>
          </a:xfrm>
        </p:spPr>
        <p:txBody>
          <a:bodyPr>
            <a:normAutofit fontScale="90000"/>
          </a:bodyPr>
          <a:lstStyle/>
          <a:p>
            <a:r>
              <a:rPr lang="en-US" dirty="0"/>
              <a:t>Cache</a:t>
            </a:r>
          </a:p>
        </p:txBody>
      </p:sp>
      <p:sp>
        <p:nvSpPr>
          <p:cNvPr id="3" name="Content Placeholder 2">
            <a:extLst>
              <a:ext uri="{FF2B5EF4-FFF2-40B4-BE49-F238E27FC236}">
                <a16:creationId xmlns:a16="http://schemas.microsoft.com/office/drawing/2014/main" id="{CB87FFE6-38E5-457B-A2D1-7274123175C2}"/>
              </a:ext>
            </a:extLst>
          </p:cNvPr>
          <p:cNvSpPr>
            <a:spLocks noGrp="1"/>
          </p:cNvSpPr>
          <p:nvPr>
            <p:ph idx="1"/>
          </p:nvPr>
        </p:nvSpPr>
        <p:spPr>
          <a:xfrm>
            <a:off x="457200" y="914400"/>
            <a:ext cx="8229600" cy="5791200"/>
          </a:xfrm>
        </p:spPr>
        <p:txBody>
          <a:bodyPr>
            <a:normAutofit fontScale="92500" lnSpcReduction="20000"/>
          </a:bodyPr>
          <a:lstStyle/>
          <a:p>
            <a:r>
              <a:rPr lang="en-US" sz="2400" dirty="0"/>
              <a:t>CPU designers figured out that </a:t>
            </a:r>
            <a:r>
              <a:rPr lang="en-US" sz="2400" dirty="0">
                <a:solidFill>
                  <a:srgbClr val="FF0000"/>
                </a:solidFill>
              </a:rPr>
              <a:t>computer memory creates a speed bottleneck </a:t>
            </a:r>
            <a:r>
              <a:rPr lang="en-US" sz="2400" dirty="0"/>
              <a:t>because most programs have to </a:t>
            </a:r>
            <a:r>
              <a:rPr lang="en-US" sz="2400" dirty="0">
                <a:solidFill>
                  <a:srgbClr val="FF0000"/>
                </a:solidFill>
              </a:rPr>
              <a:t>access variables</a:t>
            </a:r>
            <a:r>
              <a:rPr lang="en-US" sz="2400" dirty="0"/>
              <a:t>. </a:t>
            </a:r>
          </a:p>
          <a:p>
            <a:r>
              <a:rPr lang="en-US" sz="2400" dirty="0"/>
              <a:t>To reduce the amount of time spent in reading and writing memory the </a:t>
            </a:r>
            <a:r>
              <a:rPr lang="en-US" sz="2400" dirty="0">
                <a:solidFill>
                  <a:srgbClr val="FF0000"/>
                </a:solidFill>
              </a:rPr>
              <a:t>most recently used instructions and data </a:t>
            </a:r>
            <a:r>
              <a:rPr lang="en-US" sz="2400" dirty="0"/>
              <a:t>are stored in high-speed memory called </a:t>
            </a:r>
            <a:r>
              <a:rPr lang="en-US" sz="2400" i="1" dirty="0">
                <a:solidFill>
                  <a:srgbClr val="FF0000"/>
                </a:solidFill>
              </a:rPr>
              <a:t>cache</a:t>
            </a:r>
            <a:r>
              <a:rPr lang="en-US" sz="2400" dirty="0"/>
              <a:t>. </a:t>
            </a:r>
          </a:p>
          <a:p>
            <a:r>
              <a:rPr lang="en-US" sz="2400" dirty="0"/>
              <a:t>The idea is that a program is more likely to want </a:t>
            </a:r>
            <a:r>
              <a:rPr lang="en-US" sz="2400" dirty="0">
                <a:solidFill>
                  <a:srgbClr val="FF0000"/>
                </a:solidFill>
              </a:rPr>
              <a:t>to access the same memory and instructions repeatedly</a:t>
            </a:r>
            <a:r>
              <a:rPr lang="en-US" sz="2400" dirty="0"/>
              <a:t>, so cache keeps these values where they can be accessed quickly.</a:t>
            </a:r>
          </a:p>
          <a:p>
            <a:r>
              <a:rPr lang="en-US" sz="2400" dirty="0"/>
              <a:t>When the CPU begins to execute a program, it </a:t>
            </a:r>
            <a:r>
              <a:rPr lang="en-US" sz="2400" dirty="0">
                <a:solidFill>
                  <a:srgbClr val="FF0000"/>
                </a:solidFill>
              </a:rPr>
              <a:t>loads the next thousand instructions </a:t>
            </a:r>
            <a:r>
              <a:rPr lang="en-US" sz="2400" dirty="0"/>
              <a:t>(for example) into cache, on the assumption that these instructions will be needed in the near future.</a:t>
            </a:r>
          </a:p>
          <a:p>
            <a:r>
              <a:rPr lang="en-US" sz="2400" dirty="0"/>
              <a:t>If there happens to be a </a:t>
            </a:r>
            <a:r>
              <a:rPr lang="en-US" sz="2400" dirty="0">
                <a:solidFill>
                  <a:srgbClr val="FF0000"/>
                </a:solidFill>
              </a:rPr>
              <a:t>loop</a:t>
            </a:r>
            <a:r>
              <a:rPr lang="en-US" sz="2400" dirty="0"/>
              <a:t> in that block of code, the same instructions will be in cache. </a:t>
            </a:r>
          </a:p>
          <a:p>
            <a:r>
              <a:rPr lang="en-US" sz="2400" dirty="0"/>
              <a:t>When the processor is able to find its data in cache memory, we call that a </a:t>
            </a:r>
            <a:r>
              <a:rPr lang="en-US" sz="2400" i="1" dirty="0">
                <a:solidFill>
                  <a:srgbClr val="FF0000"/>
                </a:solidFill>
              </a:rPr>
              <a:t>cache hit</a:t>
            </a:r>
            <a:r>
              <a:rPr lang="en-US" sz="2400" dirty="0"/>
              <a:t>. </a:t>
            </a:r>
          </a:p>
          <a:p>
            <a:r>
              <a:rPr lang="en-US" sz="2400" dirty="0"/>
              <a:t>On the other hand, if the CPU tries to find something in cache and it’s not there, we call that a </a:t>
            </a:r>
            <a:r>
              <a:rPr lang="en-US" sz="2400" i="1" dirty="0">
                <a:solidFill>
                  <a:srgbClr val="FF0000"/>
                </a:solidFill>
              </a:rPr>
              <a:t>cache miss</a:t>
            </a:r>
            <a:r>
              <a:rPr lang="en-US" sz="2400" dirty="0"/>
              <a:t>.</a:t>
            </a:r>
          </a:p>
        </p:txBody>
      </p:sp>
    </p:spTree>
    <p:extLst>
      <p:ext uri="{BB962C8B-B14F-4D97-AF65-F5344CB8AC3E}">
        <p14:creationId xmlns:p14="http://schemas.microsoft.com/office/powerpoint/2010/main" val="131754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D0AE8-5C2B-4F5F-B57B-6A4F44A4BB73}"/>
              </a:ext>
            </a:extLst>
          </p:cNvPr>
          <p:cNvSpPr>
            <a:spLocks noGrp="1"/>
          </p:cNvSpPr>
          <p:nvPr>
            <p:ph type="title"/>
          </p:nvPr>
        </p:nvSpPr>
        <p:spPr/>
        <p:txBody>
          <a:bodyPr/>
          <a:lstStyle/>
          <a:p>
            <a:r>
              <a:rPr lang="en-US" dirty="0"/>
              <a:t>X86 family Cache types</a:t>
            </a:r>
          </a:p>
        </p:txBody>
      </p:sp>
      <p:sp>
        <p:nvSpPr>
          <p:cNvPr id="3" name="Content Placeholder 2">
            <a:extLst>
              <a:ext uri="{FF2B5EF4-FFF2-40B4-BE49-F238E27FC236}">
                <a16:creationId xmlns:a16="http://schemas.microsoft.com/office/drawing/2014/main" id="{3480CFDA-442F-4C32-9EF6-3F7F03E0921D}"/>
              </a:ext>
            </a:extLst>
          </p:cNvPr>
          <p:cNvSpPr>
            <a:spLocks noGrp="1"/>
          </p:cNvSpPr>
          <p:nvPr>
            <p:ph idx="1"/>
          </p:nvPr>
        </p:nvSpPr>
        <p:spPr/>
        <p:txBody>
          <a:bodyPr>
            <a:normAutofit/>
          </a:bodyPr>
          <a:lstStyle/>
          <a:p>
            <a:r>
              <a:rPr lang="en-US" dirty="0"/>
              <a:t>Cache memory for the x86 family comes in two types. </a:t>
            </a:r>
          </a:p>
          <a:p>
            <a:pPr lvl="1"/>
            <a:r>
              <a:rPr lang="en-US" i="1" dirty="0"/>
              <a:t>Level-1 cache </a:t>
            </a:r>
            <a:r>
              <a:rPr lang="en-US" dirty="0"/>
              <a:t>(or </a:t>
            </a:r>
            <a:r>
              <a:rPr lang="en-US" i="1" dirty="0"/>
              <a:t>primary cache</a:t>
            </a:r>
            <a:r>
              <a:rPr lang="en-US" dirty="0"/>
              <a:t>) is stored right on the CPU. </a:t>
            </a:r>
          </a:p>
          <a:p>
            <a:pPr lvl="1"/>
            <a:r>
              <a:rPr lang="en-US" i="1" dirty="0"/>
              <a:t>Level-2 cache </a:t>
            </a:r>
            <a:r>
              <a:rPr lang="en-US" dirty="0"/>
              <a:t>(or </a:t>
            </a:r>
            <a:r>
              <a:rPr lang="en-US" i="1" dirty="0"/>
              <a:t>secondary cache</a:t>
            </a:r>
            <a:r>
              <a:rPr lang="en-US" dirty="0"/>
              <a:t>) is a little bit slower, and attached to the CPU by a high-speed data bus. </a:t>
            </a:r>
          </a:p>
        </p:txBody>
      </p:sp>
    </p:spTree>
    <p:extLst>
      <p:ext uri="{BB962C8B-B14F-4D97-AF65-F5344CB8AC3E}">
        <p14:creationId xmlns:p14="http://schemas.microsoft.com/office/powerpoint/2010/main" val="3494839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082EC-6D56-471D-9690-4AAAA00D3D33}"/>
              </a:ext>
            </a:extLst>
          </p:cNvPr>
          <p:cNvSpPr>
            <a:spLocks noGrp="1"/>
          </p:cNvSpPr>
          <p:nvPr>
            <p:ph type="title"/>
          </p:nvPr>
        </p:nvSpPr>
        <p:spPr/>
        <p:txBody>
          <a:bodyPr>
            <a:normAutofit fontScale="90000"/>
          </a:bodyPr>
          <a:lstStyle/>
          <a:p>
            <a:r>
              <a:rPr lang="en-US" dirty="0"/>
              <a:t>why cache memory is faster than conventional RAM?</a:t>
            </a:r>
            <a:br>
              <a:rPr lang="en-US" dirty="0"/>
            </a:br>
            <a:endParaRPr lang="en-US" dirty="0"/>
          </a:p>
        </p:txBody>
      </p:sp>
      <p:sp>
        <p:nvSpPr>
          <p:cNvPr id="3" name="Content Placeholder 2">
            <a:extLst>
              <a:ext uri="{FF2B5EF4-FFF2-40B4-BE49-F238E27FC236}">
                <a16:creationId xmlns:a16="http://schemas.microsoft.com/office/drawing/2014/main" id="{D0000047-2AA8-4C9F-83E4-DBFFAE070D88}"/>
              </a:ext>
            </a:extLst>
          </p:cNvPr>
          <p:cNvSpPr>
            <a:spLocks noGrp="1"/>
          </p:cNvSpPr>
          <p:nvPr>
            <p:ph idx="1"/>
          </p:nvPr>
        </p:nvSpPr>
        <p:spPr/>
        <p:txBody>
          <a:bodyPr>
            <a:normAutofit fontScale="92500"/>
          </a:bodyPr>
          <a:lstStyle/>
          <a:p>
            <a:r>
              <a:rPr lang="en-US" dirty="0"/>
              <a:t>It’s because cache memory is constructed from a special type of memory chip called </a:t>
            </a:r>
            <a:r>
              <a:rPr lang="en-US" i="1" dirty="0"/>
              <a:t>static RAM</a:t>
            </a:r>
            <a:r>
              <a:rPr lang="en-US" dirty="0"/>
              <a:t>. </a:t>
            </a:r>
          </a:p>
          <a:p>
            <a:pPr lvl="1"/>
            <a:r>
              <a:rPr lang="en-US" dirty="0"/>
              <a:t>It’s expensive, but it does not have to be constantly refreshed in order to keep its contents. </a:t>
            </a:r>
          </a:p>
          <a:p>
            <a:r>
              <a:rPr lang="en-US" dirty="0"/>
              <a:t>On the other hand, conventional memory, known as </a:t>
            </a:r>
            <a:r>
              <a:rPr lang="en-US" i="1" dirty="0"/>
              <a:t>dynamic RAM</a:t>
            </a:r>
            <a:r>
              <a:rPr lang="en-US" dirty="0"/>
              <a:t>, must be refreshed constantly. </a:t>
            </a:r>
          </a:p>
          <a:p>
            <a:pPr lvl="1"/>
            <a:r>
              <a:rPr lang="en-US" dirty="0"/>
              <a:t>It’s much slower, but cheaper.</a:t>
            </a:r>
          </a:p>
        </p:txBody>
      </p:sp>
    </p:spTree>
    <p:extLst>
      <p:ext uri="{BB962C8B-B14F-4D97-AF65-F5344CB8AC3E}">
        <p14:creationId xmlns:p14="http://schemas.microsoft.com/office/powerpoint/2010/main" val="188266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A49C7-450A-4B90-AFEA-E4C8981DE5E0}"/>
              </a:ext>
            </a:extLst>
          </p:cNvPr>
          <p:cNvSpPr>
            <a:spLocks noGrp="1"/>
          </p:cNvSpPr>
          <p:nvPr>
            <p:ph type="title"/>
          </p:nvPr>
        </p:nvSpPr>
        <p:spPr>
          <a:xfrm>
            <a:off x="457200" y="274638"/>
            <a:ext cx="8458200" cy="1143000"/>
          </a:xfrm>
        </p:spPr>
        <p:txBody>
          <a:bodyPr>
            <a:noAutofit/>
          </a:bodyPr>
          <a:lstStyle/>
          <a:p>
            <a:r>
              <a:rPr lang="en-US" sz="3600" b="1" dirty="0"/>
              <a:t>Loading and Executing a Program (1)</a:t>
            </a:r>
            <a:endParaRPr lang="en-US" sz="3600" dirty="0"/>
          </a:p>
        </p:txBody>
      </p:sp>
      <p:sp>
        <p:nvSpPr>
          <p:cNvPr id="3" name="Content Placeholder 2">
            <a:extLst>
              <a:ext uri="{FF2B5EF4-FFF2-40B4-BE49-F238E27FC236}">
                <a16:creationId xmlns:a16="http://schemas.microsoft.com/office/drawing/2014/main" id="{1725014B-5CE9-40E2-884C-69446412C563}"/>
              </a:ext>
            </a:extLst>
          </p:cNvPr>
          <p:cNvSpPr>
            <a:spLocks noGrp="1"/>
          </p:cNvSpPr>
          <p:nvPr>
            <p:ph idx="1"/>
          </p:nvPr>
        </p:nvSpPr>
        <p:spPr>
          <a:xfrm>
            <a:off x="228600" y="1417638"/>
            <a:ext cx="8458200" cy="4708525"/>
          </a:xfrm>
        </p:spPr>
        <p:txBody>
          <a:bodyPr>
            <a:normAutofit fontScale="70000" lnSpcReduction="20000"/>
          </a:bodyPr>
          <a:lstStyle/>
          <a:p>
            <a:r>
              <a:rPr lang="en-US" dirty="0"/>
              <a:t>The operating system (OS) searches for the program’s filename in the current disk directory.</a:t>
            </a:r>
          </a:p>
          <a:p>
            <a:pPr lvl="1"/>
            <a:r>
              <a:rPr lang="en-US" dirty="0"/>
              <a:t>If it cannot find the name there, </a:t>
            </a:r>
            <a:r>
              <a:rPr lang="en-US" dirty="0">
                <a:solidFill>
                  <a:srgbClr val="FF0000"/>
                </a:solidFill>
              </a:rPr>
              <a:t>it searches a predetermined list </a:t>
            </a:r>
            <a:r>
              <a:rPr lang="en-US" dirty="0"/>
              <a:t>of directories (called </a:t>
            </a:r>
            <a:r>
              <a:rPr lang="en-US" i="1" dirty="0"/>
              <a:t>paths</a:t>
            </a:r>
            <a:r>
              <a:rPr lang="en-US" dirty="0"/>
              <a:t>) for the filename.</a:t>
            </a:r>
          </a:p>
          <a:p>
            <a:pPr lvl="1"/>
            <a:r>
              <a:rPr lang="en-US" dirty="0"/>
              <a:t>If the OS fails to find the program filename, it issues an </a:t>
            </a:r>
            <a:r>
              <a:rPr lang="en-US" dirty="0">
                <a:solidFill>
                  <a:srgbClr val="FF0000"/>
                </a:solidFill>
              </a:rPr>
              <a:t>error message</a:t>
            </a:r>
            <a:r>
              <a:rPr lang="en-US" dirty="0"/>
              <a:t>.</a:t>
            </a:r>
          </a:p>
          <a:p>
            <a:r>
              <a:rPr lang="en-US" dirty="0"/>
              <a:t>If the program file is found, the </a:t>
            </a:r>
            <a:r>
              <a:rPr lang="en-US" dirty="0">
                <a:solidFill>
                  <a:srgbClr val="FF0000"/>
                </a:solidFill>
              </a:rPr>
              <a:t>OS retrieves basic information about the program’s file</a:t>
            </a:r>
            <a:r>
              <a:rPr lang="en-US" dirty="0"/>
              <a:t> from the disk directory, including the file size and its physical location on the disk drive.</a:t>
            </a:r>
          </a:p>
          <a:p>
            <a:r>
              <a:rPr lang="en-US" dirty="0"/>
              <a:t>The OS determines the next available location in memory and loads the program file into memory. </a:t>
            </a:r>
          </a:p>
          <a:p>
            <a:pPr lvl="1"/>
            <a:r>
              <a:rPr lang="en-US" dirty="0"/>
              <a:t>It </a:t>
            </a:r>
            <a:r>
              <a:rPr lang="en-US" dirty="0">
                <a:solidFill>
                  <a:srgbClr val="FF0000"/>
                </a:solidFill>
              </a:rPr>
              <a:t>allocates a block of memory to the program and enters information about the program’s size and location into a table </a:t>
            </a:r>
            <a:r>
              <a:rPr lang="en-US" dirty="0"/>
              <a:t>(sometimes called a </a:t>
            </a:r>
            <a:r>
              <a:rPr lang="en-US" i="1" dirty="0"/>
              <a:t>descriptor table</a:t>
            </a:r>
            <a:r>
              <a:rPr lang="en-US" dirty="0"/>
              <a:t>). </a:t>
            </a:r>
          </a:p>
          <a:p>
            <a:pPr lvl="1"/>
            <a:r>
              <a:rPr lang="en-US" dirty="0"/>
              <a:t>Additionally, the </a:t>
            </a:r>
            <a:r>
              <a:rPr lang="en-US" dirty="0">
                <a:solidFill>
                  <a:srgbClr val="FF0000"/>
                </a:solidFill>
              </a:rPr>
              <a:t>OS adjust the values of pointers within the program </a:t>
            </a:r>
            <a:r>
              <a:rPr lang="en-US" dirty="0"/>
              <a:t>so they contain addresses of program data.</a:t>
            </a:r>
          </a:p>
        </p:txBody>
      </p:sp>
    </p:spTree>
    <p:extLst>
      <p:ext uri="{BB962C8B-B14F-4D97-AF65-F5344CB8AC3E}">
        <p14:creationId xmlns:p14="http://schemas.microsoft.com/office/powerpoint/2010/main" val="39948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70A44-108A-4668-9760-5A2CE4E76B02}"/>
              </a:ext>
            </a:extLst>
          </p:cNvPr>
          <p:cNvSpPr>
            <a:spLocks noGrp="1"/>
          </p:cNvSpPr>
          <p:nvPr>
            <p:ph type="title"/>
          </p:nvPr>
        </p:nvSpPr>
        <p:spPr>
          <a:xfrm>
            <a:off x="457200" y="274638"/>
            <a:ext cx="8458200" cy="1143000"/>
          </a:xfrm>
        </p:spPr>
        <p:txBody>
          <a:bodyPr>
            <a:noAutofit/>
          </a:bodyPr>
          <a:lstStyle/>
          <a:p>
            <a:r>
              <a:rPr lang="en-US" sz="3600" b="1" dirty="0"/>
              <a:t>Loading and Executing a Program (2)</a:t>
            </a:r>
            <a:endParaRPr lang="en-US" sz="3600" dirty="0"/>
          </a:p>
        </p:txBody>
      </p:sp>
      <p:sp>
        <p:nvSpPr>
          <p:cNvPr id="3" name="Content Placeholder 2">
            <a:extLst>
              <a:ext uri="{FF2B5EF4-FFF2-40B4-BE49-F238E27FC236}">
                <a16:creationId xmlns:a16="http://schemas.microsoft.com/office/drawing/2014/main" id="{8665730F-CE2E-43E1-BD81-D5C4326ADC14}"/>
              </a:ext>
            </a:extLst>
          </p:cNvPr>
          <p:cNvSpPr>
            <a:spLocks noGrp="1"/>
          </p:cNvSpPr>
          <p:nvPr>
            <p:ph idx="1"/>
          </p:nvPr>
        </p:nvSpPr>
        <p:spPr/>
        <p:txBody>
          <a:bodyPr>
            <a:normAutofit fontScale="85000" lnSpcReduction="20000"/>
          </a:bodyPr>
          <a:lstStyle/>
          <a:p>
            <a:r>
              <a:rPr lang="en-US" dirty="0"/>
              <a:t>The OS begins execution of the program’s first machine instruction (its entry point). </a:t>
            </a:r>
          </a:p>
          <a:p>
            <a:r>
              <a:rPr lang="en-US" dirty="0"/>
              <a:t>As soon as the program begins running, it is called a </a:t>
            </a:r>
            <a:r>
              <a:rPr lang="en-US" i="1" dirty="0">
                <a:solidFill>
                  <a:srgbClr val="FF0000"/>
                </a:solidFill>
              </a:rPr>
              <a:t>process</a:t>
            </a:r>
            <a:r>
              <a:rPr lang="en-US" dirty="0"/>
              <a:t>. </a:t>
            </a:r>
          </a:p>
          <a:p>
            <a:r>
              <a:rPr lang="en-US" dirty="0"/>
              <a:t>The OS assigns the process an </a:t>
            </a:r>
            <a:r>
              <a:rPr lang="en-US" dirty="0">
                <a:solidFill>
                  <a:srgbClr val="FF0000"/>
                </a:solidFill>
              </a:rPr>
              <a:t>identification number </a:t>
            </a:r>
            <a:r>
              <a:rPr lang="en-US" dirty="0"/>
              <a:t>(</a:t>
            </a:r>
            <a:r>
              <a:rPr lang="en-US" i="1" dirty="0"/>
              <a:t>process ID</a:t>
            </a:r>
            <a:r>
              <a:rPr lang="en-US" dirty="0"/>
              <a:t>), which is used to keep track of it while running.</a:t>
            </a:r>
          </a:p>
          <a:p>
            <a:r>
              <a:rPr lang="en-US" dirty="0"/>
              <a:t>It is the </a:t>
            </a:r>
            <a:r>
              <a:rPr lang="en-US" dirty="0">
                <a:solidFill>
                  <a:srgbClr val="FF0000"/>
                </a:solidFill>
              </a:rPr>
              <a:t>OS’s job to track the execution of the process </a:t>
            </a:r>
            <a:r>
              <a:rPr lang="en-US" dirty="0"/>
              <a:t>and to </a:t>
            </a:r>
            <a:r>
              <a:rPr lang="en-US" dirty="0">
                <a:solidFill>
                  <a:srgbClr val="FF0000"/>
                </a:solidFill>
              </a:rPr>
              <a:t>respond to requests </a:t>
            </a:r>
            <a:r>
              <a:rPr lang="en-US" dirty="0"/>
              <a:t>for system resources.</a:t>
            </a:r>
          </a:p>
          <a:p>
            <a:pPr lvl="1"/>
            <a:r>
              <a:rPr lang="en-US" dirty="0"/>
              <a:t> Examples of resources are memory, disk files, and input-output devices.</a:t>
            </a:r>
          </a:p>
          <a:p>
            <a:r>
              <a:rPr lang="en-US" dirty="0"/>
              <a:t>When the process ends, it is removed from memory.</a:t>
            </a:r>
          </a:p>
          <a:p>
            <a:endParaRPr lang="en-US" dirty="0"/>
          </a:p>
        </p:txBody>
      </p:sp>
    </p:spTree>
    <p:extLst>
      <p:ext uri="{BB962C8B-B14F-4D97-AF65-F5344CB8AC3E}">
        <p14:creationId xmlns:p14="http://schemas.microsoft.com/office/powerpoint/2010/main" val="318166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Mode of Operations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66429"/>
          <a:stretch/>
        </p:blipFill>
        <p:spPr bwMode="auto">
          <a:xfrm>
            <a:off x="457200" y="2433348"/>
            <a:ext cx="7724793" cy="1606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09600" y="6324600"/>
            <a:ext cx="4267200" cy="338554"/>
          </a:xfrm>
          <a:prstGeom prst="rect">
            <a:avLst/>
          </a:prstGeom>
          <a:noFill/>
        </p:spPr>
        <p:txBody>
          <a:bodyPr wrap="square" rtlCol="0">
            <a:spAutoFit/>
          </a:bodyPr>
          <a:lstStyle/>
          <a:p>
            <a:r>
              <a:rPr lang="en-US" sz="1600" dirty="0"/>
              <a:t>Slide Credit: Dr. </a:t>
            </a:r>
            <a:r>
              <a:rPr lang="en-US" sz="1600" dirty="0" err="1"/>
              <a:t>Aiman</a:t>
            </a:r>
            <a:r>
              <a:rPr lang="en-US" sz="1600" dirty="0"/>
              <a:t> El-</a:t>
            </a:r>
            <a:r>
              <a:rPr lang="en-US" sz="1600" dirty="0" err="1"/>
              <a:t>Maleh</a:t>
            </a:r>
            <a:r>
              <a:rPr lang="en-US" sz="1600" dirty="0"/>
              <a:t> &amp; Dr. Kip Irvine</a:t>
            </a:r>
          </a:p>
        </p:txBody>
      </p:sp>
      <p:sp>
        <p:nvSpPr>
          <p:cNvPr id="3" name="Rectangle 2">
            <a:extLst>
              <a:ext uri="{FF2B5EF4-FFF2-40B4-BE49-F238E27FC236}">
                <a16:creationId xmlns:a16="http://schemas.microsoft.com/office/drawing/2014/main" id="{CE2204C0-5290-4126-893F-E2C02E28909A}"/>
              </a:ext>
            </a:extLst>
          </p:cNvPr>
          <p:cNvSpPr/>
          <p:nvPr/>
        </p:nvSpPr>
        <p:spPr>
          <a:xfrm>
            <a:off x="457200" y="4103538"/>
            <a:ext cx="8382000" cy="2862322"/>
          </a:xfrm>
          <a:prstGeom prst="rect">
            <a:avLst/>
          </a:prstGeom>
        </p:spPr>
        <p:txBody>
          <a:bodyPr wrap="square">
            <a:spAutoFit/>
          </a:bodyPr>
          <a:lstStyle/>
          <a:p>
            <a:pPr marL="285750" indent="-285750">
              <a:buFont typeface="Wingdings" panose="05000000000000000000" pitchFamily="2" charset="2"/>
              <a:buChar char="v"/>
            </a:pPr>
            <a:r>
              <a:rPr lang="en-US" sz="2200" dirty="0">
                <a:latin typeface="Arial Narrow" panose="020B0606020202030204" pitchFamily="34" charset="0"/>
                <a:cs typeface="Arial" panose="020B0604020202020204" pitchFamily="34" charset="0"/>
              </a:rPr>
              <a:t>Implements the programming environment of the Intel 8086 processor </a:t>
            </a:r>
          </a:p>
          <a:p>
            <a:pPr marL="285750" indent="-285750">
              <a:buFont typeface="Wingdings" panose="05000000000000000000" pitchFamily="2" charset="2"/>
              <a:buChar char="v"/>
            </a:pPr>
            <a:endParaRPr lang="en-US" sz="2200" dirty="0">
              <a:latin typeface="Arial Narrow" panose="020B0606020202030204" pitchFamily="34" charset="0"/>
              <a:cs typeface="Arial" panose="020B0604020202020204" pitchFamily="34" charset="0"/>
            </a:endParaRPr>
          </a:p>
          <a:p>
            <a:pPr marL="285750" indent="-285750">
              <a:buFont typeface="Wingdings" panose="05000000000000000000" pitchFamily="2" charset="2"/>
              <a:buChar char="v"/>
            </a:pPr>
            <a:r>
              <a:rPr lang="en-US" sz="2200" dirty="0">
                <a:latin typeface="Arial Narrow" panose="020B0606020202030204" pitchFamily="34" charset="0"/>
                <a:cs typeface="Arial" panose="020B0604020202020204" pitchFamily="34" charset="0"/>
              </a:rPr>
              <a:t>This mode is available in Windows 98, and can be used to run an MS-DOS program that requires direct access to system memory and hardware devices. </a:t>
            </a:r>
          </a:p>
          <a:p>
            <a:pPr marL="285750" indent="-285750">
              <a:buFont typeface="Wingdings" panose="05000000000000000000" pitchFamily="2" charset="2"/>
              <a:buChar char="v"/>
            </a:pPr>
            <a:endParaRPr lang="en-US" sz="1400" dirty="0">
              <a:solidFill>
                <a:srgbClr val="FF0000"/>
              </a:solidFill>
              <a:latin typeface="Arial Narrow" panose="020B0606020202030204" pitchFamily="34" charset="0"/>
              <a:cs typeface="Arial" panose="020B0604020202020204" pitchFamily="34" charset="0"/>
            </a:endParaRPr>
          </a:p>
          <a:p>
            <a:pPr marL="285750" indent="-285750">
              <a:buFont typeface="Wingdings" panose="05000000000000000000" pitchFamily="2" charset="2"/>
              <a:buChar char="v"/>
            </a:pPr>
            <a:r>
              <a:rPr lang="en-US" sz="2200" dirty="0">
                <a:latin typeface="Arial Narrow" panose="020B0606020202030204" pitchFamily="34" charset="0"/>
                <a:cs typeface="Arial" panose="020B0604020202020204" pitchFamily="34" charset="0"/>
              </a:rPr>
              <a:t>Programs running in real-address mode can cause the operating system to crash (stop responding to commands). </a:t>
            </a:r>
          </a:p>
          <a:p>
            <a:pPr marL="285750" indent="-285750">
              <a:buFont typeface="Wingdings" panose="05000000000000000000" pitchFamily="2" charset="2"/>
              <a:buChar char="v"/>
            </a:pPr>
            <a:endParaRPr lang="en-US" sz="1200" dirty="0">
              <a:latin typeface="Arial Narrow" panose="020B0606020202030204" pitchFamily="34" charset="0"/>
              <a:cs typeface="Arial" panose="020B0604020202020204" pitchFamily="34" charset="0"/>
            </a:endParaRPr>
          </a:p>
          <a:p>
            <a:pPr marL="285750" indent="-285750">
              <a:buFont typeface="Wingdings" panose="05000000000000000000" pitchFamily="2" charset="2"/>
              <a:buChar char="v"/>
            </a:pPr>
            <a:endParaRPr lang="en-US" sz="2200" dirty="0">
              <a:latin typeface="Arial Narrow" panose="020B060602020203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033F47DA-6B8B-49D1-A6E5-5F5D4E524C55}"/>
              </a:ext>
            </a:extLst>
          </p:cNvPr>
          <p:cNvSpPr/>
          <p:nvPr/>
        </p:nvSpPr>
        <p:spPr>
          <a:xfrm>
            <a:off x="211393" y="1143895"/>
            <a:ext cx="8475407" cy="1107996"/>
          </a:xfrm>
          <a:prstGeom prst="rect">
            <a:avLst/>
          </a:prstGeom>
        </p:spPr>
        <p:txBody>
          <a:bodyPr wrap="square">
            <a:spAutoFit/>
          </a:bodyPr>
          <a:lstStyle/>
          <a:p>
            <a:pPr algn="just"/>
            <a:r>
              <a:rPr lang="en-US" sz="2200" dirty="0">
                <a:latin typeface="Arial Narrow" panose="020B0606020202030204" pitchFamily="34" charset="0"/>
              </a:rPr>
              <a:t>x86 processors have three primary modes of operation: protected mode, real-address mode, and </a:t>
            </a:r>
            <a:r>
              <a:rPr lang="fr-FR" sz="2200" dirty="0">
                <a:latin typeface="Arial Narrow" panose="020B0606020202030204" pitchFamily="34" charset="0"/>
              </a:rPr>
              <a:t>system management mode. A </a:t>
            </a:r>
            <a:r>
              <a:rPr lang="fr-FR" sz="2200" dirty="0" err="1">
                <a:latin typeface="Arial Narrow" panose="020B0606020202030204" pitchFamily="34" charset="0"/>
              </a:rPr>
              <a:t>sub</a:t>
            </a:r>
            <a:r>
              <a:rPr lang="fr-FR" sz="2200" dirty="0">
                <a:latin typeface="Arial Narrow" panose="020B0606020202030204" pitchFamily="34" charset="0"/>
              </a:rPr>
              <a:t>-mode, </a:t>
            </a:r>
            <a:r>
              <a:rPr lang="fr-FR" sz="2200" dirty="0" err="1">
                <a:latin typeface="Arial Narrow" panose="020B0606020202030204" pitchFamily="34" charset="0"/>
              </a:rPr>
              <a:t>named</a:t>
            </a:r>
            <a:r>
              <a:rPr lang="fr-FR" sz="2200" dirty="0">
                <a:latin typeface="Arial Narrow" panose="020B0606020202030204" pitchFamily="34" charset="0"/>
              </a:rPr>
              <a:t> </a:t>
            </a:r>
            <a:r>
              <a:rPr lang="en-US" sz="2200" i="1" dirty="0">
                <a:latin typeface="Arial Narrow" panose="020B0606020202030204" pitchFamily="34" charset="0"/>
              </a:rPr>
              <a:t>virtual-8086</a:t>
            </a:r>
            <a:r>
              <a:rPr lang="en-US" sz="2200" dirty="0">
                <a:latin typeface="Arial Narrow" panose="020B0606020202030204" pitchFamily="34" charset="0"/>
              </a:rPr>
              <a:t>, is a special case of protected mode.</a:t>
            </a:r>
          </a:p>
        </p:txBody>
      </p:sp>
    </p:spTree>
    <p:extLst>
      <p:ext uri="{BB962C8B-B14F-4D97-AF65-F5344CB8AC3E}">
        <p14:creationId xmlns:p14="http://schemas.microsoft.com/office/powerpoint/2010/main" val="4146307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00050" lvl="1" indent="0">
              <a:buNone/>
            </a:pPr>
            <a:r>
              <a:rPr lang="en-US" sz="2700" b="1" dirty="0">
                <a:solidFill>
                  <a:srgbClr val="FF0000"/>
                </a:solidFill>
              </a:rPr>
              <a:t>Example: </a:t>
            </a:r>
            <a:br>
              <a:rPr lang="en-US" sz="2700" b="1" dirty="0"/>
            </a:br>
            <a:r>
              <a:rPr lang="en-US" sz="2700" b="1" dirty="0"/>
              <a:t>int Y;</a:t>
            </a:r>
            <a:br>
              <a:rPr lang="en-US" sz="2700" b="1" dirty="0"/>
            </a:br>
            <a:r>
              <a:rPr lang="es-ES" sz="2700" b="1" dirty="0" err="1"/>
              <a:t>int</a:t>
            </a:r>
            <a:r>
              <a:rPr lang="es-ES" sz="2700" b="1" dirty="0"/>
              <a:t> X = (Y + 4) * 3;</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b="0" i="0" u="none" strike="noStrike" baseline="0" dirty="0">
                <a:latin typeface="Times-Roman"/>
              </a:rPr>
              <a:t>Following is the equivalent translation to assembly language. </a:t>
            </a:r>
          </a:p>
          <a:p>
            <a:endParaRPr lang="en-US" dirty="0">
              <a:latin typeface="Times-Roman"/>
            </a:endParaRPr>
          </a:p>
          <a:p>
            <a:r>
              <a:rPr lang="en-US" b="0" i="0" u="none" strike="noStrike" baseline="0" dirty="0">
                <a:latin typeface="Times-Roman"/>
              </a:rPr>
              <a:t>The translation requires multiple</a:t>
            </a:r>
            <a:r>
              <a:rPr lang="en-US" b="0" i="0" u="none" strike="noStrike" dirty="0">
                <a:latin typeface="Times-Roman"/>
              </a:rPr>
              <a:t> </a:t>
            </a:r>
            <a:r>
              <a:rPr lang="en-US" b="0" i="0" u="none" strike="noStrike" baseline="0" dirty="0">
                <a:latin typeface="Times-Roman"/>
              </a:rPr>
              <a:t>statements because assembly language works at a detailed level:</a:t>
            </a:r>
          </a:p>
          <a:p>
            <a:endParaRPr lang="en-US" b="0" i="0" u="none" strike="noStrike" baseline="0" dirty="0">
              <a:latin typeface="Times-Roman"/>
            </a:endParaRPr>
          </a:p>
          <a:p>
            <a:pPr marL="400050" lvl="1" indent="0">
              <a:buNone/>
            </a:pPr>
            <a:r>
              <a:rPr lang="en-US" sz="2400" b="0" i="0" u="none" strike="noStrike" baseline="0" dirty="0" err="1">
                <a:latin typeface="Courier"/>
              </a:rPr>
              <a:t>mov</a:t>
            </a:r>
            <a:r>
              <a:rPr lang="en-US" sz="2400" b="0" i="0" u="none" strike="noStrike" baseline="0" dirty="0">
                <a:latin typeface="Courier"/>
              </a:rPr>
              <a:t> </a:t>
            </a:r>
            <a:r>
              <a:rPr lang="en-US" sz="2400" b="0" i="0" u="none" strike="noStrike" baseline="0" dirty="0" err="1">
                <a:latin typeface="Courier"/>
              </a:rPr>
              <a:t>eax,Y</a:t>
            </a:r>
            <a:r>
              <a:rPr lang="en-US" sz="2400" b="0" i="0" u="none" strike="noStrike" baseline="0" dirty="0">
                <a:latin typeface="Courier"/>
              </a:rPr>
              <a:t> ; move Y to the EAX register</a:t>
            </a:r>
          </a:p>
          <a:p>
            <a:pPr marL="400050" lvl="1" indent="0">
              <a:buNone/>
            </a:pPr>
            <a:r>
              <a:rPr lang="en-US" sz="2400" b="0" i="0" u="none" strike="noStrike" baseline="0" dirty="0">
                <a:latin typeface="Courier"/>
              </a:rPr>
              <a:t>add eax,4 ; add 4 to the EAX register</a:t>
            </a:r>
          </a:p>
          <a:p>
            <a:pPr marL="400050" lvl="1" indent="0">
              <a:buNone/>
            </a:pPr>
            <a:r>
              <a:rPr lang="en-US" sz="2400" b="0" i="0" u="none" strike="noStrike" baseline="0" dirty="0" err="1">
                <a:latin typeface="Courier"/>
              </a:rPr>
              <a:t>mov</a:t>
            </a:r>
            <a:r>
              <a:rPr lang="en-US" sz="2400" b="0" i="0" u="none" strike="noStrike" baseline="0" dirty="0">
                <a:latin typeface="Courier"/>
              </a:rPr>
              <a:t> ebx,3 ; move 3 to the EBX register</a:t>
            </a:r>
          </a:p>
          <a:p>
            <a:pPr marL="400050" lvl="1" indent="0">
              <a:buNone/>
            </a:pPr>
            <a:r>
              <a:rPr lang="en-US" sz="2400" b="0" i="0" u="none" strike="noStrike" baseline="0" dirty="0" err="1">
                <a:latin typeface="Courier"/>
              </a:rPr>
              <a:t>imul</a:t>
            </a:r>
            <a:r>
              <a:rPr lang="en-US" sz="2400" b="0" i="0" u="none" strike="noStrike" baseline="0" dirty="0">
                <a:latin typeface="Courier"/>
              </a:rPr>
              <a:t> </a:t>
            </a:r>
            <a:r>
              <a:rPr lang="en-US" sz="2400" b="0" i="0" u="none" strike="noStrike" baseline="0" dirty="0" err="1">
                <a:latin typeface="Courier"/>
              </a:rPr>
              <a:t>ebx</a:t>
            </a:r>
            <a:r>
              <a:rPr lang="en-US" sz="2400" b="0" i="0" u="none" strike="noStrike" baseline="0" dirty="0">
                <a:latin typeface="Courier"/>
              </a:rPr>
              <a:t> ; multiply EAX by EBX</a:t>
            </a:r>
          </a:p>
          <a:p>
            <a:pPr marL="400050" lvl="1" indent="0">
              <a:buNone/>
            </a:pPr>
            <a:r>
              <a:rPr lang="en-US" sz="2400" b="0" i="0" u="none" strike="noStrike" baseline="0" dirty="0" err="1">
                <a:latin typeface="Courier"/>
              </a:rPr>
              <a:t>mov</a:t>
            </a:r>
            <a:r>
              <a:rPr lang="en-US" sz="2400" b="0" i="0" u="none" strike="noStrike" baseline="0" dirty="0">
                <a:latin typeface="Courier"/>
              </a:rPr>
              <a:t> </a:t>
            </a:r>
            <a:r>
              <a:rPr lang="en-US" sz="2400" b="0" i="0" u="none" strike="noStrike" baseline="0" dirty="0" err="1">
                <a:latin typeface="Courier"/>
              </a:rPr>
              <a:t>X,eax</a:t>
            </a:r>
            <a:r>
              <a:rPr lang="en-US" sz="2400" b="0" i="0" u="none" strike="noStrike" baseline="0" dirty="0">
                <a:latin typeface="Courier"/>
              </a:rPr>
              <a:t> ; move EAX to X</a:t>
            </a:r>
          </a:p>
          <a:p>
            <a:pPr marL="0" indent="0">
              <a:buNone/>
            </a:pPr>
            <a:endParaRPr lang="en-US" b="0" i="0" u="none" strike="noStrike" baseline="0" dirty="0">
              <a:latin typeface="Times-Roman"/>
            </a:endParaRPr>
          </a:p>
          <a:p>
            <a:pPr marL="0" indent="0">
              <a:buNone/>
            </a:pPr>
            <a:r>
              <a:rPr lang="en-US" b="0" i="1" u="none" strike="noStrike" baseline="0" dirty="0">
                <a:solidFill>
                  <a:srgbClr val="FF0000"/>
                </a:solidFill>
                <a:latin typeface="Times-Italic"/>
              </a:rPr>
              <a:t>Registers</a:t>
            </a:r>
            <a:r>
              <a:rPr lang="en-US" b="0" i="1" u="none" strike="noStrike" dirty="0">
                <a:latin typeface="Times-Italic"/>
              </a:rPr>
              <a:t> </a:t>
            </a:r>
            <a:r>
              <a:rPr lang="en-US" b="0" i="0" u="none" strike="noStrike" baseline="0" dirty="0">
                <a:latin typeface="Times-Roman"/>
              </a:rPr>
              <a:t>are named storage locations in the CPU that hold intermediate results of operations</a:t>
            </a:r>
            <a:endParaRPr lang="en-US" dirty="0"/>
          </a:p>
        </p:txBody>
      </p:sp>
    </p:spTree>
    <p:extLst>
      <p:ext uri="{BB962C8B-B14F-4D97-AF65-F5344CB8AC3E}">
        <p14:creationId xmlns:p14="http://schemas.microsoft.com/office/powerpoint/2010/main" val="39180388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Mode of Operations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4328" b="22950"/>
          <a:stretch/>
        </p:blipFill>
        <p:spPr bwMode="auto">
          <a:xfrm>
            <a:off x="304800" y="1295400"/>
            <a:ext cx="7772399"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09600" y="6324600"/>
            <a:ext cx="4267200" cy="338554"/>
          </a:xfrm>
          <a:prstGeom prst="rect">
            <a:avLst/>
          </a:prstGeom>
          <a:noFill/>
        </p:spPr>
        <p:txBody>
          <a:bodyPr wrap="square" rtlCol="0">
            <a:spAutoFit/>
          </a:bodyPr>
          <a:lstStyle/>
          <a:p>
            <a:r>
              <a:rPr lang="en-US" sz="1600" dirty="0"/>
              <a:t>Slide Credit: Dr. </a:t>
            </a:r>
            <a:r>
              <a:rPr lang="en-US" sz="1600" dirty="0" err="1"/>
              <a:t>Aiman</a:t>
            </a:r>
            <a:r>
              <a:rPr lang="en-US" sz="1600" dirty="0"/>
              <a:t> El-</a:t>
            </a:r>
            <a:r>
              <a:rPr lang="en-US" sz="1600" dirty="0" err="1"/>
              <a:t>Maleh</a:t>
            </a:r>
            <a:r>
              <a:rPr lang="en-US" sz="1600" dirty="0"/>
              <a:t> &amp; Dr. Kip Irvine</a:t>
            </a:r>
          </a:p>
        </p:txBody>
      </p:sp>
      <p:sp>
        <p:nvSpPr>
          <p:cNvPr id="6" name="Rectangle 5">
            <a:extLst>
              <a:ext uri="{FF2B5EF4-FFF2-40B4-BE49-F238E27FC236}">
                <a16:creationId xmlns:a16="http://schemas.microsoft.com/office/drawing/2014/main" id="{C87AA82E-BA0B-484A-99F4-0E4190228A87}"/>
              </a:ext>
            </a:extLst>
          </p:cNvPr>
          <p:cNvSpPr/>
          <p:nvPr/>
        </p:nvSpPr>
        <p:spPr>
          <a:xfrm>
            <a:off x="761999" y="3468330"/>
            <a:ext cx="7315199" cy="2123658"/>
          </a:xfrm>
          <a:prstGeom prst="rect">
            <a:avLst/>
          </a:prstGeom>
        </p:spPr>
        <p:txBody>
          <a:bodyPr wrap="square">
            <a:spAutoFit/>
          </a:bodyPr>
          <a:lstStyle/>
          <a:p>
            <a:pPr marL="285750" indent="-285750" algn="just">
              <a:buFont typeface="Wingdings" panose="05000000000000000000" pitchFamily="2" charset="2"/>
              <a:buChar char="v"/>
            </a:pPr>
            <a:r>
              <a:rPr lang="en-US" sz="2200" dirty="0">
                <a:latin typeface="Arial Narrow" panose="020B0606020202030204" pitchFamily="34" charset="0"/>
              </a:rPr>
              <a:t>Protected mode is the native state of the processor, in which all instructions and features are available. </a:t>
            </a:r>
          </a:p>
          <a:p>
            <a:pPr marL="285750" indent="-285750" algn="just">
              <a:buFont typeface="Wingdings" panose="05000000000000000000" pitchFamily="2" charset="2"/>
              <a:buChar char="v"/>
            </a:pPr>
            <a:endParaRPr lang="en-US" sz="2200" dirty="0">
              <a:latin typeface="Arial Narrow" panose="020B0606020202030204" pitchFamily="34" charset="0"/>
            </a:endParaRPr>
          </a:p>
          <a:p>
            <a:pPr marL="285750" indent="-285750" algn="just">
              <a:buFont typeface="Wingdings" panose="05000000000000000000" pitchFamily="2" charset="2"/>
              <a:buChar char="v"/>
            </a:pPr>
            <a:r>
              <a:rPr lang="en-US" sz="2200" dirty="0">
                <a:latin typeface="Arial Narrow" panose="020B0606020202030204" pitchFamily="34" charset="0"/>
              </a:rPr>
              <a:t>Programs are given separate memory areas named </a:t>
            </a:r>
            <a:r>
              <a:rPr lang="en-US" sz="2200" i="1" dirty="0">
                <a:solidFill>
                  <a:srgbClr val="FF0000"/>
                </a:solidFill>
                <a:latin typeface="Arial Narrow" panose="020B0606020202030204" pitchFamily="34" charset="0"/>
              </a:rPr>
              <a:t>segments</a:t>
            </a:r>
            <a:r>
              <a:rPr lang="en-US" sz="2200" dirty="0">
                <a:solidFill>
                  <a:srgbClr val="FF0000"/>
                </a:solidFill>
                <a:latin typeface="Arial Narrow" panose="020B0606020202030204" pitchFamily="34" charset="0"/>
              </a:rPr>
              <a:t>, </a:t>
            </a:r>
            <a:r>
              <a:rPr lang="en-US" sz="2200" dirty="0">
                <a:latin typeface="Arial Narrow" panose="020B0606020202030204" pitchFamily="34" charset="0"/>
              </a:rPr>
              <a:t>and the processor prevents programs from referencing memory outside their assigned segments.</a:t>
            </a:r>
          </a:p>
        </p:txBody>
      </p:sp>
    </p:spTree>
    <p:extLst>
      <p:ext uri="{BB962C8B-B14F-4D97-AF65-F5344CB8AC3E}">
        <p14:creationId xmlns:p14="http://schemas.microsoft.com/office/powerpoint/2010/main" val="40499684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Mode of Operations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77274"/>
          <a:stretch/>
        </p:blipFill>
        <p:spPr bwMode="auto">
          <a:xfrm>
            <a:off x="373626" y="1320696"/>
            <a:ext cx="7696200" cy="108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09600" y="6324600"/>
            <a:ext cx="4267200" cy="338554"/>
          </a:xfrm>
          <a:prstGeom prst="rect">
            <a:avLst/>
          </a:prstGeom>
          <a:noFill/>
        </p:spPr>
        <p:txBody>
          <a:bodyPr wrap="square" rtlCol="0">
            <a:spAutoFit/>
          </a:bodyPr>
          <a:lstStyle/>
          <a:p>
            <a:r>
              <a:rPr lang="en-US" sz="1600" dirty="0"/>
              <a:t>Slide Credit: Dr. </a:t>
            </a:r>
            <a:r>
              <a:rPr lang="en-US" sz="1600" dirty="0" err="1"/>
              <a:t>Aiman</a:t>
            </a:r>
            <a:r>
              <a:rPr lang="en-US" sz="1600" dirty="0"/>
              <a:t> El-</a:t>
            </a:r>
            <a:r>
              <a:rPr lang="en-US" sz="1600" dirty="0" err="1"/>
              <a:t>Maleh</a:t>
            </a:r>
            <a:r>
              <a:rPr lang="en-US" sz="1600" dirty="0"/>
              <a:t> &amp; Dr. Kip Irvine</a:t>
            </a:r>
          </a:p>
        </p:txBody>
      </p:sp>
      <p:sp>
        <p:nvSpPr>
          <p:cNvPr id="6" name="Rectangle 5">
            <a:extLst>
              <a:ext uri="{FF2B5EF4-FFF2-40B4-BE49-F238E27FC236}">
                <a16:creationId xmlns:a16="http://schemas.microsoft.com/office/drawing/2014/main" id="{4EB9A5A5-2195-45F0-9A8D-8CA26808DED2}"/>
              </a:ext>
            </a:extLst>
          </p:cNvPr>
          <p:cNvSpPr/>
          <p:nvPr/>
        </p:nvSpPr>
        <p:spPr>
          <a:xfrm>
            <a:off x="764458" y="2658305"/>
            <a:ext cx="7890387" cy="2800767"/>
          </a:xfrm>
          <a:prstGeom prst="rect">
            <a:avLst/>
          </a:prstGeom>
        </p:spPr>
        <p:txBody>
          <a:bodyPr wrap="square">
            <a:spAutoFit/>
          </a:bodyPr>
          <a:lstStyle/>
          <a:p>
            <a:pPr marL="285750" indent="-285750">
              <a:buFont typeface="Wingdings" panose="05000000000000000000" pitchFamily="2" charset="2"/>
              <a:buChar char="v"/>
            </a:pPr>
            <a:r>
              <a:rPr lang="en-US" sz="2200" dirty="0">
                <a:latin typeface="Arial Narrow" panose="020B0606020202030204" pitchFamily="34" charset="0"/>
              </a:rPr>
              <a:t>In protected mode, the processor can directly execute real-address mode software such as MS-DOS programs in a safe multitasking environment. </a:t>
            </a:r>
          </a:p>
          <a:p>
            <a:pPr marL="285750" indent="-285750">
              <a:buFont typeface="Wingdings" panose="05000000000000000000" pitchFamily="2" charset="2"/>
              <a:buChar char="v"/>
            </a:pPr>
            <a:endParaRPr lang="en-US" sz="2200" dirty="0">
              <a:latin typeface="Arial Narrow" panose="020B0606020202030204" pitchFamily="34" charset="0"/>
            </a:endParaRPr>
          </a:p>
          <a:p>
            <a:pPr marL="285750" indent="-285750">
              <a:buFont typeface="Wingdings" panose="05000000000000000000" pitchFamily="2" charset="2"/>
              <a:buChar char="v"/>
            </a:pPr>
            <a:r>
              <a:rPr lang="en-US" sz="2200" dirty="0">
                <a:latin typeface="Arial Narrow" panose="020B0606020202030204" pitchFamily="34" charset="0"/>
              </a:rPr>
              <a:t>If an MS-DOS program crashes or attempts to write data into the system memory area, it will not affect other programs running at the same time. </a:t>
            </a:r>
          </a:p>
          <a:p>
            <a:pPr marL="285750" indent="-285750">
              <a:buFont typeface="Wingdings" panose="05000000000000000000" pitchFamily="2" charset="2"/>
              <a:buChar char="v"/>
            </a:pPr>
            <a:endParaRPr lang="en-US" sz="2200" dirty="0">
              <a:latin typeface="Arial Narrow" panose="020B0606020202030204" pitchFamily="34" charset="0"/>
            </a:endParaRPr>
          </a:p>
          <a:p>
            <a:pPr marL="285750" indent="-285750">
              <a:buFont typeface="Wingdings" panose="05000000000000000000" pitchFamily="2" charset="2"/>
              <a:buChar char="v"/>
            </a:pPr>
            <a:r>
              <a:rPr lang="en-US" sz="2200" dirty="0">
                <a:latin typeface="Arial Narrow" panose="020B0606020202030204" pitchFamily="34" charset="0"/>
              </a:rPr>
              <a:t>Windows XP can execute multiple separate virtual-8086 sessions at the same time.</a:t>
            </a:r>
          </a:p>
        </p:txBody>
      </p:sp>
    </p:spTree>
    <p:extLst>
      <p:ext uri="{BB962C8B-B14F-4D97-AF65-F5344CB8AC3E}">
        <p14:creationId xmlns:p14="http://schemas.microsoft.com/office/powerpoint/2010/main" val="39353797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Real Address Mode (1)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
        <p:nvSpPr>
          <p:cNvPr id="5" name="TextBox 4"/>
          <p:cNvSpPr txBox="1"/>
          <p:nvPr/>
        </p:nvSpPr>
        <p:spPr>
          <a:xfrm>
            <a:off x="609600" y="6324600"/>
            <a:ext cx="4267200" cy="338554"/>
          </a:xfrm>
          <a:prstGeom prst="rect">
            <a:avLst/>
          </a:prstGeom>
          <a:noFill/>
        </p:spPr>
        <p:txBody>
          <a:bodyPr wrap="square" rtlCol="0">
            <a:spAutoFit/>
          </a:bodyPr>
          <a:lstStyle/>
          <a:p>
            <a:r>
              <a:rPr lang="en-US" sz="1600" dirty="0"/>
              <a:t>Slide Credit: Dr. </a:t>
            </a:r>
            <a:r>
              <a:rPr lang="en-US" sz="1600" dirty="0" err="1"/>
              <a:t>Aiman</a:t>
            </a:r>
            <a:r>
              <a:rPr lang="en-US" sz="1600" dirty="0"/>
              <a:t> El-</a:t>
            </a:r>
            <a:r>
              <a:rPr lang="en-US" sz="1600" dirty="0" err="1"/>
              <a:t>Maleh</a:t>
            </a:r>
            <a:r>
              <a:rPr lang="en-US" sz="1600" dirty="0"/>
              <a:t> &amp; Dr. Kip Irvine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1143000"/>
            <a:ext cx="8181975" cy="5168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31839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613" y="484525"/>
            <a:ext cx="8229600" cy="715962"/>
          </a:xfrm>
        </p:spPr>
        <p:txBody>
          <a:bodyPr>
            <a:noAutofit/>
          </a:bodyPr>
          <a:lstStyle/>
          <a:p>
            <a:r>
              <a:rPr lang="en-US" sz="3600" dirty="0"/>
              <a:t>Real Address Mode</a:t>
            </a:r>
            <a:br>
              <a:rPr lang="en-US" sz="3600" dirty="0"/>
            </a:br>
            <a:br>
              <a:rPr lang="en-US" sz="200" dirty="0"/>
            </a:br>
            <a:endParaRPr lang="en-US" sz="3600" dirty="0"/>
          </a:p>
        </p:txBody>
      </p:sp>
      <p:sp>
        <p:nvSpPr>
          <p:cNvPr id="3" name="Content Placeholder 2"/>
          <p:cNvSpPr>
            <a:spLocks noGrp="1"/>
          </p:cNvSpPr>
          <p:nvPr>
            <p:ph idx="1"/>
          </p:nvPr>
        </p:nvSpPr>
        <p:spPr/>
        <p:txBody>
          <a:bodyPr/>
          <a:lstStyle/>
          <a:p>
            <a:r>
              <a:rPr lang="en-US" dirty="0"/>
              <a:t>The </a:t>
            </a:r>
            <a:r>
              <a:rPr lang="en-US" dirty="0">
                <a:solidFill>
                  <a:srgbClr val="FF0000"/>
                </a:solidFill>
              </a:rPr>
              <a:t>code segment </a:t>
            </a:r>
            <a:r>
              <a:rPr lang="en-US" dirty="0"/>
              <a:t>holds the program instruction codes. </a:t>
            </a:r>
          </a:p>
          <a:p>
            <a:r>
              <a:rPr lang="en-US" dirty="0"/>
              <a:t>The </a:t>
            </a:r>
            <a:r>
              <a:rPr lang="en-US" dirty="0">
                <a:solidFill>
                  <a:srgbClr val="FF0000"/>
                </a:solidFill>
              </a:rPr>
              <a:t>data segment </a:t>
            </a:r>
            <a:r>
              <a:rPr lang="en-US" dirty="0"/>
              <a:t>stores data for the program. </a:t>
            </a:r>
          </a:p>
          <a:p>
            <a:r>
              <a:rPr lang="en-US" dirty="0"/>
              <a:t>The </a:t>
            </a:r>
            <a:r>
              <a:rPr lang="en-US" dirty="0">
                <a:solidFill>
                  <a:srgbClr val="FF0000"/>
                </a:solidFill>
              </a:rPr>
              <a:t>extra segment </a:t>
            </a:r>
            <a:r>
              <a:rPr lang="en-US" dirty="0"/>
              <a:t>is an extra data segment (often used for shared data). </a:t>
            </a:r>
          </a:p>
          <a:p>
            <a:r>
              <a:rPr lang="en-US" dirty="0"/>
              <a:t>The </a:t>
            </a:r>
            <a:r>
              <a:rPr lang="en-US" dirty="0">
                <a:solidFill>
                  <a:srgbClr val="FF0000"/>
                </a:solidFill>
              </a:rPr>
              <a:t>stack segment </a:t>
            </a:r>
            <a:r>
              <a:rPr lang="en-US" dirty="0"/>
              <a:t>is used to store interrupt and subroutine return addresses. </a:t>
            </a:r>
          </a:p>
        </p:txBody>
      </p:sp>
      <p:sp>
        <p:nvSpPr>
          <p:cNvPr id="4" name="Rectangle 3">
            <a:extLst>
              <a:ext uri="{FF2B5EF4-FFF2-40B4-BE49-F238E27FC236}">
                <a16:creationId xmlns:a16="http://schemas.microsoft.com/office/drawing/2014/main" id="{6516184B-86B4-4DED-97B5-CAB1B1365654}"/>
              </a:ext>
            </a:extLst>
          </p:cNvPr>
          <p:cNvSpPr/>
          <p:nvPr/>
        </p:nvSpPr>
        <p:spPr>
          <a:xfrm>
            <a:off x="457200" y="990600"/>
            <a:ext cx="2185214" cy="400110"/>
          </a:xfrm>
          <a:prstGeom prst="rect">
            <a:avLst/>
          </a:prstGeom>
        </p:spPr>
        <p:txBody>
          <a:bodyPr wrap="none">
            <a:spAutoFit/>
          </a:bodyPr>
          <a:lstStyle/>
          <a:p>
            <a:r>
              <a:rPr lang="en-US" sz="2000" b="1" dirty="0">
                <a:solidFill>
                  <a:srgbClr val="FF0000"/>
                </a:solidFill>
                <a:latin typeface="Arial Narrow" panose="020B0606020202030204" pitchFamily="34" charset="0"/>
              </a:rPr>
              <a:t>Program Segments:</a:t>
            </a:r>
          </a:p>
        </p:txBody>
      </p:sp>
    </p:spTree>
    <p:extLst>
      <p:ext uri="{BB962C8B-B14F-4D97-AF65-F5344CB8AC3E}">
        <p14:creationId xmlns:p14="http://schemas.microsoft.com/office/powerpoint/2010/main" val="23826622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Real Address Mode (2)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
        <p:nvSpPr>
          <p:cNvPr id="5" name="TextBox 4"/>
          <p:cNvSpPr txBox="1"/>
          <p:nvPr/>
        </p:nvSpPr>
        <p:spPr>
          <a:xfrm>
            <a:off x="609600" y="6324600"/>
            <a:ext cx="4267200" cy="338554"/>
          </a:xfrm>
          <a:prstGeom prst="rect">
            <a:avLst/>
          </a:prstGeom>
          <a:noFill/>
        </p:spPr>
        <p:txBody>
          <a:bodyPr wrap="square" rtlCol="0">
            <a:spAutoFit/>
          </a:bodyPr>
          <a:lstStyle/>
          <a:p>
            <a:r>
              <a:rPr lang="en-US" sz="1600" dirty="0"/>
              <a:t>Slide Credit: Dr. </a:t>
            </a:r>
            <a:r>
              <a:rPr lang="en-US" sz="1600" dirty="0" err="1"/>
              <a:t>Aiman</a:t>
            </a:r>
            <a:r>
              <a:rPr lang="en-US" sz="1600" dirty="0"/>
              <a:t> El-</a:t>
            </a:r>
            <a:r>
              <a:rPr lang="en-US" sz="1600" dirty="0" err="1"/>
              <a:t>Maleh</a:t>
            </a:r>
            <a:r>
              <a:rPr lang="en-US" sz="1600" dirty="0"/>
              <a:t> &amp; Dr. Kip Irvine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33487"/>
            <a:ext cx="8305800" cy="5038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9570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a:t>Real Address Mode (3)</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143000"/>
            <a:ext cx="6096000" cy="54894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283970"/>
            <a:ext cx="4800600" cy="240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9592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457200"/>
          </a:xfrm>
        </p:spPr>
        <p:txBody>
          <a:bodyPr>
            <a:normAutofit fontScale="90000"/>
          </a:bodyPr>
          <a:lstStyle/>
          <a:p>
            <a:r>
              <a:rPr lang="en-US" b="1" i="1" dirty="0">
                <a:latin typeface="Helvetica-BoldOblique"/>
              </a:rPr>
              <a:t>Address Space</a:t>
            </a:r>
            <a:br>
              <a:rPr lang="en-US" b="1" i="1" dirty="0">
                <a:latin typeface="Helvetica-BoldOblique"/>
              </a:rPr>
            </a:br>
            <a:endParaRPr lang="en-US" dirty="0"/>
          </a:p>
        </p:txBody>
      </p:sp>
      <p:sp>
        <p:nvSpPr>
          <p:cNvPr id="3" name="Content Placeholder 2"/>
          <p:cNvSpPr>
            <a:spLocks noGrp="1"/>
          </p:cNvSpPr>
          <p:nvPr>
            <p:ph idx="1"/>
          </p:nvPr>
        </p:nvSpPr>
        <p:spPr>
          <a:xfrm>
            <a:off x="457200" y="914400"/>
            <a:ext cx="8229600" cy="5211763"/>
          </a:xfrm>
        </p:spPr>
        <p:txBody>
          <a:bodyPr>
            <a:normAutofit fontScale="85000" lnSpcReduction="10000"/>
          </a:bodyPr>
          <a:lstStyle/>
          <a:p>
            <a:r>
              <a:rPr lang="en-US" dirty="0">
                <a:latin typeface="Times-Roman"/>
              </a:rPr>
              <a:t>In 32-bit protected mode, a task or program can address a linear address space of up to 4 </a:t>
            </a:r>
            <a:r>
              <a:rPr lang="en-US" dirty="0" err="1">
                <a:latin typeface="Times-Roman"/>
              </a:rPr>
              <a:t>GBytes</a:t>
            </a:r>
            <a:r>
              <a:rPr lang="en-US" dirty="0">
                <a:latin typeface="Times-Roman"/>
              </a:rPr>
              <a:t>.</a:t>
            </a:r>
          </a:p>
          <a:p>
            <a:endParaRPr lang="en-US" dirty="0">
              <a:latin typeface="Times-Roman"/>
            </a:endParaRPr>
          </a:p>
          <a:p>
            <a:pPr lvl="1"/>
            <a:r>
              <a:rPr lang="en-US" dirty="0">
                <a:latin typeface="Times-Roman"/>
              </a:rPr>
              <a:t>Extended Physical Addressing allows a total of 64 </a:t>
            </a:r>
            <a:r>
              <a:rPr lang="en-US" dirty="0" err="1">
                <a:latin typeface="Times-Roman"/>
              </a:rPr>
              <a:t>GBytes</a:t>
            </a:r>
            <a:r>
              <a:rPr lang="en-US" dirty="0">
                <a:latin typeface="Times-Roman"/>
              </a:rPr>
              <a:t> of physical memory to be addressed. </a:t>
            </a:r>
          </a:p>
          <a:p>
            <a:endParaRPr lang="en-US" dirty="0">
              <a:latin typeface="Times-Roman"/>
            </a:endParaRPr>
          </a:p>
          <a:p>
            <a:r>
              <a:rPr lang="en-US" dirty="0">
                <a:latin typeface="Times-Roman"/>
              </a:rPr>
              <a:t>Real-address mode programs, on the other </a:t>
            </a:r>
            <a:r>
              <a:rPr lang="en-US" dirty="0"/>
              <a:t>hand, can only address a range of 1 </a:t>
            </a:r>
            <a:r>
              <a:rPr lang="en-US" dirty="0" err="1"/>
              <a:t>MByte</a:t>
            </a:r>
            <a:r>
              <a:rPr lang="en-US" dirty="0"/>
              <a:t>. </a:t>
            </a:r>
          </a:p>
          <a:p>
            <a:endParaRPr lang="en-US" dirty="0"/>
          </a:p>
          <a:p>
            <a:r>
              <a:rPr lang="en-US" dirty="0"/>
              <a:t>If the processor is in protected mode and running multiple programs in virtual-8086 mode, each program has its own 1-MByte memory area.</a:t>
            </a:r>
          </a:p>
        </p:txBody>
      </p:sp>
    </p:spTree>
    <p:extLst>
      <p:ext uri="{BB962C8B-B14F-4D97-AF65-F5344CB8AC3E}">
        <p14:creationId xmlns:p14="http://schemas.microsoft.com/office/powerpoint/2010/main" val="33323234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200" b="1" i="1" dirty="0">
                <a:latin typeface="Helvetica-BoldOblique"/>
              </a:rPr>
              <a:t>Basic Program Execution Registers</a:t>
            </a:r>
            <a:endParaRPr lang="en-US" sz="3200" dirty="0"/>
          </a:p>
        </p:txBody>
      </p:sp>
      <p:sp>
        <p:nvSpPr>
          <p:cNvPr id="3" name="Content Placeholder 2"/>
          <p:cNvSpPr>
            <a:spLocks noGrp="1"/>
          </p:cNvSpPr>
          <p:nvPr>
            <p:ph idx="1"/>
          </p:nvPr>
        </p:nvSpPr>
        <p:spPr>
          <a:xfrm>
            <a:off x="457200" y="1295400"/>
            <a:ext cx="8610600" cy="4830763"/>
          </a:xfrm>
        </p:spPr>
        <p:txBody>
          <a:bodyPr/>
          <a:lstStyle/>
          <a:p>
            <a:r>
              <a:rPr lang="en-US" sz="2800" i="1" dirty="0">
                <a:latin typeface="Times-Italic"/>
              </a:rPr>
              <a:t>Registers </a:t>
            </a:r>
            <a:r>
              <a:rPr lang="en-US" sz="2800" dirty="0">
                <a:latin typeface="Times-Roman"/>
              </a:rPr>
              <a:t>are high-speed storage locations directly inside the CPU, designed to be accessed at much higher speed than conventional memory.</a:t>
            </a:r>
          </a:p>
          <a:p>
            <a:endParaRPr lang="en-US" dirty="0">
              <a:latin typeface="Times-Roman"/>
            </a:endParaRPr>
          </a:p>
          <a:p>
            <a:r>
              <a:rPr lang="en-US" dirty="0">
                <a:latin typeface="Times-Roman"/>
              </a:rPr>
              <a:t>There are eight general-purpose registers, six segment registers, a processor status flags register (EFLAGS), and an instruction pointer (EIP).</a:t>
            </a:r>
            <a:endParaRPr lang="en-US" dirty="0"/>
          </a:p>
        </p:txBody>
      </p:sp>
    </p:spTree>
    <p:extLst>
      <p:ext uri="{BB962C8B-B14F-4D97-AF65-F5344CB8AC3E}">
        <p14:creationId xmlns:p14="http://schemas.microsoft.com/office/powerpoint/2010/main" val="33323234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7874932"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23234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381000"/>
          </a:xfrm>
        </p:spPr>
        <p:txBody>
          <a:bodyPr>
            <a:noAutofit/>
          </a:bodyPr>
          <a:lstStyle/>
          <a:p>
            <a:r>
              <a:rPr lang="en-US" sz="2400" i="1" dirty="0">
                <a:solidFill>
                  <a:srgbClr val="FF0000"/>
                </a:solidFill>
                <a:latin typeface="Helvetica-Oblique"/>
              </a:rPr>
              <a:t>General-Purpose Registers:</a:t>
            </a:r>
            <a:br>
              <a:rPr lang="en-US" sz="2400" i="1" dirty="0">
                <a:solidFill>
                  <a:srgbClr val="FF0000"/>
                </a:solidFill>
                <a:latin typeface="Helvetica-Oblique"/>
              </a:rPr>
            </a:br>
            <a:endParaRPr lang="en-US" sz="2400" dirty="0"/>
          </a:p>
        </p:txBody>
      </p:sp>
      <p:sp>
        <p:nvSpPr>
          <p:cNvPr id="3" name="Content Placeholder 2"/>
          <p:cNvSpPr>
            <a:spLocks noGrp="1"/>
          </p:cNvSpPr>
          <p:nvPr>
            <p:ph idx="1"/>
          </p:nvPr>
        </p:nvSpPr>
        <p:spPr>
          <a:xfrm>
            <a:off x="457200" y="914401"/>
            <a:ext cx="8229600" cy="3200399"/>
          </a:xfrm>
        </p:spPr>
        <p:txBody>
          <a:bodyPr>
            <a:normAutofit fontScale="77500" lnSpcReduction="20000"/>
          </a:bodyPr>
          <a:lstStyle/>
          <a:p>
            <a:pPr marL="0" indent="0">
              <a:buNone/>
            </a:pPr>
            <a:r>
              <a:rPr lang="en-US" dirty="0">
                <a:latin typeface="Times-Roman"/>
              </a:rPr>
              <a:t>The </a:t>
            </a:r>
            <a:r>
              <a:rPr lang="en-US" i="1" dirty="0">
                <a:latin typeface="Times-Italic"/>
              </a:rPr>
              <a:t>general-purpose registers </a:t>
            </a:r>
            <a:r>
              <a:rPr lang="en-US" dirty="0">
                <a:latin typeface="Times-Roman"/>
              </a:rPr>
              <a:t>are primarily used for arithmetic and data movement. </a:t>
            </a:r>
          </a:p>
          <a:p>
            <a:endParaRPr lang="en-US" dirty="0">
              <a:latin typeface="Times-Roman"/>
            </a:endParaRPr>
          </a:p>
          <a:p>
            <a:r>
              <a:rPr lang="en-US" dirty="0">
                <a:latin typeface="Times-Roman"/>
              </a:rPr>
              <a:t>As shown in Figure 2–6, the lower 16 bits of the EAX register can be referenced by the name AX.</a:t>
            </a:r>
          </a:p>
          <a:p>
            <a:endParaRPr lang="en-US" dirty="0">
              <a:latin typeface="Times-Roman"/>
            </a:endParaRPr>
          </a:p>
          <a:p>
            <a:r>
              <a:rPr lang="en-US" dirty="0">
                <a:latin typeface="Times-Roman"/>
              </a:rPr>
              <a:t>Portions of some registers can be addressed as 8-bit values.</a:t>
            </a:r>
          </a:p>
          <a:p>
            <a:pPr lvl="1"/>
            <a:r>
              <a:rPr lang="en-US" dirty="0">
                <a:latin typeface="Times-Roman"/>
              </a:rPr>
              <a:t>For example, the AX register, has an 8-bit upper half named AH and an 8-bit lower half named AL.</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109171"/>
            <a:ext cx="6207982" cy="2721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2323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5915F-31BA-4B6C-9A98-8744E0A982F7}"/>
              </a:ext>
            </a:extLst>
          </p:cNvPr>
          <p:cNvSpPr>
            <a:spLocks noGrp="1"/>
          </p:cNvSpPr>
          <p:nvPr>
            <p:ph type="title"/>
          </p:nvPr>
        </p:nvSpPr>
        <p:spPr/>
        <p:txBody>
          <a:bodyPr/>
          <a:lstStyle/>
          <a:p>
            <a:r>
              <a:rPr lang="en-US" dirty="0">
                <a:latin typeface="Arial Narrow" panose="020B0606020202030204" pitchFamily="34" charset="0"/>
              </a:rPr>
              <a:t>What you’ll learn?</a:t>
            </a:r>
          </a:p>
        </p:txBody>
      </p:sp>
      <p:pic>
        <p:nvPicPr>
          <p:cNvPr id="5" name="Content Placeholder 4">
            <a:extLst>
              <a:ext uri="{FF2B5EF4-FFF2-40B4-BE49-F238E27FC236}">
                <a16:creationId xmlns:a16="http://schemas.microsoft.com/office/drawing/2014/main" id="{1D119415-F28B-4F51-BB5E-86E320BDAA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779" y="1449593"/>
            <a:ext cx="9021096" cy="4933867"/>
          </a:xfrm>
        </p:spPr>
      </p:pic>
    </p:spTree>
    <p:extLst>
      <p:ext uri="{BB962C8B-B14F-4D97-AF65-F5344CB8AC3E}">
        <p14:creationId xmlns:p14="http://schemas.microsoft.com/office/powerpoint/2010/main" val="1183752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762000"/>
            <a:ext cx="6583455"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57200" y="2819400"/>
            <a:ext cx="8153400" cy="830997"/>
          </a:xfrm>
          <a:prstGeom prst="rect">
            <a:avLst/>
          </a:prstGeom>
        </p:spPr>
        <p:txBody>
          <a:bodyPr wrap="square">
            <a:spAutoFit/>
          </a:bodyPr>
          <a:lstStyle/>
          <a:p>
            <a:r>
              <a:rPr lang="en-US" sz="2400" dirty="0"/>
              <a:t>The remaining general-purpose registers can only be accessed using 32-bit or 16-bit names, as shown in the following table:</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8844" y="3810000"/>
            <a:ext cx="4471555" cy="3016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23234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943600" cy="487362"/>
          </a:xfrm>
        </p:spPr>
        <p:txBody>
          <a:bodyPr>
            <a:normAutofit/>
          </a:bodyPr>
          <a:lstStyle/>
          <a:p>
            <a:r>
              <a:rPr lang="en-US" sz="2400" b="1" i="1" dirty="0">
                <a:solidFill>
                  <a:srgbClr val="FF0000"/>
                </a:solidFill>
                <a:latin typeface="Helvetica-Oblique"/>
              </a:rPr>
              <a:t>Specialized Uses </a:t>
            </a:r>
            <a:endParaRPr lang="en-US" sz="2400" b="1" dirty="0"/>
          </a:p>
        </p:txBody>
      </p:sp>
      <p:sp>
        <p:nvSpPr>
          <p:cNvPr id="3" name="Content Placeholder 2"/>
          <p:cNvSpPr>
            <a:spLocks noGrp="1"/>
          </p:cNvSpPr>
          <p:nvPr>
            <p:ph idx="1"/>
          </p:nvPr>
        </p:nvSpPr>
        <p:spPr>
          <a:xfrm>
            <a:off x="457200" y="914400"/>
            <a:ext cx="8229600" cy="5638800"/>
          </a:xfrm>
        </p:spPr>
        <p:txBody>
          <a:bodyPr>
            <a:normAutofit fontScale="70000" lnSpcReduction="20000"/>
          </a:bodyPr>
          <a:lstStyle/>
          <a:p>
            <a:pPr marL="0" indent="0">
              <a:buNone/>
            </a:pPr>
            <a:r>
              <a:rPr lang="en-US" dirty="0">
                <a:latin typeface="Times-Roman"/>
              </a:rPr>
              <a:t>Some general-purpose registers have specialized uses:</a:t>
            </a:r>
          </a:p>
          <a:p>
            <a:endParaRPr lang="en-US" dirty="0">
              <a:latin typeface="Times-Roman"/>
            </a:endParaRPr>
          </a:p>
          <a:p>
            <a:pPr marL="0" indent="0">
              <a:buNone/>
            </a:pPr>
            <a:r>
              <a:rPr lang="en-US" b="1" dirty="0">
                <a:latin typeface="Times-Bold"/>
              </a:rPr>
              <a:t>• </a:t>
            </a:r>
            <a:r>
              <a:rPr lang="en-US" dirty="0">
                <a:latin typeface="Times-Roman"/>
              </a:rPr>
              <a:t>EAX is automatically used by multiplication and division instructions. It is often called the </a:t>
            </a:r>
            <a:r>
              <a:rPr lang="en-US" i="1" dirty="0">
                <a:solidFill>
                  <a:srgbClr val="FF0000"/>
                </a:solidFill>
                <a:latin typeface="Times-Italic"/>
              </a:rPr>
              <a:t>extended accumulator </a:t>
            </a:r>
            <a:r>
              <a:rPr lang="en-US" dirty="0">
                <a:latin typeface="Times-Roman"/>
              </a:rPr>
              <a:t>register.</a:t>
            </a:r>
          </a:p>
          <a:p>
            <a:pPr marL="0" indent="0">
              <a:buNone/>
            </a:pPr>
            <a:endParaRPr lang="en-US" dirty="0">
              <a:latin typeface="Times-Roman"/>
            </a:endParaRPr>
          </a:p>
          <a:p>
            <a:pPr marL="0" indent="0">
              <a:buNone/>
            </a:pPr>
            <a:r>
              <a:rPr lang="en-US" b="1" dirty="0">
                <a:latin typeface="Times-Bold"/>
              </a:rPr>
              <a:t>• </a:t>
            </a:r>
            <a:r>
              <a:rPr lang="en-US" dirty="0">
                <a:latin typeface="Times-Roman"/>
              </a:rPr>
              <a:t>The CPU automatically uses </a:t>
            </a:r>
            <a:r>
              <a:rPr lang="en-US" dirty="0">
                <a:solidFill>
                  <a:srgbClr val="FF0000"/>
                </a:solidFill>
                <a:latin typeface="Times-Roman"/>
              </a:rPr>
              <a:t>ECX as a loop counter</a:t>
            </a:r>
            <a:r>
              <a:rPr lang="en-US" dirty="0">
                <a:latin typeface="Times-Roman"/>
              </a:rPr>
              <a:t>.</a:t>
            </a:r>
          </a:p>
          <a:p>
            <a:pPr marL="0" indent="0">
              <a:buNone/>
            </a:pPr>
            <a:endParaRPr lang="en-US" dirty="0">
              <a:latin typeface="Times-Roman"/>
            </a:endParaRPr>
          </a:p>
          <a:p>
            <a:pPr marL="0" indent="0">
              <a:buNone/>
            </a:pPr>
            <a:r>
              <a:rPr lang="en-US" b="1" dirty="0">
                <a:latin typeface="Times-Bold"/>
              </a:rPr>
              <a:t>• </a:t>
            </a:r>
            <a:r>
              <a:rPr lang="en-US" dirty="0">
                <a:solidFill>
                  <a:srgbClr val="FF0000"/>
                </a:solidFill>
                <a:latin typeface="Times-Roman"/>
              </a:rPr>
              <a:t>ESP (</a:t>
            </a:r>
            <a:r>
              <a:rPr lang="en-US" i="1" dirty="0">
                <a:solidFill>
                  <a:srgbClr val="FF0000"/>
                </a:solidFill>
                <a:latin typeface="Times-Italic"/>
              </a:rPr>
              <a:t>extended stack pointer </a:t>
            </a:r>
            <a:r>
              <a:rPr lang="en-US" dirty="0">
                <a:solidFill>
                  <a:srgbClr val="FF0000"/>
                </a:solidFill>
                <a:latin typeface="Times-Roman"/>
              </a:rPr>
              <a:t>register) addresses data on the stack </a:t>
            </a:r>
            <a:r>
              <a:rPr lang="en-US" dirty="0">
                <a:latin typeface="Times-Roman"/>
              </a:rPr>
              <a:t>(a system memory structure). It is rarely used for ordinary arithmetic or data transfer.</a:t>
            </a:r>
          </a:p>
          <a:p>
            <a:pPr marL="0" indent="0">
              <a:buNone/>
            </a:pPr>
            <a:endParaRPr lang="en-US" dirty="0">
              <a:latin typeface="Times-Roman"/>
            </a:endParaRPr>
          </a:p>
          <a:p>
            <a:pPr marL="0" indent="0">
              <a:buNone/>
            </a:pPr>
            <a:r>
              <a:rPr lang="en-US" b="1" dirty="0">
                <a:latin typeface="Times-Bold"/>
              </a:rPr>
              <a:t>• </a:t>
            </a:r>
            <a:r>
              <a:rPr lang="en-US" dirty="0">
                <a:solidFill>
                  <a:srgbClr val="FF0000"/>
                </a:solidFill>
                <a:latin typeface="Times-Roman"/>
              </a:rPr>
              <a:t>ESI and EDI (</a:t>
            </a:r>
            <a:r>
              <a:rPr lang="en-US" i="1" dirty="0">
                <a:solidFill>
                  <a:srgbClr val="FF0000"/>
                </a:solidFill>
                <a:latin typeface="Times-Italic"/>
              </a:rPr>
              <a:t>extended source index </a:t>
            </a:r>
            <a:r>
              <a:rPr lang="en-US" dirty="0">
                <a:solidFill>
                  <a:srgbClr val="FF0000"/>
                </a:solidFill>
                <a:latin typeface="Times-Roman"/>
              </a:rPr>
              <a:t>and </a:t>
            </a:r>
            <a:r>
              <a:rPr lang="en-US" i="1" dirty="0">
                <a:solidFill>
                  <a:srgbClr val="FF0000"/>
                </a:solidFill>
                <a:latin typeface="Times-Italic"/>
              </a:rPr>
              <a:t>extended destination index ) </a:t>
            </a:r>
            <a:r>
              <a:rPr lang="en-US" dirty="0">
                <a:latin typeface="Times-Roman"/>
              </a:rPr>
              <a:t>are used by high-speed memory transfer instructions. </a:t>
            </a:r>
          </a:p>
          <a:p>
            <a:pPr marL="0" indent="0">
              <a:buNone/>
            </a:pPr>
            <a:endParaRPr lang="en-US" dirty="0">
              <a:latin typeface="Times-Roman"/>
            </a:endParaRPr>
          </a:p>
          <a:p>
            <a:pPr marL="0" indent="0">
              <a:buNone/>
            </a:pPr>
            <a:r>
              <a:rPr lang="en-US" b="1" dirty="0">
                <a:latin typeface="Times-Bold"/>
              </a:rPr>
              <a:t>• </a:t>
            </a:r>
            <a:r>
              <a:rPr lang="en-US" dirty="0">
                <a:solidFill>
                  <a:srgbClr val="FF0000"/>
                </a:solidFill>
                <a:latin typeface="Times-Roman"/>
              </a:rPr>
              <a:t>EBP</a:t>
            </a:r>
            <a:r>
              <a:rPr lang="en-US" dirty="0">
                <a:latin typeface="Times-Roman"/>
              </a:rPr>
              <a:t> is used by high-level languages to reference function parameters and local variables on the stack. It should not be used for ordinary arithmetic or data transfer except at an advanced level of programming. It is often called the </a:t>
            </a:r>
            <a:r>
              <a:rPr lang="en-US" i="1" dirty="0">
                <a:latin typeface="Times-Italic"/>
              </a:rPr>
              <a:t>extended frame pointer </a:t>
            </a:r>
            <a:r>
              <a:rPr lang="en-US" dirty="0">
                <a:latin typeface="Times-Roman"/>
              </a:rPr>
              <a:t>register.</a:t>
            </a:r>
            <a:endParaRPr lang="en-US" dirty="0"/>
          </a:p>
        </p:txBody>
      </p:sp>
    </p:spTree>
    <p:extLst>
      <p:ext uri="{BB962C8B-B14F-4D97-AF65-F5344CB8AC3E}">
        <p14:creationId xmlns:p14="http://schemas.microsoft.com/office/powerpoint/2010/main" val="33323234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a:p>
        </p:txBody>
      </p:sp>
      <p:sp>
        <p:nvSpPr>
          <p:cNvPr id="3" name="Content Placeholder 2"/>
          <p:cNvSpPr>
            <a:spLocks noGrp="1"/>
          </p:cNvSpPr>
          <p:nvPr>
            <p:ph idx="1"/>
          </p:nvPr>
        </p:nvSpPr>
        <p:spPr>
          <a:xfrm>
            <a:off x="457200" y="914400"/>
            <a:ext cx="8229600" cy="5211763"/>
          </a:xfrm>
        </p:spPr>
        <p:txBody>
          <a:bodyPr>
            <a:normAutofit fontScale="85000" lnSpcReduction="20000"/>
          </a:bodyPr>
          <a:lstStyle/>
          <a:p>
            <a:r>
              <a:rPr lang="en-US" i="1" dirty="0">
                <a:solidFill>
                  <a:srgbClr val="FF0000"/>
                </a:solidFill>
                <a:latin typeface="Helvetica-Oblique"/>
              </a:rPr>
              <a:t>Segment Registers:</a:t>
            </a:r>
          </a:p>
          <a:p>
            <a:pPr lvl="1"/>
            <a:r>
              <a:rPr lang="en-US" dirty="0">
                <a:latin typeface="Times-Roman"/>
              </a:rPr>
              <a:t>In real-address mode, 16-bit segment registers indicate base addresses of pre-assigned memory areas named </a:t>
            </a:r>
            <a:r>
              <a:rPr lang="en-US" i="1" dirty="0">
                <a:latin typeface="Times-Italic"/>
              </a:rPr>
              <a:t>segments</a:t>
            </a:r>
            <a:r>
              <a:rPr lang="en-US" dirty="0">
                <a:latin typeface="Times-Roman"/>
              </a:rPr>
              <a:t>.</a:t>
            </a:r>
          </a:p>
          <a:p>
            <a:pPr lvl="1"/>
            <a:r>
              <a:rPr lang="en-US" dirty="0">
                <a:latin typeface="Times-Roman"/>
              </a:rPr>
              <a:t>In protected mode, segment registers hold pointers to segment descriptor tables (The descriptor describes the location, length and access rights of the memory segment). </a:t>
            </a:r>
          </a:p>
          <a:p>
            <a:pPr lvl="1"/>
            <a:r>
              <a:rPr lang="en-US" dirty="0">
                <a:latin typeface="Times-Roman"/>
              </a:rPr>
              <a:t>Some segments hold program instructions (code), others hold variables (data), and another segment named the </a:t>
            </a:r>
            <a:r>
              <a:rPr lang="en-US" i="1" dirty="0">
                <a:latin typeface="Times-Italic"/>
              </a:rPr>
              <a:t>stack segment </a:t>
            </a:r>
            <a:r>
              <a:rPr lang="en-US" dirty="0">
                <a:latin typeface="Times-Roman"/>
              </a:rPr>
              <a:t>holds local function variables and function parameters.</a:t>
            </a:r>
          </a:p>
          <a:p>
            <a:r>
              <a:rPr lang="en-US" i="1" dirty="0">
                <a:solidFill>
                  <a:srgbClr val="FF0000"/>
                </a:solidFill>
                <a:latin typeface="Helvetica-Oblique"/>
              </a:rPr>
              <a:t>Instruction Pointer :</a:t>
            </a:r>
          </a:p>
          <a:p>
            <a:pPr lvl="1"/>
            <a:r>
              <a:rPr lang="en-US" dirty="0">
                <a:latin typeface="Times-Roman"/>
              </a:rPr>
              <a:t>The EIP, or </a:t>
            </a:r>
            <a:r>
              <a:rPr lang="en-US" i="1" dirty="0">
                <a:latin typeface="Times-Italic"/>
              </a:rPr>
              <a:t>instruction pointer</a:t>
            </a:r>
            <a:r>
              <a:rPr lang="en-US" dirty="0">
                <a:latin typeface="Times-Roman"/>
              </a:rPr>
              <a:t>, register contains the address of the next instruction to be executed. </a:t>
            </a:r>
          </a:p>
          <a:p>
            <a:pPr lvl="1"/>
            <a:r>
              <a:rPr lang="en-US" dirty="0">
                <a:latin typeface="Times-Roman"/>
              </a:rPr>
              <a:t>Certain machine instructions manipulate EIP, causing the program to branch to a new location.</a:t>
            </a:r>
            <a:endParaRPr lang="en-US" dirty="0"/>
          </a:p>
        </p:txBody>
      </p:sp>
    </p:spTree>
    <p:extLst>
      <p:ext uri="{BB962C8B-B14F-4D97-AF65-F5344CB8AC3E}">
        <p14:creationId xmlns:p14="http://schemas.microsoft.com/office/powerpoint/2010/main" val="33323234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a:p>
        </p:txBody>
      </p:sp>
      <p:sp>
        <p:nvSpPr>
          <p:cNvPr id="3" name="Content Placeholder 2"/>
          <p:cNvSpPr>
            <a:spLocks noGrp="1"/>
          </p:cNvSpPr>
          <p:nvPr>
            <p:ph idx="1"/>
          </p:nvPr>
        </p:nvSpPr>
        <p:spPr>
          <a:xfrm>
            <a:off x="304800" y="914400"/>
            <a:ext cx="8382000" cy="5211763"/>
          </a:xfrm>
        </p:spPr>
        <p:txBody>
          <a:bodyPr>
            <a:normAutofit lnSpcReduction="10000"/>
          </a:bodyPr>
          <a:lstStyle/>
          <a:p>
            <a:pPr marL="0" indent="0">
              <a:buNone/>
            </a:pPr>
            <a:r>
              <a:rPr lang="en-US" sz="2400" i="1" dirty="0">
                <a:solidFill>
                  <a:srgbClr val="FF0000"/>
                </a:solidFill>
                <a:latin typeface="Helvetica-Oblique"/>
              </a:rPr>
              <a:t>EFLAGS Register:</a:t>
            </a:r>
          </a:p>
          <a:p>
            <a:r>
              <a:rPr lang="en-US" sz="2400" i="1" dirty="0">
                <a:latin typeface="Helvetica-Oblique"/>
              </a:rPr>
              <a:t> </a:t>
            </a:r>
            <a:r>
              <a:rPr lang="en-US" sz="2400" dirty="0">
                <a:latin typeface="Times-Roman"/>
              </a:rPr>
              <a:t>The EFLAGS (or just </a:t>
            </a:r>
            <a:r>
              <a:rPr lang="en-US" sz="2400" i="1" dirty="0">
                <a:latin typeface="Times-Italic"/>
              </a:rPr>
              <a:t>Flags</a:t>
            </a:r>
            <a:r>
              <a:rPr lang="en-US" sz="2400" dirty="0">
                <a:latin typeface="Times-Roman"/>
              </a:rPr>
              <a:t>) register consists of individual binary bits that control the operation of the CPU or reflect the outcome of some CPU operation. </a:t>
            </a:r>
          </a:p>
          <a:p>
            <a:pPr lvl="1"/>
            <a:r>
              <a:rPr lang="en-US" sz="2000" dirty="0">
                <a:latin typeface="Times-Roman"/>
              </a:rPr>
              <a:t>A flag is </a:t>
            </a:r>
            <a:r>
              <a:rPr lang="en-US" sz="2000" i="1" dirty="0">
                <a:latin typeface="Times-Italic"/>
              </a:rPr>
              <a:t>set </a:t>
            </a:r>
            <a:r>
              <a:rPr lang="en-US" sz="2000" dirty="0">
                <a:latin typeface="Times-Roman"/>
              </a:rPr>
              <a:t>when it equals 1; it is </a:t>
            </a:r>
            <a:r>
              <a:rPr lang="en-US" sz="2000" i="1" dirty="0">
                <a:latin typeface="Times-Italic"/>
              </a:rPr>
              <a:t>clear </a:t>
            </a:r>
            <a:r>
              <a:rPr lang="en-US" sz="2000" dirty="0">
                <a:latin typeface="Times-Roman"/>
              </a:rPr>
              <a:t>(or reset) when it equals 0.</a:t>
            </a:r>
          </a:p>
          <a:p>
            <a:r>
              <a:rPr lang="en-US" sz="2400" i="1" dirty="0">
                <a:latin typeface="Helvetica-Oblique"/>
              </a:rPr>
              <a:t>Control Flags: </a:t>
            </a:r>
          </a:p>
          <a:p>
            <a:pPr lvl="1"/>
            <a:r>
              <a:rPr lang="en-US" sz="2000" dirty="0">
                <a:solidFill>
                  <a:srgbClr val="FF0000"/>
                </a:solidFill>
                <a:latin typeface="Times-Roman"/>
              </a:rPr>
              <a:t>Control flags control the CPU’s operation</a:t>
            </a:r>
            <a:r>
              <a:rPr lang="en-US" sz="2000" dirty="0">
                <a:latin typeface="Times-Roman"/>
              </a:rPr>
              <a:t>. </a:t>
            </a:r>
          </a:p>
          <a:p>
            <a:pPr lvl="1"/>
            <a:r>
              <a:rPr lang="en-US" sz="2000" dirty="0">
                <a:latin typeface="Times-Roman"/>
              </a:rPr>
              <a:t>For example, they can cause the </a:t>
            </a:r>
            <a:r>
              <a:rPr lang="en-US" sz="2400" dirty="0">
                <a:latin typeface="Times-Roman"/>
              </a:rPr>
              <a:t>CPU to break after every instruction executes, interrupt when arithmetic overflow is detected, enter virtual-8086 mode, and enter protected mode.</a:t>
            </a:r>
          </a:p>
          <a:p>
            <a:r>
              <a:rPr lang="en-US" sz="2400" dirty="0">
                <a:solidFill>
                  <a:srgbClr val="FF0000"/>
                </a:solidFill>
                <a:latin typeface="Times-Roman"/>
              </a:rPr>
              <a:t>Programs can set individual bits in the EFLAGS register to control the CPU’s operation</a:t>
            </a:r>
            <a:r>
              <a:rPr lang="en-US" sz="2400" dirty="0">
                <a:latin typeface="Times-Roman"/>
              </a:rPr>
              <a:t>.</a:t>
            </a:r>
          </a:p>
          <a:p>
            <a:r>
              <a:rPr lang="en-US" sz="2400" dirty="0">
                <a:latin typeface="Times-Roman"/>
              </a:rPr>
              <a:t>Examples are the </a:t>
            </a:r>
            <a:r>
              <a:rPr lang="en-US" sz="2400" i="1" dirty="0">
                <a:latin typeface="Times-Italic"/>
              </a:rPr>
              <a:t>Direction </a:t>
            </a:r>
            <a:r>
              <a:rPr lang="en-US" sz="2400" dirty="0">
                <a:latin typeface="Times-Roman"/>
              </a:rPr>
              <a:t>and </a:t>
            </a:r>
            <a:r>
              <a:rPr lang="en-US" sz="2400" i="1" dirty="0">
                <a:latin typeface="Times-Italic"/>
              </a:rPr>
              <a:t>Interrupt </a:t>
            </a:r>
            <a:r>
              <a:rPr lang="en-US" sz="2400" dirty="0">
                <a:latin typeface="Times-Roman"/>
              </a:rPr>
              <a:t>flags.</a:t>
            </a:r>
            <a:endParaRPr lang="en-US" sz="2400" dirty="0"/>
          </a:p>
        </p:txBody>
      </p:sp>
    </p:spTree>
    <p:extLst>
      <p:ext uri="{BB962C8B-B14F-4D97-AF65-F5344CB8AC3E}">
        <p14:creationId xmlns:p14="http://schemas.microsoft.com/office/powerpoint/2010/main" val="33323234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a:p>
        </p:txBody>
      </p:sp>
      <p:sp>
        <p:nvSpPr>
          <p:cNvPr id="3" name="Content Placeholder 2"/>
          <p:cNvSpPr>
            <a:spLocks noGrp="1"/>
          </p:cNvSpPr>
          <p:nvPr>
            <p:ph idx="1"/>
          </p:nvPr>
        </p:nvSpPr>
        <p:spPr>
          <a:xfrm>
            <a:off x="228600" y="914400"/>
            <a:ext cx="8458200" cy="5211763"/>
          </a:xfrm>
        </p:spPr>
        <p:txBody>
          <a:bodyPr>
            <a:normAutofit fontScale="92500" lnSpcReduction="20000"/>
          </a:bodyPr>
          <a:lstStyle/>
          <a:p>
            <a:pPr marL="0" indent="0">
              <a:buNone/>
            </a:pPr>
            <a:r>
              <a:rPr lang="en-US" i="1" dirty="0">
                <a:solidFill>
                  <a:srgbClr val="FF0000"/>
                </a:solidFill>
                <a:latin typeface="Helvetica-Oblique"/>
              </a:rPr>
              <a:t>Status Flags </a:t>
            </a:r>
          </a:p>
          <a:p>
            <a:r>
              <a:rPr lang="en-US" dirty="0">
                <a:latin typeface="Times-Roman"/>
              </a:rPr>
              <a:t>The Status flags reflect the outcomes of arithmetic and logical operations performed by the CPU. They are the Overflow, Sign, Zero, Auxiliary Carry, Parity, and Carry flags.</a:t>
            </a:r>
          </a:p>
          <a:p>
            <a:pPr lvl="1"/>
            <a:r>
              <a:rPr lang="en-US" dirty="0">
                <a:latin typeface="Times-Roman"/>
              </a:rPr>
              <a:t>The </a:t>
            </a:r>
            <a:r>
              <a:rPr lang="en-US" b="1" dirty="0">
                <a:latin typeface="Times-Bold"/>
              </a:rPr>
              <a:t>Carry </a:t>
            </a:r>
            <a:r>
              <a:rPr lang="en-US" dirty="0">
                <a:latin typeface="Times-Roman"/>
              </a:rPr>
              <a:t>flag (CF) is set when the result of an </a:t>
            </a:r>
            <a:r>
              <a:rPr lang="en-US" i="1" dirty="0">
                <a:latin typeface="Times-Italic"/>
              </a:rPr>
              <a:t>unsigned </a:t>
            </a:r>
            <a:r>
              <a:rPr lang="en-US" dirty="0">
                <a:latin typeface="Times-Roman"/>
              </a:rPr>
              <a:t>arithmetic operation is too large to fit into the destination.</a:t>
            </a:r>
          </a:p>
          <a:p>
            <a:pPr lvl="1"/>
            <a:r>
              <a:rPr lang="en-US" dirty="0">
                <a:latin typeface="Times-Roman"/>
              </a:rPr>
              <a:t>The </a:t>
            </a:r>
            <a:r>
              <a:rPr lang="en-US" b="1" dirty="0">
                <a:latin typeface="Times-Bold"/>
              </a:rPr>
              <a:t>Overflow </a:t>
            </a:r>
            <a:r>
              <a:rPr lang="en-US" dirty="0">
                <a:latin typeface="Times-Roman"/>
              </a:rPr>
              <a:t>flag (OF) is set when the result of a </a:t>
            </a:r>
            <a:r>
              <a:rPr lang="en-US" i="1" dirty="0">
                <a:latin typeface="Times-Italic"/>
              </a:rPr>
              <a:t>signed </a:t>
            </a:r>
            <a:r>
              <a:rPr lang="en-US" dirty="0">
                <a:latin typeface="Times-Roman"/>
              </a:rPr>
              <a:t>arithmetic operation is too large or too small to fit into the destination.</a:t>
            </a:r>
          </a:p>
          <a:p>
            <a:pPr lvl="1"/>
            <a:r>
              <a:rPr lang="en-US" dirty="0">
                <a:latin typeface="Times-Roman"/>
              </a:rPr>
              <a:t>The </a:t>
            </a:r>
            <a:r>
              <a:rPr lang="en-US" b="1" dirty="0">
                <a:latin typeface="Times-Bold"/>
              </a:rPr>
              <a:t>Sign </a:t>
            </a:r>
            <a:r>
              <a:rPr lang="en-US" dirty="0">
                <a:latin typeface="Times-Roman"/>
              </a:rPr>
              <a:t>flag (SF) is set when the result of an arithmetic or logical operation generates a negative result.</a:t>
            </a:r>
            <a:endParaRPr lang="en-US" dirty="0"/>
          </a:p>
        </p:txBody>
      </p:sp>
    </p:spTree>
    <p:extLst>
      <p:ext uri="{BB962C8B-B14F-4D97-AF65-F5344CB8AC3E}">
        <p14:creationId xmlns:p14="http://schemas.microsoft.com/office/powerpoint/2010/main" val="33323234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a:p>
        </p:txBody>
      </p:sp>
      <p:sp>
        <p:nvSpPr>
          <p:cNvPr id="3" name="Content Placeholder 2"/>
          <p:cNvSpPr>
            <a:spLocks noGrp="1"/>
          </p:cNvSpPr>
          <p:nvPr>
            <p:ph idx="1"/>
          </p:nvPr>
        </p:nvSpPr>
        <p:spPr>
          <a:xfrm>
            <a:off x="457200" y="914400"/>
            <a:ext cx="8229600" cy="5211763"/>
          </a:xfrm>
        </p:spPr>
        <p:txBody>
          <a:bodyPr>
            <a:normAutofit/>
          </a:bodyPr>
          <a:lstStyle/>
          <a:p>
            <a:pPr lvl="1"/>
            <a:r>
              <a:rPr lang="en-US" dirty="0">
                <a:latin typeface="Times-Roman"/>
              </a:rPr>
              <a:t>The </a:t>
            </a:r>
            <a:r>
              <a:rPr lang="en-US" b="1" dirty="0">
                <a:latin typeface="Times-Bold"/>
              </a:rPr>
              <a:t>Zero </a:t>
            </a:r>
            <a:r>
              <a:rPr lang="en-US" dirty="0">
                <a:latin typeface="Times-Roman"/>
              </a:rPr>
              <a:t>flag (ZF) is set when the result of an arithmetic or logical operation generates a result of zero.</a:t>
            </a:r>
          </a:p>
          <a:p>
            <a:pPr lvl="1"/>
            <a:r>
              <a:rPr lang="en-US" dirty="0">
                <a:latin typeface="Times-Roman"/>
              </a:rPr>
              <a:t>The </a:t>
            </a:r>
            <a:r>
              <a:rPr lang="en-US" b="1" dirty="0">
                <a:latin typeface="Times-Bold"/>
              </a:rPr>
              <a:t>Parity </a:t>
            </a:r>
            <a:r>
              <a:rPr lang="en-US" dirty="0">
                <a:latin typeface="Times-Roman"/>
              </a:rPr>
              <a:t>flag (PF) is set if the least-significant byte in the result contains an even number of 1 bits. Otherwise, PF is clear. In general, it is used for error checking when there is a possibility that data might be altered or corrupted.</a:t>
            </a:r>
            <a:endParaRPr lang="en-US" dirty="0"/>
          </a:p>
        </p:txBody>
      </p:sp>
    </p:spTree>
    <p:extLst>
      <p:ext uri="{BB962C8B-B14F-4D97-AF65-F5344CB8AC3E}">
        <p14:creationId xmlns:p14="http://schemas.microsoft.com/office/powerpoint/2010/main" val="33323234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005" y="494290"/>
            <a:ext cx="8229600" cy="563562"/>
          </a:xfrm>
        </p:spPr>
        <p:txBody>
          <a:bodyPr>
            <a:normAutofit fontScale="90000"/>
          </a:bodyPr>
          <a:lstStyle/>
          <a:p>
            <a:r>
              <a:rPr lang="en-US" b="1" dirty="0">
                <a:latin typeface="Helvetica-Bold"/>
              </a:rPr>
              <a:t>Integer Constants</a:t>
            </a:r>
            <a:br>
              <a:rPr lang="en-US" b="1" dirty="0">
                <a:latin typeface="Helvetica-Bold"/>
              </a:rPr>
            </a:b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03" y="1057852"/>
            <a:ext cx="8448675"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655" y="2286000"/>
            <a:ext cx="8496300"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23234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563562"/>
          </a:xfrm>
        </p:spPr>
        <p:txBody>
          <a:bodyPr>
            <a:normAutofit fontScale="90000"/>
          </a:bodyPr>
          <a:lstStyle/>
          <a:p>
            <a:r>
              <a:rPr lang="en-US" sz="2700" b="1" dirty="0">
                <a:latin typeface="Helvetica-Bold"/>
              </a:rPr>
              <a:t>Integer Expressions</a:t>
            </a:r>
            <a:br>
              <a:rPr lang="en-US" b="1" dirty="0">
                <a:latin typeface="Helvetica-Bold"/>
              </a:rPr>
            </a:br>
            <a:endParaRPr lang="en-US" dirty="0"/>
          </a:p>
        </p:txBody>
      </p:sp>
      <p:sp>
        <p:nvSpPr>
          <p:cNvPr id="3" name="Content Placeholder 2"/>
          <p:cNvSpPr>
            <a:spLocks noGrp="1"/>
          </p:cNvSpPr>
          <p:nvPr>
            <p:ph idx="1"/>
          </p:nvPr>
        </p:nvSpPr>
        <p:spPr>
          <a:xfrm>
            <a:off x="457200" y="533400"/>
            <a:ext cx="8229600" cy="5211763"/>
          </a:xfrm>
        </p:spPr>
        <p:txBody>
          <a:bodyPr>
            <a:normAutofit/>
          </a:bodyPr>
          <a:lstStyle/>
          <a:p>
            <a:r>
              <a:rPr lang="en-US" sz="2000" dirty="0">
                <a:latin typeface="Times-Roman"/>
              </a:rPr>
              <a:t>An </a:t>
            </a:r>
            <a:r>
              <a:rPr lang="en-US" sz="2000" i="1" dirty="0">
                <a:latin typeface="Times-Italic"/>
              </a:rPr>
              <a:t>integer expression </a:t>
            </a:r>
            <a:r>
              <a:rPr lang="en-US" sz="2000" dirty="0">
                <a:latin typeface="Times-Roman"/>
              </a:rPr>
              <a:t>is a mathematical expression involving integer values and arithmetic operators.</a:t>
            </a:r>
          </a:p>
          <a:p>
            <a:r>
              <a:rPr lang="en-US" sz="2000" dirty="0">
                <a:latin typeface="Times-Roman"/>
              </a:rPr>
              <a:t>The integer expression must evaluate to an integer, which can be stored in 32 bits (0 through </a:t>
            </a:r>
            <a:r>
              <a:rPr lang="en-US" sz="2000" dirty="0" err="1">
                <a:latin typeface="Times-Roman"/>
              </a:rPr>
              <a:t>FFFFFFFFh</a:t>
            </a:r>
            <a:r>
              <a:rPr lang="en-US" sz="2000" dirty="0">
                <a:latin typeface="Times-Roman"/>
              </a:rPr>
              <a:t>).</a:t>
            </a:r>
          </a:p>
          <a:p>
            <a:endParaRPr lang="en-US" sz="20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939"/>
          <a:stretch/>
        </p:blipFill>
        <p:spPr bwMode="auto">
          <a:xfrm>
            <a:off x="838200" y="1923491"/>
            <a:ext cx="8001000" cy="4969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6130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a:p>
        </p:txBody>
      </p:sp>
      <p:sp>
        <p:nvSpPr>
          <p:cNvPr id="3" name="Content Placeholder 2"/>
          <p:cNvSpPr>
            <a:spLocks noGrp="1"/>
          </p:cNvSpPr>
          <p:nvPr>
            <p:ph idx="1"/>
          </p:nvPr>
        </p:nvSpPr>
        <p:spPr>
          <a:xfrm>
            <a:off x="457200" y="914400"/>
            <a:ext cx="8229600" cy="5211763"/>
          </a:xfrm>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76651"/>
            <a:ext cx="6781800" cy="2770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6130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a:p>
        </p:txBody>
      </p:sp>
      <p:sp>
        <p:nvSpPr>
          <p:cNvPr id="3" name="Content Placeholder 2"/>
          <p:cNvSpPr>
            <a:spLocks noGrp="1"/>
          </p:cNvSpPr>
          <p:nvPr>
            <p:ph idx="1"/>
          </p:nvPr>
        </p:nvSpPr>
        <p:spPr>
          <a:xfrm>
            <a:off x="457200" y="914400"/>
            <a:ext cx="8229600" cy="5211763"/>
          </a:xfrm>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6" y="76200"/>
            <a:ext cx="8932069"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613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433"/>
            <a:ext cx="8686800" cy="657367"/>
          </a:xfrm>
        </p:spPr>
        <p:txBody>
          <a:bodyPr>
            <a:noAutofit/>
          </a:bodyPr>
          <a:lstStyle/>
          <a:p>
            <a:r>
              <a:rPr lang="en-US" sz="3600" i="1" dirty="0">
                <a:latin typeface="ArialItalic"/>
              </a:rPr>
              <a:t>What Are Assemblers and Linkers?</a:t>
            </a:r>
            <a:endParaRPr lang="en-US" sz="3600" dirty="0"/>
          </a:p>
        </p:txBody>
      </p:sp>
      <p:sp>
        <p:nvSpPr>
          <p:cNvPr id="3" name="Content Placeholder 2"/>
          <p:cNvSpPr>
            <a:spLocks noGrp="1"/>
          </p:cNvSpPr>
          <p:nvPr>
            <p:ph idx="1"/>
          </p:nvPr>
        </p:nvSpPr>
        <p:spPr>
          <a:xfrm>
            <a:off x="152400" y="690113"/>
            <a:ext cx="8839200" cy="4525963"/>
          </a:xfrm>
        </p:spPr>
        <p:txBody>
          <a:bodyPr>
            <a:normAutofit/>
          </a:bodyPr>
          <a:lstStyle/>
          <a:p>
            <a:pPr algn="just"/>
            <a:r>
              <a:rPr lang="en-US" sz="2100" b="1" u="none" strike="noStrike" baseline="0" dirty="0">
                <a:solidFill>
                  <a:srgbClr val="FF0000"/>
                </a:solidFill>
                <a:latin typeface="Arial Narrow" panose="020B0606020202030204" pitchFamily="34" charset="0"/>
              </a:rPr>
              <a:t>Assembler</a:t>
            </a:r>
            <a:r>
              <a:rPr lang="en-US" sz="2100" b="0" i="1" u="none" strike="noStrike" baseline="0" dirty="0">
                <a:latin typeface="Arial Narrow" panose="020B0606020202030204" pitchFamily="34" charset="0"/>
              </a:rPr>
              <a:t> </a:t>
            </a:r>
            <a:r>
              <a:rPr lang="en-US" sz="2100" b="0" i="0" u="none" strike="noStrike" baseline="0" dirty="0">
                <a:latin typeface="Arial Narrow" panose="020B0606020202030204" pitchFamily="34" charset="0"/>
              </a:rPr>
              <a:t>is a utility program that converts source code programs from assembly language into an object file, a machine language translation of the program. Optionally a Listing file is also produced. </a:t>
            </a:r>
            <a:r>
              <a:rPr lang="en-US" sz="2100" dirty="0">
                <a:latin typeface="Times-Roman"/>
              </a:rPr>
              <a:t>We’ll use MASM as our assembler.</a:t>
            </a:r>
            <a:endParaRPr lang="en-US" sz="2100" b="0" i="0" u="none" strike="noStrike" baseline="0" dirty="0">
              <a:latin typeface="Arial Narrow" panose="020B0606020202030204" pitchFamily="34" charset="0"/>
            </a:endParaRPr>
          </a:p>
          <a:p>
            <a:r>
              <a:rPr lang="en-US" sz="2100" dirty="0">
                <a:latin typeface="Arial Narrow" panose="020B0606020202030204" pitchFamily="34" charset="0"/>
              </a:rPr>
              <a:t>The </a:t>
            </a:r>
            <a:r>
              <a:rPr lang="en-US" sz="2100" b="1" dirty="0">
                <a:solidFill>
                  <a:srgbClr val="FF0000"/>
                </a:solidFill>
                <a:latin typeface="Arial Narrow" panose="020B0606020202030204" pitchFamily="34" charset="0"/>
              </a:rPr>
              <a:t>linker</a:t>
            </a:r>
            <a:r>
              <a:rPr lang="en-US" sz="2100" b="1" dirty="0">
                <a:latin typeface="Arial Narrow" panose="020B0606020202030204" pitchFamily="34" charset="0"/>
              </a:rPr>
              <a:t> </a:t>
            </a:r>
            <a:r>
              <a:rPr lang="en-US" sz="2100" dirty="0">
                <a:latin typeface="Arial Narrow" panose="020B0606020202030204" pitchFamily="34" charset="0"/>
              </a:rPr>
              <a:t>reads the object file and checks to see if the program contains any calls to procedures in a link library. The </a:t>
            </a:r>
            <a:r>
              <a:rPr lang="en-US" sz="2100" b="1" dirty="0">
                <a:latin typeface="Arial Narrow" panose="020B0606020202030204" pitchFamily="34" charset="0"/>
              </a:rPr>
              <a:t>linker </a:t>
            </a:r>
            <a:r>
              <a:rPr lang="en-US" sz="2100" dirty="0">
                <a:latin typeface="Arial Narrow" panose="020B0606020202030204" pitchFamily="34" charset="0"/>
              </a:rPr>
              <a:t>copies any required procedures from the link library, combines them with the object file, and produces the </a:t>
            </a:r>
            <a:r>
              <a:rPr lang="en-US" sz="2100" i="1" dirty="0">
                <a:latin typeface="Arial Narrow" panose="020B0606020202030204" pitchFamily="34" charset="0"/>
              </a:rPr>
              <a:t>executable file</a:t>
            </a:r>
            <a:r>
              <a:rPr lang="en-US" sz="2100" dirty="0">
                <a:latin typeface="Arial Narrow" panose="020B0606020202030204" pitchFamily="34" charset="0"/>
              </a:rPr>
              <a:t>. </a:t>
            </a:r>
            <a:r>
              <a:rPr lang="en-US" sz="2100" dirty="0">
                <a:latin typeface="Times-Roman"/>
              </a:rPr>
              <a:t>Microsoft 16-bit linker is LINK.EXE and 32-bit is Linker LINK32.EXE.</a:t>
            </a:r>
            <a:endParaRPr lang="en-US" sz="2100" dirty="0">
              <a:latin typeface="Arial Narrow" panose="020B0606020202030204" pitchFamily="34" charset="0"/>
            </a:endParaRPr>
          </a:p>
          <a:p>
            <a:r>
              <a:rPr lang="en-US" sz="2100" b="1" dirty="0">
                <a:solidFill>
                  <a:srgbClr val="FF0000"/>
                </a:solidFill>
                <a:latin typeface="Arial Narrow" panose="020B0606020202030204" pitchFamily="34" charset="0"/>
              </a:rPr>
              <a:t>OS Loader: </a:t>
            </a:r>
            <a:r>
              <a:rPr lang="en-US" sz="2100" dirty="0">
                <a:solidFill>
                  <a:srgbClr val="FF0000"/>
                </a:solidFill>
                <a:latin typeface="Arial Narrow" panose="020B0606020202030204" pitchFamily="34" charset="0"/>
              </a:rPr>
              <a:t> </a:t>
            </a:r>
            <a:r>
              <a:rPr lang="en-US" sz="2100" dirty="0">
                <a:latin typeface="Arial Narrow" panose="020B0606020202030204" pitchFamily="34" charset="0"/>
              </a:rPr>
              <a:t>A program that loads executable files into memory, and branches the CPU to the program’s starting address, (may initialize some registers (e.g. IP) ) and the program begins to execute.</a:t>
            </a:r>
          </a:p>
          <a:p>
            <a:r>
              <a:rPr lang="en-US" sz="2100" b="1" dirty="0">
                <a:solidFill>
                  <a:srgbClr val="FF0000"/>
                </a:solidFill>
                <a:latin typeface="Arial Narrow" panose="020B0606020202030204" pitchFamily="34" charset="0"/>
              </a:rPr>
              <a:t>Debugger</a:t>
            </a:r>
            <a:r>
              <a:rPr lang="en-US" sz="2100" i="1" dirty="0">
                <a:latin typeface="Arial Narrow" panose="020B0606020202030204" pitchFamily="34" charset="0"/>
              </a:rPr>
              <a:t> </a:t>
            </a:r>
            <a:r>
              <a:rPr lang="en-US" sz="2100" dirty="0">
                <a:latin typeface="Arial Narrow" panose="020B0606020202030204" pitchFamily="34" charset="0"/>
              </a:rPr>
              <a:t>is a utility program, that lets you step through a program while it’s running and examine registers and memory</a:t>
            </a:r>
          </a:p>
          <a:p>
            <a:endParaRPr lang="en-US" sz="2100" dirty="0">
              <a:latin typeface="Arial Narrow" panose="020B0606020202030204" pitchFamily="34" charset="0"/>
            </a:endParaRPr>
          </a:p>
        </p:txBody>
      </p:sp>
      <p:pic>
        <p:nvPicPr>
          <p:cNvPr id="5" name="Picture 4">
            <a:extLst>
              <a:ext uri="{FF2B5EF4-FFF2-40B4-BE49-F238E27FC236}">
                <a16:creationId xmlns:a16="http://schemas.microsoft.com/office/drawing/2014/main" id="{F59193FF-C37A-4E33-8AFC-A855B232D9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9043" y="4813218"/>
            <a:ext cx="6148757" cy="2016349"/>
          </a:xfrm>
          <a:prstGeom prst="rect">
            <a:avLst/>
          </a:prstGeom>
        </p:spPr>
      </p:pic>
      <p:sp>
        <p:nvSpPr>
          <p:cNvPr id="4" name="Rectangle 3">
            <a:extLst>
              <a:ext uri="{FF2B5EF4-FFF2-40B4-BE49-F238E27FC236}">
                <a16:creationId xmlns:a16="http://schemas.microsoft.com/office/drawing/2014/main" id="{85AE07F6-62C9-4E56-B13B-0042B5D4B6CF}"/>
              </a:ext>
            </a:extLst>
          </p:cNvPr>
          <p:cNvSpPr/>
          <p:nvPr/>
        </p:nvSpPr>
        <p:spPr>
          <a:xfrm>
            <a:off x="8258" y="5236858"/>
            <a:ext cx="3110345" cy="1631216"/>
          </a:xfrm>
          <a:prstGeom prst="rect">
            <a:avLst/>
          </a:prstGeom>
        </p:spPr>
        <p:txBody>
          <a:bodyPr wrap="square">
            <a:spAutoFit/>
          </a:bodyPr>
          <a:lstStyle/>
          <a:p>
            <a:pPr algn="just"/>
            <a:r>
              <a:rPr lang="en-US" sz="2000" dirty="0">
                <a:solidFill>
                  <a:srgbClr val="FF0000"/>
                </a:solidFill>
                <a:latin typeface="Arial Narrow" panose="020B0606020202030204" pitchFamily="34" charset="0"/>
              </a:rPr>
              <a:t>MASM</a:t>
            </a:r>
            <a:r>
              <a:rPr lang="en-US" sz="2000" dirty="0">
                <a:latin typeface="Arial Narrow" panose="020B0606020202030204" pitchFamily="34" charset="0"/>
              </a:rPr>
              <a:t> provides CodeView, </a:t>
            </a:r>
            <a:r>
              <a:rPr lang="en-US" sz="2000" dirty="0">
                <a:solidFill>
                  <a:srgbClr val="FF0000"/>
                </a:solidFill>
                <a:latin typeface="Arial Narrow" panose="020B0606020202030204" pitchFamily="34" charset="0"/>
              </a:rPr>
              <a:t>TASM</a:t>
            </a:r>
            <a:r>
              <a:rPr lang="en-US" sz="2000" dirty="0">
                <a:latin typeface="Arial Narrow" panose="020B0606020202030204" pitchFamily="34" charset="0"/>
              </a:rPr>
              <a:t> provides Turbo Debugger and msdev.exe for 32-bit Window console programs.</a:t>
            </a:r>
          </a:p>
        </p:txBody>
      </p:sp>
    </p:spTree>
    <p:extLst>
      <p:ext uri="{BB962C8B-B14F-4D97-AF65-F5344CB8AC3E}">
        <p14:creationId xmlns:p14="http://schemas.microsoft.com/office/powerpoint/2010/main" val="42618898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202"/>
          <a:stretch/>
        </p:blipFill>
        <p:spPr bwMode="auto">
          <a:xfrm>
            <a:off x="0" y="4876800"/>
            <a:ext cx="9144000" cy="1745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3"/>
          <a:stretch>
            <a:fillRect/>
          </a:stretch>
        </p:blipFill>
        <p:spPr>
          <a:xfrm>
            <a:off x="304800" y="600839"/>
            <a:ext cx="5434769" cy="1602176"/>
          </a:xfrm>
          <a:prstGeom prst="rect">
            <a:avLst/>
          </a:prstGeom>
        </p:spPr>
      </p:pic>
      <p:pic>
        <p:nvPicPr>
          <p:cNvPr id="6" name="Picture 5"/>
          <p:cNvPicPr>
            <a:picLocks noChangeAspect="1"/>
          </p:cNvPicPr>
          <p:nvPr/>
        </p:nvPicPr>
        <p:blipFill>
          <a:blip r:embed="rId4"/>
          <a:stretch>
            <a:fillRect/>
          </a:stretch>
        </p:blipFill>
        <p:spPr>
          <a:xfrm>
            <a:off x="304800" y="2385577"/>
            <a:ext cx="6626754" cy="2409844"/>
          </a:xfrm>
          <a:prstGeom prst="rect">
            <a:avLst/>
          </a:prstGeom>
        </p:spPr>
      </p:pic>
    </p:spTree>
    <p:extLst>
      <p:ext uri="{BB962C8B-B14F-4D97-AF65-F5344CB8AC3E}">
        <p14:creationId xmlns:p14="http://schemas.microsoft.com/office/powerpoint/2010/main" val="39486996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a:p>
        </p:txBody>
      </p:sp>
      <p:sp>
        <p:nvSpPr>
          <p:cNvPr id="3" name="Content Placeholder 2"/>
          <p:cNvSpPr>
            <a:spLocks noGrp="1"/>
          </p:cNvSpPr>
          <p:nvPr>
            <p:ph idx="1"/>
          </p:nvPr>
        </p:nvSpPr>
        <p:spPr>
          <a:xfrm>
            <a:off x="457200" y="914400"/>
            <a:ext cx="8229600" cy="5211763"/>
          </a:xfrm>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8663869"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95" y="3429000"/>
            <a:ext cx="9011478"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6130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a:p>
        </p:txBody>
      </p:sp>
      <p:sp>
        <p:nvSpPr>
          <p:cNvPr id="3" name="Content Placeholder 2"/>
          <p:cNvSpPr>
            <a:spLocks noGrp="1"/>
          </p:cNvSpPr>
          <p:nvPr>
            <p:ph idx="1"/>
          </p:nvPr>
        </p:nvSpPr>
        <p:spPr>
          <a:xfrm>
            <a:off x="457200" y="914400"/>
            <a:ext cx="8229600" cy="5211763"/>
          </a:xfrm>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873390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43" y="2521527"/>
            <a:ext cx="8861962" cy="1974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6130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a:p>
        </p:txBody>
      </p:sp>
      <p:sp>
        <p:nvSpPr>
          <p:cNvPr id="3" name="Content Placeholder 2"/>
          <p:cNvSpPr>
            <a:spLocks noGrp="1"/>
          </p:cNvSpPr>
          <p:nvPr>
            <p:ph idx="1"/>
          </p:nvPr>
        </p:nvSpPr>
        <p:spPr>
          <a:xfrm>
            <a:off x="457200" y="914400"/>
            <a:ext cx="8229600" cy="5211763"/>
          </a:xfrm>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6927"/>
            <a:ext cx="8961245" cy="182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905000"/>
            <a:ext cx="8952271"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3733800"/>
            <a:ext cx="9028471" cy="253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6130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a:extLst>
              <a:ext uri="{FF2B5EF4-FFF2-40B4-BE49-F238E27FC236}">
                <a16:creationId xmlns:a16="http://schemas.microsoft.com/office/drawing/2014/main" id="{AC27F6B9-382F-4A28-BAC8-967C1FDE601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6/e, 2010.</a:t>
            </a:r>
          </a:p>
        </p:txBody>
      </p:sp>
      <p:sp>
        <p:nvSpPr>
          <p:cNvPr id="15363" name="Slide Number Placeholder 4">
            <a:extLst>
              <a:ext uri="{FF2B5EF4-FFF2-40B4-BE49-F238E27FC236}">
                <a16:creationId xmlns:a16="http://schemas.microsoft.com/office/drawing/2014/main" id="{7DA373BE-9C26-406F-8614-3872ECB7442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1D97C275-2EC0-4B95-BB0B-C24A639A7079}" type="slidenum">
              <a:rPr lang="en-US" altLang="en-US" sz="1600">
                <a:latin typeface="Times New Roman" panose="02020603050405020304" pitchFamily="18" charset="0"/>
              </a:rPr>
              <a:pPr eaLnBrk="1" hangingPunct="1"/>
              <a:t>64</a:t>
            </a:fld>
            <a:endParaRPr lang="en-US" altLang="en-US" sz="1600">
              <a:latin typeface="Times New Roman" panose="02020603050405020304" pitchFamily="18" charset="0"/>
            </a:endParaRPr>
          </a:p>
        </p:txBody>
      </p:sp>
      <p:sp>
        <p:nvSpPr>
          <p:cNvPr id="131074" name="Rectangle 1026">
            <a:extLst>
              <a:ext uri="{FF2B5EF4-FFF2-40B4-BE49-F238E27FC236}">
                <a16:creationId xmlns:a16="http://schemas.microsoft.com/office/drawing/2014/main" id="{133FCEC8-239E-4952-8A8B-AAB5D11DAD1A}"/>
              </a:ext>
            </a:extLst>
          </p:cNvPr>
          <p:cNvSpPr>
            <a:spLocks noGrp="1" noChangeArrowheads="1"/>
          </p:cNvSpPr>
          <p:nvPr>
            <p:ph type="title"/>
          </p:nvPr>
        </p:nvSpPr>
        <p:spPr/>
        <p:txBody>
          <a:bodyPr/>
          <a:lstStyle/>
          <a:p>
            <a:pPr eaLnBrk="1" hangingPunct="1">
              <a:defRPr/>
            </a:pPr>
            <a:r>
              <a:rPr lang="en-US"/>
              <a:t>Directives</a:t>
            </a:r>
          </a:p>
        </p:txBody>
      </p:sp>
      <p:sp>
        <p:nvSpPr>
          <p:cNvPr id="15365" name="Rectangle 1027">
            <a:extLst>
              <a:ext uri="{FF2B5EF4-FFF2-40B4-BE49-F238E27FC236}">
                <a16:creationId xmlns:a16="http://schemas.microsoft.com/office/drawing/2014/main" id="{FF53E4A8-4F92-489C-BB48-016C6CFA3F31}"/>
              </a:ext>
            </a:extLst>
          </p:cNvPr>
          <p:cNvSpPr>
            <a:spLocks noGrp="1" noChangeArrowheads="1"/>
          </p:cNvSpPr>
          <p:nvPr>
            <p:ph type="body" idx="1"/>
          </p:nvPr>
        </p:nvSpPr>
        <p:spPr>
          <a:xfrm>
            <a:off x="990600" y="1447800"/>
            <a:ext cx="6781800" cy="3429000"/>
          </a:xfrm>
        </p:spPr>
        <p:txBody>
          <a:bodyPr>
            <a:normAutofit fontScale="85000" lnSpcReduction="20000"/>
          </a:bodyPr>
          <a:lstStyle/>
          <a:p>
            <a:pPr eaLnBrk="1" hangingPunct="1"/>
            <a:r>
              <a:rPr lang="en-US" altLang="en-US"/>
              <a:t>Commands that are recognized and acted upon by the assembler</a:t>
            </a:r>
          </a:p>
          <a:p>
            <a:pPr lvl="1" eaLnBrk="1" hangingPunct="1"/>
            <a:r>
              <a:rPr lang="en-US" altLang="en-US"/>
              <a:t>Not part of the Intel instruction set</a:t>
            </a:r>
          </a:p>
          <a:p>
            <a:pPr lvl="1" eaLnBrk="1" hangingPunct="1"/>
            <a:r>
              <a:rPr lang="en-US" altLang="en-US"/>
              <a:t>Used to declare code, data areas, select memory model, declare procedures, etc.</a:t>
            </a:r>
          </a:p>
          <a:p>
            <a:pPr lvl="1" eaLnBrk="1" hangingPunct="1"/>
            <a:r>
              <a:rPr lang="en-US" altLang="en-US"/>
              <a:t>not case sensitive</a:t>
            </a:r>
          </a:p>
          <a:p>
            <a:pPr eaLnBrk="1" hangingPunct="1"/>
            <a:r>
              <a:rPr lang="en-US" altLang="en-US"/>
              <a:t>Different assemblers have different directives</a:t>
            </a:r>
          </a:p>
          <a:p>
            <a:pPr lvl="1" eaLnBrk="1" hangingPunct="1"/>
            <a:r>
              <a:rPr lang="en-US" altLang="en-US"/>
              <a:t>NASM not the same as MASM, for example</a:t>
            </a:r>
          </a:p>
        </p:txBody>
      </p:sp>
      <p:sp>
        <p:nvSpPr>
          <p:cNvPr id="15366" name="TextBox 5">
            <a:extLst>
              <a:ext uri="{FF2B5EF4-FFF2-40B4-BE49-F238E27FC236}">
                <a16:creationId xmlns:a16="http://schemas.microsoft.com/office/drawing/2014/main" id="{FB88CD28-2327-48C5-AB17-60BECAD591F4}"/>
              </a:ext>
            </a:extLst>
          </p:cNvPr>
          <p:cNvSpPr txBox="1">
            <a:spLocks noChangeArrowheads="1"/>
          </p:cNvSpPr>
          <p:nvPr/>
        </p:nvSpPr>
        <p:spPr bwMode="auto">
          <a:xfrm>
            <a:off x="931863" y="5141913"/>
            <a:ext cx="7642225"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a:t>myVar	DWORD 26		; DWORD directive, set aside </a:t>
            </a:r>
          </a:p>
          <a:p>
            <a:pPr eaLnBrk="1" hangingPunct="1"/>
            <a:r>
              <a:rPr lang="en-US" altLang="en-US"/>
              <a:t>				; enough space for double word</a:t>
            </a:r>
          </a:p>
          <a:p>
            <a:pPr eaLnBrk="1" hangingPunct="1"/>
            <a:r>
              <a:rPr lang="en-US" altLang="en-US"/>
              <a:t>Mov	eax, myVar		; MOV instruction</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a:p>
        </p:txBody>
      </p:sp>
      <p:sp>
        <p:nvSpPr>
          <p:cNvPr id="3" name="Content Placeholder 2"/>
          <p:cNvSpPr>
            <a:spLocks noGrp="1"/>
          </p:cNvSpPr>
          <p:nvPr>
            <p:ph idx="1"/>
          </p:nvPr>
        </p:nvSpPr>
        <p:spPr>
          <a:xfrm>
            <a:off x="457200" y="914400"/>
            <a:ext cx="8229600" cy="5211763"/>
          </a:xfrm>
        </p:spPr>
        <p:txBody>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
            <a:ext cx="8847034"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6130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a:extLst>
              <a:ext uri="{FF2B5EF4-FFF2-40B4-BE49-F238E27FC236}">
                <a16:creationId xmlns:a16="http://schemas.microsoft.com/office/drawing/2014/main" id="{F95AA354-40BF-4B18-BD2C-84DCE2BFC64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r>
              <a:rPr lang="en-US" altLang="en-US" sz="1000"/>
              <a:t>Irvine, Kip R. Assembly Language for x86 Processors 6/e, 2010.</a:t>
            </a:r>
          </a:p>
        </p:txBody>
      </p:sp>
      <p:sp>
        <p:nvSpPr>
          <p:cNvPr id="16387" name="Slide Number Placeholder 4">
            <a:extLst>
              <a:ext uri="{FF2B5EF4-FFF2-40B4-BE49-F238E27FC236}">
                <a16:creationId xmlns:a16="http://schemas.microsoft.com/office/drawing/2014/main" id="{E964965C-BF16-4DB1-A7BB-9C9F93D34E2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eaLnBrk="1" hangingPunct="1"/>
            <a:fld id="{3B545D7D-B3D1-4C9A-9642-53A9F2B38AAA}" type="slidenum">
              <a:rPr lang="en-US" altLang="en-US" sz="1600">
                <a:latin typeface="Times New Roman" panose="02020603050405020304" pitchFamily="18" charset="0"/>
              </a:rPr>
              <a:pPr eaLnBrk="1" hangingPunct="1"/>
              <a:t>66</a:t>
            </a:fld>
            <a:endParaRPr lang="en-US" altLang="en-US" sz="1600">
              <a:latin typeface="Times New Roman" panose="02020603050405020304" pitchFamily="18" charset="0"/>
            </a:endParaRPr>
          </a:p>
        </p:txBody>
      </p:sp>
      <p:sp>
        <p:nvSpPr>
          <p:cNvPr id="80898" name="Rectangle 2">
            <a:extLst>
              <a:ext uri="{FF2B5EF4-FFF2-40B4-BE49-F238E27FC236}">
                <a16:creationId xmlns:a16="http://schemas.microsoft.com/office/drawing/2014/main" id="{7E2F9B5B-FCAC-46A7-B8E2-5B703C747A10}"/>
              </a:ext>
            </a:extLst>
          </p:cNvPr>
          <p:cNvSpPr>
            <a:spLocks noGrp="1" noChangeArrowheads="1"/>
          </p:cNvSpPr>
          <p:nvPr>
            <p:ph type="title"/>
          </p:nvPr>
        </p:nvSpPr>
        <p:spPr>
          <a:xfrm>
            <a:off x="457200" y="274638"/>
            <a:ext cx="8229600" cy="792162"/>
          </a:xfrm>
        </p:spPr>
        <p:txBody>
          <a:bodyPr/>
          <a:lstStyle/>
          <a:p>
            <a:pPr eaLnBrk="1" hangingPunct="1">
              <a:defRPr/>
            </a:pPr>
            <a:r>
              <a:rPr lang="en-US" dirty="0"/>
              <a:t>Instructions</a:t>
            </a:r>
          </a:p>
        </p:txBody>
      </p:sp>
      <p:sp>
        <p:nvSpPr>
          <p:cNvPr id="16389" name="Rectangle 3">
            <a:extLst>
              <a:ext uri="{FF2B5EF4-FFF2-40B4-BE49-F238E27FC236}">
                <a16:creationId xmlns:a16="http://schemas.microsoft.com/office/drawing/2014/main" id="{4B237820-5E67-4CFB-A2E2-A78D11AB0182}"/>
              </a:ext>
            </a:extLst>
          </p:cNvPr>
          <p:cNvSpPr>
            <a:spLocks noGrp="1" noChangeArrowheads="1"/>
          </p:cNvSpPr>
          <p:nvPr>
            <p:ph type="body" idx="1"/>
          </p:nvPr>
        </p:nvSpPr>
        <p:spPr>
          <a:xfrm>
            <a:off x="449263" y="928688"/>
            <a:ext cx="8229600" cy="5014912"/>
          </a:xfrm>
        </p:spPr>
        <p:txBody>
          <a:bodyPr>
            <a:normAutofit fontScale="85000" lnSpcReduction="20000"/>
          </a:bodyPr>
          <a:lstStyle/>
          <a:p>
            <a:pPr eaLnBrk="1" hangingPunct="1"/>
            <a:r>
              <a:rPr lang="en-US" altLang="en-US"/>
              <a:t>An instruction is a statement that becomes executable when a program is assembled.</a:t>
            </a:r>
          </a:p>
          <a:p>
            <a:pPr eaLnBrk="1" hangingPunct="1"/>
            <a:r>
              <a:rPr lang="en-US" altLang="en-US"/>
              <a:t>Assembled into machine code by assembler</a:t>
            </a:r>
          </a:p>
          <a:p>
            <a:pPr eaLnBrk="1" hangingPunct="1"/>
            <a:r>
              <a:rPr lang="en-US" altLang="en-US"/>
              <a:t>Executed at runtime by the CPU</a:t>
            </a:r>
          </a:p>
          <a:p>
            <a:pPr eaLnBrk="1" hangingPunct="1"/>
            <a:r>
              <a:rPr lang="en-US" altLang="en-US"/>
              <a:t>We use the Intel IA-32 instruction set</a:t>
            </a:r>
          </a:p>
          <a:p>
            <a:pPr eaLnBrk="1" hangingPunct="1"/>
            <a:r>
              <a:rPr lang="en-US" altLang="en-US"/>
              <a:t>An instruction contains:</a:t>
            </a:r>
          </a:p>
          <a:p>
            <a:pPr lvl="1" eaLnBrk="1" hangingPunct="1"/>
            <a:r>
              <a:rPr lang="en-US" altLang="en-US"/>
              <a:t>Label		(optional)</a:t>
            </a:r>
          </a:p>
          <a:p>
            <a:pPr lvl="1" eaLnBrk="1" hangingPunct="1"/>
            <a:r>
              <a:rPr lang="en-US" altLang="en-US"/>
              <a:t>Mnemonic	(required)</a:t>
            </a:r>
          </a:p>
          <a:p>
            <a:pPr lvl="1" eaLnBrk="1" hangingPunct="1"/>
            <a:r>
              <a:rPr lang="en-US" altLang="en-US"/>
              <a:t>Operand	(depends on the instruction)</a:t>
            </a:r>
          </a:p>
          <a:p>
            <a:pPr lvl="1" eaLnBrk="1" hangingPunct="1"/>
            <a:r>
              <a:rPr lang="en-US" altLang="en-US"/>
              <a:t>Comment	(optional)</a:t>
            </a:r>
          </a:p>
          <a:p>
            <a:pPr eaLnBrk="1" hangingPunct="1"/>
            <a:r>
              <a:rPr lang="en-US" altLang="en-US"/>
              <a:t>Basic syntax</a:t>
            </a:r>
          </a:p>
          <a:p>
            <a:pPr lvl="1" eaLnBrk="1" hangingPunct="1"/>
            <a:r>
              <a:rPr lang="en-US" altLang="en-US"/>
              <a:t>[label:] mnemonic [operands] [ ; comment]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a:p>
        </p:txBody>
      </p:sp>
      <p:sp>
        <p:nvSpPr>
          <p:cNvPr id="3" name="Content Placeholder 2"/>
          <p:cNvSpPr>
            <a:spLocks noGrp="1"/>
          </p:cNvSpPr>
          <p:nvPr>
            <p:ph idx="1"/>
          </p:nvPr>
        </p:nvSpPr>
        <p:spPr>
          <a:xfrm>
            <a:off x="457200" y="914400"/>
            <a:ext cx="8229600" cy="5211763"/>
          </a:xfrm>
        </p:spPr>
        <p:txBody>
          <a:bodyPr/>
          <a:lstStyle/>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04800"/>
            <a:ext cx="8856259"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6130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2" y="274638"/>
            <a:ext cx="8589818" cy="3418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29891"/>
            <a:ext cx="899409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91" y="4519219"/>
            <a:ext cx="8562109" cy="231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6130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1D2BC8DD-02C1-4E1B-A81E-015F856147BD}"/>
              </a:ext>
            </a:extLst>
          </p:cNvPr>
          <p:cNvSpPr>
            <a:spLocks noGrp="1" noChangeArrowheads="1"/>
          </p:cNvSpPr>
          <p:nvPr>
            <p:ph type="title"/>
          </p:nvPr>
        </p:nvSpPr>
        <p:spPr>
          <a:xfrm>
            <a:off x="457200" y="274638"/>
            <a:ext cx="8229600" cy="531812"/>
          </a:xfrm>
        </p:spPr>
        <p:txBody>
          <a:bodyPr>
            <a:normAutofit fontScale="90000"/>
          </a:bodyPr>
          <a:lstStyle/>
          <a:p>
            <a:pPr eaLnBrk="1" hangingPunct="1">
              <a:defRPr/>
            </a:pPr>
            <a:r>
              <a:rPr lang="en-US" dirty="0"/>
              <a:t>Labels</a:t>
            </a:r>
          </a:p>
        </p:txBody>
      </p:sp>
      <p:sp>
        <p:nvSpPr>
          <p:cNvPr id="17413" name="Rectangle 3">
            <a:extLst>
              <a:ext uri="{FF2B5EF4-FFF2-40B4-BE49-F238E27FC236}">
                <a16:creationId xmlns:a16="http://schemas.microsoft.com/office/drawing/2014/main" id="{F81590A0-FF2B-4FA5-9911-FAFF429663A4}"/>
              </a:ext>
            </a:extLst>
          </p:cNvPr>
          <p:cNvSpPr>
            <a:spLocks noGrp="1" noChangeArrowheads="1"/>
          </p:cNvSpPr>
          <p:nvPr>
            <p:ph idx="1"/>
          </p:nvPr>
        </p:nvSpPr>
        <p:spPr>
          <a:xfrm>
            <a:off x="685800" y="806450"/>
            <a:ext cx="7772400" cy="4338638"/>
          </a:xfrm>
        </p:spPr>
        <p:txBody>
          <a:bodyPr>
            <a:normAutofit fontScale="92500" lnSpcReduction="20000"/>
          </a:bodyPr>
          <a:lstStyle/>
          <a:p>
            <a:pPr eaLnBrk="1" hangingPunct="1"/>
            <a:r>
              <a:rPr lang="en-US" altLang="en-US"/>
              <a:t>Act as place markers</a:t>
            </a:r>
          </a:p>
          <a:p>
            <a:pPr lvl="1" eaLnBrk="1" hangingPunct="1"/>
            <a:r>
              <a:rPr lang="en-US" altLang="en-US"/>
              <a:t>marks the address (offset) of code and data</a:t>
            </a:r>
          </a:p>
          <a:p>
            <a:pPr eaLnBrk="1" hangingPunct="1"/>
            <a:r>
              <a:rPr lang="en-US" altLang="en-US"/>
              <a:t>Follow identifer rules</a:t>
            </a:r>
          </a:p>
          <a:p>
            <a:pPr eaLnBrk="1" hangingPunct="1"/>
            <a:r>
              <a:rPr lang="en-US" altLang="en-US"/>
              <a:t>Data label</a:t>
            </a:r>
          </a:p>
          <a:p>
            <a:pPr lvl="1" eaLnBrk="1" hangingPunct="1"/>
            <a:r>
              <a:rPr lang="en-US" altLang="en-US"/>
              <a:t>must be unique</a:t>
            </a:r>
          </a:p>
          <a:p>
            <a:pPr lvl="1" eaLnBrk="1" hangingPunct="1"/>
            <a:r>
              <a:rPr lang="en-US" altLang="en-US"/>
              <a:t>example:  </a:t>
            </a:r>
            <a:r>
              <a:rPr lang="en-US" altLang="en-US" b="1">
                <a:solidFill>
                  <a:schemeClr val="tx2"/>
                </a:solidFill>
              </a:rPr>
              <a:t>myArray</a:t>
            </a:r>
            <a:r>
              <a:rPr lang="en-US" altLang="en-US"/>
              <a:t>		</a:t>
            </a:r>
            <a:r>
              <a:rPr lang="en-US" altLang="en-US" sz="1800"/>
              <a:t>(not followed by colon)</a:t>
            </a:r>
          </a:p>
          <a:p>
            <a:pPr lvl="1" eaLnBrk="1" hangingPunct="1"/>
            <a:r>
              <a:rPr lang="en-US" altLang="en-US" sz="2400">
                <a:latin typeface="Courier New" panose="02070309020205020404" pitchFamily="49" charset="0"/>
                <a:cs typeface="Courier New" panose="02070309020205020404" pitchFamily="49" charset="0"/>
              </a:rPr>
              <a:t>count DWORD 100</a:t>
            </a:r>
          </a:p>
          <a:p>
            <a:pPr eaLnBrk="1" hangingPunct="1"/>
            <a:r>
              <a:rPr lang="en-US" altLang="en-US"/>
              <a:t>Code label</a:t>
            </a:r>
          </a:p>
          <a:p>
            <a:pPr lvl="1" eaLnBrk="1" hangingPunct="1"/>
            <a:r>
              <a:rPr lang="en-US" altLang="en-US"/>
              <a:t>target of jump and loop instructions</a:t>
            </a:r>
          </a:p>
          <a:p>
            <a:pPr lvl="1" eaLnBrk="1" hangingPunct="1"/>
            <a:r>
              <a:rPr lang="en-US" altLang="en-US"/>
              <a:t>example:   </a:t>
            </a:r>
            <a:r>
              <a:rPr lang="en-US" altLang="en-US" b="1">
                <a:solidFill>
                  <a:schemeClr val="tx2"/>
                </a:solidFill>
              </a:rPr>
              <a:t>L1:			</a:t>
            </a:r>
            <a:r>
              <a:rPr lang="en-US" altLang="en-US" sz="1800"/>
              <a:t>(followed by colon)</a:t>
            </a:r>
            <a:endParaRPr lang="en-US" altLang="en-US" sz="1800" b="1">
              <a:solidFill>
                <a:schemeClr val="tx2"/>
              </a:solidFill>
            </a:endParaRPr>
          </a:p>
        </p:txBody>
      </p:sp>
      <p:sp>
        <p:nvSpPr>
          <p:cNvPr id="17410" name="Footer Placeholder 3">
            <a:extLst>
              <a:ext uri="{FF2B5EF4-FFF2-40B4-BE49-F238E27FC236}">
                <a16:creationId xmlns:a16="http://schemas.microsoft.com/office/drawing/2014/main" id="{EF0B7E57-5EE8-495F-86DA-F82999E984B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FFFFFF"/>
                </a:solidFill>
                <a:effectLst/>
                <a:uLnTx/>
                <a:uFillTx/>
                <a:latin typeface="Arial" panose="020B0604020202020204" pitchFamily="34" charset="0"/>
                <a:ea typeface="+mn-ea"/>
                <a:cs typeface="+mn-cs"/>
              </a:rPr>
              <a:t>Irvine, Kip R. Assembly Language for x86 Processors 6/e, 2010.</a:t>
            </a:r>
          </a:p>
        </p:txBody>
      </p:sp>
      <p:sp>
        <p:nvSpPr>
          <p:cNvPr id="17411" name="Slide Number Placeholder 4">
            <a:extLst>
              <a:ext uri="{FF2B5EF4-FFF2-40B4-BE49-F238E27FC236}">
                <a16:creationId xmlns:a16="http://schemas.microsoft.com/office/drawing/2014/main" id="{688DE2C7-0938-41E2-A31F-C25A8BABB06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A913975-A89A-4BB2-BA4A-7824C4C93F56}" type="slidenum">
              <a:rPr kumimoji="0" lang="en-US" altLang="en-US" sz="1600" b="0" i="0" u="none" strike="noStrike" kern="1200" cap="none" spc="0" normalizeH="0" baseline="0" noProof="0" smtClean="0">
                <a:ln>
                  <a:noFill/>
                </a:ln>
                <a:solidFill>
                  <a:srgbClr val="FFFFFF"/>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69</a:t>
            </a:fld>
            <a:endParaRPr kumimoji="0" lang="en-US" altLang="en-US" sz="16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
        <p:nvSpPr>
          <p:cNvPr id="17414" name="TextBox 5">
            <a:extLst>
              <a:ext uri="{FF2B5EF4-FFF2-40B4-BE49-F238E27FC236}">
                <a16:creationId xmlns:a16="http://schemas.microsoft.com/office/drawing/2014/main" id="{0137A365-233E-4B5C-A82F-63180B3C5BD2}"/>
              </a:ext>
            </a:extLst>
          </p:cNvPr>
          <p:cNvSpPr txBox="1">
            <a:spLocks noChangeArrowheads="1"/>
          </p:cNvSpPr>
          <p:nvPr/>
        </p:nvSpPr>
        <p:spPr bwMode="auto">
          <a:xfrm>
            <a:off x="1787525" y="4954588"/>
            <a:ext cx="30035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100" b="0" i="0" u="none" strike="noStrike" kern="1200" cap="none" spc="0" normalizeH="0" baseline="0" noProof="0">
                <a:ln>
                  <a:noFill/>
                </a:ln>
                <a:solidFill>
                  <a:srgbClr val="FFFFFF"/>
                </a:solidFill>
                <a:effectLst/>
                <a:uLnTx/>
                <a:uFillTx/>
                <a:latin typeface="Courier New" panose="02070309020205020404" pitchFamily="49" charset="0"/>
                <a:ea typeface="+mn-ea"/>
                <a:cs typeface="Courier New" panose="02070309020205020404" pitchFamily="49" charset="0"/>
              </a:rPr>
              <a:t>target: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100" b="0" i="0" u="none" strike="noStrike" kern="1200" cap="none" spc="0" normalizeH="0" baseline="0" noProof="0">
                <a:ln>
                  <a:noFill/>
                </a:ln>
                <a:solidFill>
                  <a:srgbClr val="FFFFFF"/>
                </a:solidFill>
                <a:effectLst/>
                <a:uLnTx/>
                <a:uFillTx/>
                <a:latin typeface="Courier New" panose="02070309020205020404" pitchFamily="49" charset="0"/>
                <a:ea typeface="+mn-ea"/>
                <a:cs typeface="Courier New" panose="02070309020205020404" pitchFamily="49" charset="0"/>
              </a:rPr>
              <a:t>	mov	ax, bx</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100" b="0" i="0" u="none" strike="noStrike" kern="1200" cap="none" spc="0" normalizeH="0" baseline="0" noProof="0">
                <a:ln>
                  <a:noFill/>
                </a:ln>
                <a:solidFill>
                  <a:srgbClr val="FFFFFF"/>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100" b="0" i="0" u="none" strike="noStrike" kern="1200" cap="none" spc="0" normalizeH="0" baseline="0" noProof="0">
                <a:ln>
                  <a:noFill/>
                </a:ln>
                <a:solidFill>
                  <a:srgbClr val="FFFFFF"/>
                </a:solidFill>
                <a:effectLst/>
                <a:uLnTx/>
                <a:uFillTx/>
                <a:latin typeface="Courier New" panose="02070309020205020404" pitchFamily="49" charset="0"/>
                <a:ea typeface="+mn-ea"/>
                <a:cs typeface="Courier New" panose="02070309020205020404" pitchFamily="49" charset="0"/>
              </a:rPr>
              <a:t>	jmp target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B7F39-029C-4D95-B9A7-29DBF2401FC8}"/>
              </a:ext>
            </a:extLst>
          </p:cNvPr>
          <p:cNvSpPr>
            <a:spLocks noGrp="1"/>
          </p:cNvSpPr>
          <p:nvPr>
            <p:ph type="title"/>
          </p:nvPr>
        </p:nvSpPr>
        <p:spPr/>
        <p:txBody>
          <a:bodyPr/>
          <a:lstStyle/>
          <a:p>
            <a:r>
              <a:rPr lang="en-US" dirty="0"/>
              <a:t>Listing File</a:t>
            </a:r>
          </a:p>
        </p:txBody>
      </p:sp>
      <p:sp>
        <p:nvSpPr>
          <p:cNvPr id="3" name="Content Placeholder 2">
            <a:extLst>
              <a:ext uri="{FF2B5EF4-FFF2-40B4-BE49-F238E27FC236}">
                <a16:creationId xmlns:a16="http://schemas.microsoft.com/office/drawing/2014/main" id="{DBFC09D6-30FF-4304-88FE-61ED0D2E9295}"/>
              </a:ext>
            </a:extLst>
          </p:cNvPr>
          <p:cNvSpPr>
            <a:spLocks noGrp="1"/>
          </p:cNvSpPr>
          <p:nvPr>
            <p:ph idx="1"/>
          </p:nvPr>
        </p:nvSpPr>
        <p:spPr/>
        <p:txBody>
          <a:bodyPr>
            <a:normAutofit fontScale="92500" lnSpcReduction="10000"/>
          </a:bodyPr>
          <a:lstStyle/>
          <a:p>
            <a:r>
              <a:rPr lang="en-US" dirty="0">
                <a:latin typeface="Arial Narrow" panose="020B0606020202030204" pitchFamily="34" charset="0"/>
              </a:rPr>
              <a:t>A </a:t>
            </a:r>
            <a:r>
              <a:rPr lang="en-US" i="1" dirty="0">
                <a:latin typeface="Arial Narrow" panose="020B0606020202030204" pitchFamily="34" charset="0"/>
              </a:rPr>
              <a:t>listing file </a:t>
            </a:r>
            <a:r>
              <a:rPr lang="en-US" dirty="0">
                <a:latin typeface="Arial Narrow" panose="020B0606020202030204" pitchFamily="34" charset="0"/>
              </a:rPr>
              <a:t>contains:</a:t>
            </a:r>
          </a:p>
          <a:p>
            <a:pPr lvl="1"/>
            <a:r>
              <a:rPr lang="en-US" dirty="0">
                <a:latin typeface="Arial Narrow" panose="020B0606020202030204" pitchFamily="34" charset="0"/>
              </a:rPr>
              <a:t> a copy of the program’s source code, </a:t>
            </a:r>
          </a:p>
          <a:p>
            <a:pPr lvl="1"/>
            <a:r>
              <a:rPr lang="en-US" dirty="0">
                <a:latin typeface="Arial Narrow" panose="020B0606020202030204" pitchFamily="34" charset="0"/>
              </a:rPr>
              <a:t>with line numbers, </a:t>
            </a:r>
          </a:p>
          <a:p>
            <a:pPr lvl="1"/>
            <a:r>
              <a:rPr lang="en-US" dirty="0">
                <a:latin typeface="Arial Narrow" panose="020B0606020202030204" pitchFamily="34" charset="0"/>
              </a:rPr>
              <a:t>the numeric address of each instruction, </a:t>
            </a:r>
          </a:p>
          <a:p>
            <a:pPr lvl="1"/>
            <a:r>
              <a:rPr lang="en-US" dirty="0">
                <a:latin typeface="Arial Narrow" panose="020B0606020202030204" pitchFamily="34" charset="0"/>
              </a:rPr>
              <a:t>the machine code bytes of each instruction (in hexadecimal), and</a:t>
            </a:r>
          </a:p>
          <a:p>
            <a:pPr lvl="1"/>
            <a:r>
              <a:rPr lang="en-US" dirty="0">
                <a:latin typeface="Arial Narrow" panose="020B0606020202030204" pitchFamily="34" charset="0"/>
              </a:rPr>
              <a:t>a symbol table. </a:t>
            </a:r>
          </a:p>
          <a:p>
            <a:pPr marL="457200" lvl="1" indent="0">
              <a:buNone/>
            </a:pPr>
            <a:endParaRPr lang="en-US" dirty="0">
              <a:latin typeface="Arial Narrow" panose="020B0606020202030204" pitchFamily="34" charset="0"/>
            </a:endParaRPr>
          </a:p>
          <a:p>
            <a:pPr marL="457200" lvl="1" indent="0">
              <a:buNone/>
            </a:pPr>
            <a:r>
              <a:rPr lang="en-US" dirty="0">
                <a:latin typeface="Arial Narrow" panose="020B0606020202030204" pitchFamily="34" charset="0"/>
              </a:rPr>
              <a:t>The symbol table contains the names of all program identifiers, segments, and related information.</a:t>
            </a:r>
          </a:p>
        </p:txBody>
      </p:sp>
    </p:spTree>
    <p:extLst>
      <p:ext uri="{BB962C8B-B14F-4D97-AF65-F5344CB8AC3E}">
        <p14:creationId xmlns:p14="http://schemas.microsoft.com/office/powerpoint/2010/main" val="9295236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B1E957F0-5EED-4596-AF12-217F0A602708}"/>
              </a:ext>
            </a:extLst>
          </p:cNvPr>
          <p:cNvSpPr>
            <a:spLocks noGrp="1" noChangeArrowheads="1"/>
          </p:cNvSpPr>
          <p:nvPr>
            <p:ph type="title"/>
          </p:nvPr>
        </p:nvSpPr>
        <p:spPr>
          <a:xfrm>
            <a:off x="457200" y="274638"/>
            <a:ext cx="8229600" cy="487362"/>
          </a:xfrm>
        </p:spPr>
        <p:txBody>
          <a:bodyPr>
            <a:normAutofit fontScale="90000"/>
          </a:bodyPr>
          <a:lstStyle/>
          <a:p>
            <a:pPr eaLnBrk="1" hangingPunct="1">
              <a:defRPr/>
            </a:pPr>
            <a:r>
              <a:rPr lang="en-US" dirty="0"/>
              <a:t>Mnemonics and Operands</a:t>
            </a:r>
          </a:p>
        </p:txBody>
      </p:sp>
      <p:sp>
        <p:nvSpPr>
          <p:cNvPr id="18437" name="Rectangle 3">
            <a:extLst>
              <a:ext uri="{FF2B5EF4-FFF2-40B4-BE49-F238E27FC236}">
                <a16:creationId xmlns:a16="http://schemas.microsoft.com/office/drawing/2014/main" id="{BEFE8364-74A6-4932-9655-1985E3EA438E}"/>
              </a:ext>
            </a:extLst>
          </p:cNvPr>
          <p:cNvSpPr>
            <a:spLocks noGrp="1" noChangeArrowheads="1"/>
          </p:cNvSpPr>
          <p:nvPr>
            <p:ph idx="1"/>
          </p:nvPr>
        </p:nvSpPr>
        <p:spPr>
          <a:xfrm>
            <a:off x="463550" y="846138"/>
            <a:ext cx="8297863" cy="5249862"/>
          </a:xfrm>
        </p:spPr>
        <p:txBody>
          <a:bodyPr/>
          <a:lstStyle/>
          <a:p>
            <a:pPr marL="227013" indent="-227013" eaLnBrk="1" hangingPunct="1"/>
            <a:r>
              <a:rPr lang="en-US" altLang="en-US" dirty="0"/>
              <a:t>Instruction Mnemonics</a:t>
            </a:r>
          </a:p>
          <a:p>
            <a:pPr lvl="1" eaLnBrk="1" hangingPunct="1"/>
            <a:r>
              <a:rPr lang="en-US" altLang="en-US" dirty="0"/>
              <a:t>memory aid</a:t>
            </a:r>
          </a:p>
          <a:p>
            <a:pPr lvl="1" eaLnBrk="1" hangingPunct="1"/>
            <a:r>
              <a:rPr lang="en-US" altLang="en-US" dirty="0"/>
              <a:t>examples: MOV, ADD, SUB, MUL, INC, DEC</a:t>
            </a:r>
          </a:p>
          <a:p>
            <a:pPr marL="227013" indent="-227013" eaLnBrk="1" hangingPunct="1"/>
            <a:r>
              <a:rPr lang="en-US" altLang="en-US" dirty="0"/>
              <a:t>Operands</a:t>
            </a:r>
          </a:p>
          <a:p>
            <a:pPr lvl="1" eaLnBrk="1" hangingPunct="1"/>
            <a:r>
              <a:rPr lang="en-US" altLang="en-US" dirty="0"/>
              <a:t>constant			96</a:t>
            </a:r>
          </a:p>
          <a:p>
            <a:pPr lvl="1" eaLnBrk="1" hangingPunct="1"/>
            <a:r>
              <a:rPr lang="en-US" altLang="en-US" dirty="0"/>
              <a:t>constant expression	2 + 4</a:t>
            </a:r>
          </a:p>
          <a:p>
            <a:pPr lvl="1" eaLnBrk="1" hangingPunct="1"/>
            <a:r>
              <a:rPr lang="en-US" altLang="en-US" dirty="0"/>
              <a:t>register			</a:t>
            </a:r>
            <a:r>
              <a:rPr lang="en-US" altLang="en-US" dirty="0" err="1"/>
              <a:t>eax</a:t>
            </a:r>
            <a:endParaRPr lang="en-US" altLang="en-US" dirty="0"/>
          </a:p>
          <a:p>
            <a:pPr lvl="1" eaLnBrk="1" hangingPunct="1"/>
            <a:r>
              <a:rPr lang="en-US" altLang="en-US" dirty="0"/>
              <a:t>memory (data label)	count</a:t>
            </a:r>
          </a:p>
          <a:p>
            <a:pPr marL="227013" indent="-227013" eaLnBrk="1" hangingPunct="1">
              <a:buFontTx/>
              <a:buNone/>
            </a:pPr>
            <a:endParaRPr lang="en-US" altLang="en-US" sz="2000" dirty="0"/>
          </a:p>
          <a:p>
            <a:pPr marL="227013" indent="-227013" eaLnBrk="1" hangingPunct="1">
              <a:buFontTx/>
              <a:buNone/>
            </a:pPr>
            <a:r>
              <a:rPr lang="en-US" altLang="en-US" sz="2000" dirty="0"/>
              <a:t>Constants and constant expressions are often called </a:t>
            </a:r>
            <a:r>
              <a:rPr lang="en-US" altLang="en-US" sz="2000" dirty="0">
                <a:solidFill>
                  <a:schemeClr val="tx2"/>
                </a:solidFill>
              </a:rPr>
              <a:t>immediate values</a:t>
            </a:r>
            <a:endParaRPr lang="en-US" altLang="en-US" sz="2000" dirty="0"/>
          </a:p>
        </p:txBody>
      </p:sp>
      <p:sp>
        <p:nvSpPr>
          <p:cNvPr id="18434" name="Footer Placeholder 3">
            <a:extLst>
              <a:ext uri="{FF2B5EF4-FFF2-40B4-BE49-F238E27FC236}">
                <a16:creationId xmlns:a16="http://schemas.microsoft.com/office/drawing/2014/main" id="{FFB387D3-348F-4D28-A471-12257BBEA88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FFFFFF"/>
                </a:solidFill>
                <a:effectLst/>
                <a:uLnTx/>
                <a:uFillTx/>
                <a:latin typeface="Arial" panose="020B0604020202020204" pitchFamily="34" charset="0"/>
                <a:ea typeface="+mn-ea"/>
                <a:cs typeface="+mn-cs"/>
              </a:rPr>
              <a:t>Irvine, Kip R. Assembly Language for x86 Processors 6/e, 2010.</a:t>
            </a:r>
          </a:p>
        </p:txBody>
      </p:sp>
      <p:sp>
        <p:nvSpPr>
          <p:cNvPr id="18435" name="Slide Number Placeholder 4">
            <a:extLst>
              <a:ext uri="{FF2B5EF4-FFF2-40B4-BE49-F238E27FC236}">
                <a16:creationId xmlns:a16="http://schemas.microsoft.com/office/drawing/2014/main" id="{77AB83EB-A564-4023-8EF4-2E28BF357CA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25E5654-9732-4C40-988F-3D80ED27F065}" type="slidenum">
              <a:rPr kumimoji="0" lang="en-US" altLang="en-US" sz="1600" b="0" i="0" u="none" strike="noStrike" kern="1200" cap="none" spc="0" normalizeH="0" baseline="0" noProof="0" smtClean="0">
                <a:ln>
                  <a:noFill/>
                </a:ln>
                <a:solidFill>
                  <a:srgbClr val="FFFFFF"/>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70</a:t>
            </a:fld>
            <a:endParaRPr kumimoji="0" lang="en-US" altLang="en-US" sz="16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647FA8BC-FE33-4B27-9106-21C07D418253}"/>
              </a:ext>
            </a:extLst>
          </p:cNvPr>
          <p:cNvSpPr>
            <a:spLocks noGrp="1" noChangeArrowheads="1"/>
          </p:cNvSpPr>
          <p:nvPr>
            <p:ph type="title"/>
          </p:nvPr>
        </p:nvSpPr>
        <p:spPr/>
        <p:txBody>
          <a:bodyPr/>
          <a:lstStyle/>
          <a:p>
            <a:pPr eaLnBrk="1" hangingPunct="1">
              <a:defRPr/>
            </a:pPr>
            <a:r>
              <a:rPr lang="en-US"/>
              <a:t>Instruction Format Examples</a:t>
            </a:r>
          </a:p>
        </p:txBody>
      </p:sp>
      <p:sp>
        <p:nvSpPr>
          <p:cNvPr id="22533" name="Rectangle 3">
            <a:extLst>
              <a:ext uri="{FF2B5EF4-FFF2-40B4-BE49-F238E27FC236}">
                <a16:creationId xmlns:a16="http://schemas.microsoft.com/office/drawing/2014/main" id="{64285AE1-95A9-4038-97D2-32A8E12742EF}"/>
              </a:ext>
            </a:extLst>
          </p:cNvPr>
          <p:cNvSpPr>
            <a:spLocks noGrp="1" noChangeArrowheads="1"/>
          </p:cNvSpPr>
          <p:nvPr>
            <p:ph idx="1"/>
          </p:nvPr>
        </p:nvSpPr>
        <p:spPr>
          <a:xfrm>
            <a:off x="762000" y="1371600"/>
            <a:ext cx="7772400" cy="4495800"/>
          </a:xfrm>
        </p:spPr>
        <p:txBody>
          <a:bodyPr>
            <a:normAutofit fontScale="92500" lnSpcReduction="10000"/>
          </a:bodyPr>
          <a:lstStyle/>
          <a:p>
            <a:pPr eaLnBrk="1" hangingPunct="1"/>
            <a:r>
              <a:rPr lang="en-US" altLang="en-US"/>
              <a:t>No operands</a:t>
            </a:r>
          </a:p>
          <a:p>
            <a:pPr lvl="1" eaLnBrk="1" hangingPunct="1"/>
            <a:r>
              <a:rPr lang="en-US" altLang="en-US"/>
              <a:t>stc			; set Carry flag</a:t>
            </a:r>
          </a:p>
          <a:p>
            <a:pPr eaLnBrk="1" hangingPunct="1"/>
            <a:r>
              <a:rPr lang="en-US" altLang="en-US"/>
              <a:t>One operand</a:t>
            </a:r>
          </a:p>
          <a:p>
            <a:pPr lvl="1" eaLnBrk="1" hangingPunct="1"/>
            <a:r>
              <a:rPr lang="en-US" altLang="en-US"/>
              <a:t>inc eax			; register</a:t>
            </a:r>
          </a:p>
          <a:p>
            <a:pPr lvl="1" eaLnBrk="1" hangingPunct="1"/>
            <a:r>
              <a:rPr lang="en-US" altLang="en-US"/>
              <a:t>inc myByte		; memory</a:t>
            </a:r>
          </a:p>
          <a:p>
            <a:pPr eaLnBrk="1" hangingPunct="1"/>
            <a:r>
              <a:rPr lang="en-US" altLang="en-US"/>
              <a:t>Two operands</a:t>
            </a:r>
          </a:p>
          <a:p>
            <a:pPr lvl="1" eaLnBrk="1" hangingPunct="1"/>
            <a:r>
              <a:rPr lang="en-US" altLang="en-US"/>
              <a:t>add ebx,ecx		; register, register</a:t>
            </a:r>
          </a:p>
          <a:p>
            <a:pPr lvl="1" eaLnBrk="1" hangingPunct="1"/>
            <a:r>
              <a:rPr lang="en-US" altLang="en-US"/>
              <a:t>sub myByte,25		; memory, constant</a:t>
            </a:r>
          </a:p>
          <a:p>
            <a:pPr lvl="1" eaLnBrk="1" hangingPunct="1"/>
            <a:r>
              <a:rPr lang="en-US" altLang="en-US"/>
              <a:t>add eax,36 * 25		; register, constant-expression	</a:t>
            </a:r>
          </a:p>
        </p:txBody>
      </p:sp>
      <p:sp>
        <p:nvSpPr>
          <p:cNvPr id="22530" name="Footer Placeholder 3">
            <a:extLst>
              <a:ext uri="{FF2B5EF4-FFF2-40B4-BE49-F238E27FC236}">
                <a16:creationId xmlns:a16="http://schemas.microsoft.com/office/drawing/2014/main" id="{49AA0CB3-A3F0-4A1B-8507-CC1AF306467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FFFFFF"/>
                </a:solidFill>
                <a:effectLst/>
                <a:uLnTx/>
                <a:uFillTx/>
                <a:latin typeface="Arial" panose="020B0604020202020204" pitchFamily="34" charset="0"/>
                <a:ea typeface="+mn-ea"/>
                <a:cs typeface="+mn-cs"/>
              </a:rPr>
              <a:t>Irvine, Kip R. Assembly Language for x86 Processors 6/e, 2010.</a:t>
            </a:r>
          </a:p>
        </p:txBody>
      </p:sp>
      <p:sp>
        <p:nvSpPr>
          <p:cNvPr id="22531" name="Slide Number Placeholder 4">
            <a:extLst>
              <a:ext uri="{FF2B5EF4-FFF2-40B4-BE49-F238E27FC236}">
                <a16:creationId xmlns:a16="http://schemas.microsoft.com/office/drawing/2014/main" id="{5657A68F-9BE6-419B-A08F-AB433D6085C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19EBBF5-9772-4E6F-BE48-74D1031382A3}" type="slidenum">
              <a:rPr kumimoji="0" lang="en-US" altLang="en-US" sz="1600" b="0" i="0" u="none" strike="noStrike" kern="1200" cap="none" spc="0" normalizeH="0" baseline="0" noProof="0" smtClean="0">
                <a:ln>
                  <a:noFill/>
                </a:ln>
                <a:solidFill>
                  <a:srgbClr val="FFFFFF"/>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71</a:t>
            </a:fld>
            <a:endParaRPr kumimoji="0" lang="en-US" altLang="en-US" sz="1600" b="0" i="0" u="none" strike="noStrike" kern="1200" cap="none" spc="0" normalizeH="0" baseline="0" noProof="0">
              <a:ln>
                <a:noFill/>
              </a:ln>
              <a:solidFill>
                <a:srgbClr val="FFFFFF"/>
              </a:solidFill>
              <a:effectLst/>
              <a:uLnTx/>
              <a:uFillTx/>
              <a:latin typeface="Times New Roman" panose="02020603050405020304" pitchFamily="18" charset="0"/>
              <a:ea typeface="+mn-ea"/>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a:p>
        </p:txBody>
      </p:sp>
      <p:sp>
        <p:nvSpPr>
          <p:cNvPr id="3" name="Content Placeholder 2"/>
          <p:cNvSpPr>
            <a:spLocks noGrp="1"/>
          </p:cNvSpPr>
          <p:nvPr>
            <p:ph idx="1"/>
          </p:nvPr>
        </p:nvSpPr>
        <p:spPr>
          <a:xfrm>
            <a:off x="457200" y="914400"/>
            <a:ext cx="8229600" cy="5211763"/>
          </a:xfrm>
        </p:spPr>
        <p:txBody>
          <a:bodyPr/>
          <a:lstStyle/>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875792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 y="2209800"/>
            <a:ext cx="883162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6130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4691"/>
            <a:ext cx="8558536"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6130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a:p>
        </p:txBody>
      </p:sp>
      <p:sp>
        <p:nvSpPr>
          <p:cNvPr id="3" name="Content Placeholder 2"/>
          <p:cNvSpPr>
            <a:spLocks noGrp="1"/>
          </p:cNvSpPr>
          <p:nvPr>
            <p:ph idx="1"/>
          </p:nvPr>
        </p:nvSpPr>
        <p:spPr>
          <a:xfrm>
            <a:off x="457200" y="914400"/>
            <a:ext cx="8229600" cy="5211763"/>
          </a:xfrm>
        </p:spPr>
        <p:txBody>
          <a:bodyPr/>
          <a:lstStyle/>
          <a:p>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8800219"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6130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a:p>
        </p:txBody>
      </p:sp>
      <p:sp>
        <p:nvSpPr>
          <p:cNvPr id="3" name="Content Placeholder 2"/>
          <p:cNvSpPr>
            <a:spLocks noGrp="1"/>
          </p:cNvSpPr>
          <p:nvPr>
            <p:ph idx="1"/>
          </p:nvPr>
        </p:nvSpPr>
        <p:spPr>
          <a:xfrm>
            <a:off x="457200" y="914400"/>
            <a:ext cx="8229600" cy="5211763"/>
          </a:xfrm>
        </p:spPr>
        <p:txBody>
          <a:bodyPr/>
          <a:lstStyle/>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9" y="0"/>
            <a:ext cx="9201403"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6130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a:p>
        </p:txBody>
      </p:sp>
      <p:sp>
        <p:nvSpPr>
          <p:cNvPr id="3" name="Content Placeholder 2"/>
          <p:cNvSpPr>
            <a:spLocks noGrp="1"/>
          </p:cNvSpPr>
          <p:nvPr>
            <p:ph idx="1"/>
          </p:nvPr>
        </p:nvSpPr>
        <p:spPr>
          <a:xfrm>
            <a:off x="457200" y="914400"/>
            <a:ext cx="8229600" cy="5211763"/>
          </a:xfrm>
        </p:spPr>
        <p:txBody>
          <a:bodyPr/>
          <a:lstStyle/>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8" y="228600"/>
            <a:ext cx="9093481"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6130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a:p>
        </p:txBody>
      </p:sp>
      <p:sp>
        <p:nvSpPr>
          <p:cNvPr id="3" name="Content Placeholder 2"/>
          <p:cNvSpPr>
            <a:spLocks noGrp="1"/>
          </p:cNvSpPr>
          <p:nvPr>
            <p:ph idx="1"/>
          </p:nvPr>
        </p:nvSpPr>
        <p:spPr>
          <a:xfrm>
            <a:off x="457200" y="914400"/>
            <a:ext cx="8229600" cy="5211763"/>
          </a:xfrm>
        </p:spPr>
        <p:txBody>
          <a:bodyPr/>
          <a:lstStyle/>
          <a:p>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0"/>
            <a:ext cx="8276118"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6130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927"/>
            <a:ext cx="5486400" cy="5211763"/>
          </a:xfrm>
        </p:spPr>
        <p:txBody>
          <a:bodyPr>
            <a:noAutofit/>
          </a:bodyPr>
          <a:lstStyle/>
          <a:p>
            <a:pPr marL="0" indent="0">
              <a:spcBef>
                <a:spcPts val="0"/>
              </a:spcBef>
              <a:buNone/>
            </a:pPr>
            <a:r>
              <a:rPr lang="en-US" sz="1400" dirty="0"/>
              <a:t>.</a:t>
            </a:r>
            <a:r>
              <a:rPr lang="en-US" sz="2400" dirty="0"/>
              <a:t>data</a:t>
            </a:r>
          </a:p>
          <a:p>
            <a:pPr marL="0" indent="0">
              <a:spcBef>
                <a:spcPts val="0"/>
              </a:spcBef>
              <a:buNone/>
            </a:pPr>
            <a:r>
              <a:rPr lang="en-US" sz="2400" dirty="0" err="1"/>
              <a:t>promptUse</a:t>
            </a:r>
            <a:r>
              <a:rPr lang="en-US" sz="2400" dirty="0"/>
              <a:t> byte "Enter two integers: ", 0</a:t>
            </a:r>
          </a:p>
          <a:p>
            <a:pPr marL="0" indent="0">
              <a:spcBef>
                <a:spcPts val="0"/>
              </a:spcBef>
              <a:buNone/>
            </a:pPr>
            <a:r>
              <a:rPr lang="en-US" sz="2400" dirty="0"/>
              <a:t>results byte "Result is: ", 0</a:t>
            </a:r>
          </a:p>
          <a:p>
            <a:pPr marL="0" indent="0">
              <a:spcBef>
                <a:spcPts val="0"/>
              </a:spcBef>
              <a:buNone/>
            </a:pPr>
            <a:r>
              <a:rPr lang="en-US" sz="2400" dirty="0"/>
              <a:t>.code</a:t>
            </a:r>
          </a:p>
          <a:p>
            <a:pPr marL="0" indent="0">
              <a:spcBef>
                <a:spcPts val="0"/>
              </a:spcBef>
              <a:buNone/>
            </a:pPr>
            <a:r>
              <a:rPr lang="en-US" sz="2400" dirty="0"/>
              <a:t> main </a:t>
            </a:r>
            <a:r>
              <a:rPr lang="en-US" sz="2400" dirty="0" err="1"/>
              <a:t>proc</a:t>
            </a:r>
            <a:endParaRPr lang="en-US" sz="2400" dirty="0"/>
          </a:p>
          <a:p>
            <a:pPr marL="0" indent="0">
              <a:spcBef>
                <a:spcPts val="0"/>
              </a:spcBef>
              <a:buNone/>
            </a:pPr>
            <a:r>
              <a:rPr lang="en-US" sz="2400" dirty="0"/>
              <a:t> </a:t>
            </a:r>
            <a:r>
              <a:rPr lang="en-US" sz="2400" dirty="0" err="1"/>
              <a:t>mov</a:t>
            </a:r>
            <a:r>
              <a:rPr lang="en-US" sz="2400" dirty="0"/>
              <a:t> </a:t>
            </a:r>
            <a:r>
              <a:rPr lang="en-US" sz="2400" dirty="0" err="1"/>
              <a:t>esi</a:t>
            </a:r>
            <a:r>
              <a:rPr lang="en-US" sz="2400" dirty="0"/>
              <a:t>, offset array</a:t>
            </a:r>
          </a:p>
          <a:p>
            <a:pPr marL="0" indent="0">
              <a:spcBef>
                <a:spcPts val="0"/>
              </a:spcBef>
              <a:buNone/>
            </a:pPr>
            <a:r>
              <a:rPr lang="en-US" sz="2400" dirty="0"/>
              <a:t> </a:t>
            </a:r>
            <a:r>
              <a:rPr lang="en-US" sz="2400" dirty="0" err="1"/>
              <a:t>mov</a:t>
            </a:r>
            <a:r>
              <a:rPr lang="en-US" sz="2400" dirty="0"/>
              <a:t> </a:t>
            </a:r>
            <a:r>
              <a:rPr lang="en-US" sz="2400" dirty="0" err="1"/>
              <a:t>ecx</a:t>
            </a:r>
            <a:r>
              <a:rPr lang="en-US" sz="2400" dirty="0"/>
              <a:t>, </a:t>
            </a:r>
            <a:r>
              <a:rPr lang="en-US" sz="2400" dirty="0" err="1"/>
              <a:t>int_count</a:t>
            </a:r>
            <a:endParaRPr lang="en-US" sz="2400" dirty="0"/>
          </a:p>
          <a:p>
            <a:pPr marL="0" indent="0">
              <a:spcBef>
                <a:spcPts val="0"/>
              </a:spcBef>
              <a:buNone/>
            </a:pPr>
            <a:r>
              <a:rPr lang="en-US" sz="2400" dirty="0"/>
              <a:t>l1:</a:t>
            </a:r>
          </a:p>
          <a:p>
            <a:pPr marL="0" indent="0">
              <a:spcBef>
                <a:spcPts val="0"/>
              </a:spcBef>
              <a:buNone/>
            </a:pPr>
            <a:r>
              <a:rPr lang="en-US" sz="2400" dirty="0"/>
              <a:t> </a:t>
            </a:r>
            <a:r>
              <a:rPr lang="en-US" sz="2400" dirty="0" err="1"/>
              <a:t>mov</a:t>
            </a:r>
            <a:r>
              <a:rPr lang="en-US" sz="2400" dirty="0"/>
              <a:t> </a:t>
            </a:r>
            <a:r>
              <a:rPr lang="en-US" sz="2400" dirty="0" err="1"/>
              <a:t>edx</a:t>
            </a:r>
            <a:r>
              <a:rPr lang="en-US" sz="2400" dirty="0"/>
              <a:t>, offset </a:t>
            </a:r>
            <a:r>
              <a:rPr lang="en-US" sz="2400" dirty="0" err="1"/>
              <a:t>promptUser</a:t>
            </a:r>
            <a:r>
              <a:rPr lang="en-US" sz="2400" dirty="0"/>
              <a:t> </a:t>
            </a:r>
          </a:p>
          <a:p>
            <a:pPr marL="0" indent="0">
              <a:spcBef>
                <a:spcPts val="0"/>
              </a:spcBef>
              <a:buNone/>
            </a:pPr>
            <a:r>
              <a:rPr lang="en-US" sz="2400" dirty="0"/>
              <a:t> call </a:t>
            </a:r>
            <a:r>
              <a:rPr lang="en-US" sz="2400" dirty="0" err="1"/>
              <a:t>writestring</a:t>
            </a:r>
            <a:endParaRPr lang="en-US" sz="2400" dirty="0"/>
          </a:p>
          <a:p>
            <a:pPr marL="0" indent="0">
              <a:spcBef>
                <a:spcPts val="0"/>
              </a:spcBef>
              <a:buNone/>
            </a:pPr>
            <a:r>
              <a:rPr lang="en-US" sz="2400" dirty="0"/>
              <a:t> call </a:t>
            </a:r>
            <a:r>
              <a:rPr lang="en-US" sz="2400" dirty="0" err="1"/>
              <a:t>readint</a:t>
            </a:r>
            <a:endParaRPr lang="en-US" sz="2400" dirty="0"/>
          </a:p>
          <a:p>
            <a:pPr marL="0" indent="0">
              <a:spcBef>
                <a:spcPts val="0"/>
              </a:spcBef>
              <a:buNone/>
            </a:pPr>
            <a:r>
              <a:rPr lang="en-US" sz="2400" dirty="0"/>
              <a:t> </a:t>
            </a:r>
            <a:r>
              <a:rPr lang="en-US" sz="2400" dirty="0" err="1"/>
              <a:t>mov</a:t>
            </a:r>
            <a:r>
              <a:rPr lang="en-US" sz="2400" dirty="0"/>
              <a:t> [</a:t>
            </a:r>
            <a:r>
              <a:rPr lang="en-US" sz="2400" dirty="0" err="1"/>
              <a:t>esi</a:t>
            </a:r>
            <a:r>
              <a:rPr lang="en-US" sz="2400" dirty="0"/>
              <a:t>],</a:t>
            </a:r>
            <a:r>
              <a:rPr lang="en-US" sz="2400" dirty="0" err="1"/>
              <a:t>eax</a:t>
            </a:r>
            <a:r>
              <a:rPr lang="en-US" sz="2400" dirty="0"/>
              <a:t> </a:t>
            </a:r>
          </a:p>
          <a:p>
            <a:pPr marL="0" indent="0">
              <a:spcBef>
                <a:spcPts val="0"/>
              </a:spcBef>
              <a:buNone/>
            </a:pPr>
            <a:r>
              <a:rPr lang="en-US" sz="2400" dirty="0"/>
              <a:t> add </a:t>
            </a:r>
            <a:r>
              <a:rPr lang="en-US" sz="2400" dirty="0" err="1"/>
              <a:t>eax</a:t>
            </a:r>
            <a:r>
              <a:rPr lang="en-US" sz="2400" dirty="0"/>
              <a:t>, [</a:t>
            </a:r>
            <a:r>
              <a:rPr lang="en-US" sz="2400" dirty="0" err="1"/>
              <a:t>esi</a:t>
            </a:r>
            <a:r>
              <a:rPr lang="en-US" sz="2400" dirty="0"/>
              <a:t>]</a:t>
            </a:r>
          </a:p>
          <a:p>
            <a:pPr marL="0" indent="0">
              <a:spcBef>
                <a:spcPts val="0"/>
              </a:spcBef>
              <a:buNone/>
            </a:pPr>
            <a:r>
              <a:rPr lang="en-US" sz="2400" dirty="0"/>
              <a:t> add </a:t>
            </a:r>
            <a:r>
              <a:rPr lang="en-US" sz="2400" dirty="0" err="1"/>
              <a:t>esi</a:t>
            </a:r>
            <a:r>
              <a:rPr lang="en-US" sz="2400" dirty="0"/>
              <a:t>, type </a:t>
            </a:r>
            <a:r>
              <a:rPr lang="en-US" sz="2400" dirty="0" err="1"/>
              <a:t>dword</a:t>
            </a:r>
            <a:endParaRPr lang="en-US" sz="2400" dirty="0"/>
          </a:p>
          <a:p>
            <a:pPr marL="0" indent="0">
              <a:spcBef>
                <a:spcPts val="0"/>
              </a:spcBef>
              <a:buNone/>
            </a:pPr>
            <a:r>
              <a:rPr lang="en-US" sz="2400" dirty="0"/>
              <a:t> loop l1</a:t>
            </a:r>
          </a:p>
        </p:txBody>
      </p:sp>
      <p:sp>
        <p:nvSpPr>
          <p:cNvPr id="4" name="Rectangle 3"/>
          <p:cNvSpPr/>
          <p:nvPr/>
        </p:nvSpPr>
        <p:spPr>
          <a:xfrm>
            <a:off x="4724400" y="1691129"/>
            <a:ext cx="4267200" cy="3046988"/>
          </a:xfrm>
          <a:prstGeom prst="rect">
            <a:avLst/>
          </a:prstGeom>
        </p:spPr>
        <p:txBody>
          <a:bodyPr wrap="square">
            <a:spAutoFit/>
          </a:bodyPr>
          <a:lstStyle/>
          <a:p>
            <a:r>
              <a:rPr lang="en-US" sz="3200" dirty="0"/>
              <a:t> </a:t>
            </a:r>
            <a:r>
              <a:rPr lang="en-US" sz="3200" dirty="0" err="1"/>
              <a:t>mov</a:t>
            </a:r>
            <a:r>
              <a:rPr lang="en-US" sz="3200" dirty="0"/>
              <a:t> </a:t>
            </a:r>
            <a:r>
              <a:rPr lang="en-US" sz="3200" dirty="0" err="1"/>
              <a:t>edx</a:t>
            </a:r>
            <a:r>
              <a:rPr lang="en-US" sz="3200" dirty="0"/>
              <a:t>, offset results</a:t>
            </a:r>
          </a:p>
          <a:p>
            <a:r>
              <a:rPr lang="en-US" sz="3200" dirty="0"/>
              <a:t> call </a:t>
            </a:r>
            <a:r>
              <a:rPr lang="en-US" sz="3200" dirty="0" err="1"/>
              <a:t>writestring</a:t>
            </a:r>
            <a:endParaRPr lang="en-US" sz="3200" dirty="0"/>
          </a:p>
          <a:p>
            <a:r>
              <a:rPr lang="en-US" sz="3200" dirty="0"/>
              <a:t>call </a:t>
            </a:r>
            <a:r>
              <a:rPr lang="en-US" sz="3200" dirty="0" err="1"/>
              <a:t>writeint</a:t>
            </a:r>
            <a:endParaRPr lang="en-US" sz="3200" dirty="0"/>
          </a:p>
          <a:p>
            <a:r>
              <a:rPr lang="en-US" sz="3200" dirty="0"/>
              <a:t>exit</a:t>
            </a:r>
          </a:p>
          <a:p>
            <a:r>
              <a:rPr lang="en-US" sz="3200" dirty="0"/>
              <a:t>main </a:t>
            </a:r>
            <a:r>
              <a:rPr lang="en-US" sz="3200" dirty="0" err="1"/>
              <a:t>endp</a:t>
            </a:r>
            <a:endParaRPr lang="en-US" sz="3200" dirty="0"/>
          </a:p>
          <a:p>
            <a:r>
              <a:rPr lang="en-US" sz="3200" dirty="0"/>
              <a:t>end main</a:t>
            </a:r>
          </a:p>
        </p:txBody>
      </p:sp>
    </p:spTree>
    <p:extLst>
      <p:ext uri="{BB962C8B-B14F-4D97-AF65-F5344CB8AC3E}">
        <p14:creationId xmlns:p14="http://schemas.microsoft.com/office/powerpoint/2010/main" val="832613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71CEA-382E-4BAF-837B-D1FD3A53494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C5A9E3D-A43D-4298-B990-8F4E4889C0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89386"/>
            <a:ext cx="8339002" cy="4892214"/>
          </a:xfrm>
        </p:spPr>
      </p:pic>
    </p:spTree>
    <p:extLst>
      <p:ext uri="{BB962C8B-B14F-4D97-AF65-F5344CB8AC3E}">
        <p14:creationId xmlns:p14="http://schemas.microsoft.com/office/powerpoint/2010/main" val="1904593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latin typeface="Arial Narrow" panose="020B0606020202030204" pitchFamily="34" charset="0"/>
              </a:rPr>
              <a:t>Assembly Language for x86 Processors</a:t>
            </a:r>
          </a:p>
        </p:txBody>
      </p:sp>
      <p:sp>
        <p:nvSpPr>
          <p:cNvPr id="3" name="Content Placeholder 2"/>
          <p:cNvSpPr>
            <a:spLocks noGrp="1"/>
          </p:cNvSpPr>
          <p:nvPr>
            <p:ph idx="1"/>
          </p:nvPr>
        </p:nvSpPr>
        <p:spPr>
          <a:xfrm>
            <a:off x="228600" y="1265237"/>
            <a:ext cx="8763000" cy="5364163"/>
          </a:xfrm>
        </p:spPr>
        <p:txBody>
          <a:bodyPr>
            <a:normAutofit/>
          </a:bodyPr>
          <a:lstStyle/>
          <a:p>
            <a:pPr algn="just"/>
            <a:r>
              <a:rPr lang="en-US" sz="2800" b="0" i="1" u="none" strike="noStrike" baseline="0" dirty="0">
                <a:latin typeface="Arial Narrow" panose="020B0606020202030204" pitchFamily="34" charset="0"/>
              </a:rPr>
              <a:t>Assembly Language for x86 Processors</a:t>
            </a:r>
            <a:r>
              <a:rPr lang="en-US" sz="2800" b="0" i="1" u="none" strike="noStrike" dirty="0">
                <a:latin typeface="Arial Narrow" panose="020B0606020202030204" pitchFamily="34" charset="0"/>
              </a:rPr>
              <a:t> </a:t>
            </a:r>
            <a:r>
              <a:rPr lang="en-US" sz="2800" b="0" i="0" u="none" strike="noStrike" baseline="0" dirty="0">
                <a:latin typeface="Arial Narrow" panose="020B0606020202030204" pitchFamily="34" charset="0"/>
              </a:rPr>
              <a:t>focuses on programming microprocessors compatible with the Intel IA-32 and AMD x86 processors running under Microsoft Windows.</a:t>
            </a:r>
          </a:p>
          <a:p>
            <a:pPr algn="just"/>
            <a:endParaRPr lang="en-US" sz="2800" b="0" i="0" u="none" strike="noStrike" baseline="0" dirty="0">
              <a:latin typeface="Arial Narrow" panose="020B0606020202030204" pitchFamily="34" charset="0"/>
            </a:endParaRPr>
          </a:p>
          <a:p>
            <a:pPr algn="just"/>
            <a:r>
              <a:rPr lang="en-US" sz="2800" dirty="0">
                <a:latin typeface="Arial Narrow" panose="020B0606020202030204" pitchFamily="34" charset="0"/>
              </a:rPr>
              <a:t>Assembly language bears the closest resemblance to native machine language. </a:t>
            </a:r>
          </a:p>
          <a:p>
            <a:pPr algn="just"/>
            <a:endParaRPr lang="en-US" sz="2800" dirty="0">
              <a:latin typeface="Arial Narrow" panose="020B0606020202030204" pitchFamily="34" charset="0"/>
            </a:endParaRPr>
          </a:p>
          <a:p>
            <a:pPr algn="just"/>
            <a:r>
              <a:rPr lang="en-US" sz="2800" dirty="0">
                <a:latin typeface="Arial Narrow" panose="020B0606020202030204" pitchFamily="34" charset="0"/>
              </a:rPr>
              <a:t>It </a:t>
            </a:r>
            <a:r>
              <a:rPr lang="en-US" sz="2800" dirty="0">
                <a:solidFill>
                  <a:srgbClr val="FF0000"/>
                </a:solidFill>
                <a:latin typeface="Arial Narrow" panose="020B0606020202030204" pitchFamily="34" charset="0"/>
              </a:rPr>
              <a:t>provides direct access to computer hardware, requiring you to understand much about your computer’s architecture and operating system.</a:t>
            </a:r>
          </a:p>
        </p:txBody>
      </p:sp>
    </p:spTree>
    <p:extLst>
      <p:ext uri="{BB962C8B-B14F-4D97-AF65-F5344CB8AC3E}">
        <p14:creationId xmlns:p14="http://schemas.microsoft.com/office/powerpoint/2010/main" val="3642071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onstantia-Franklin Gothic Book">
      <a:majorFont>
        <a:latin typeface="Constantia" panose="02030602050306030303"/>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55034</TotalTime>
  <Words>4324</Words>
  <Application>Microsoft Office PowerPoint</Application>
  <PresentationFormat>On-screen Show (4:3)</PresentationFormat>
  <Paragraphs>420</Paragraphs>
  <Slides>78</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78</vt:i4>
      </vt:variant>
    </vt:vector>
  </HeadingPairs>
  <TitlesOfParts>
    <vt:vector size="94" baseType="lpstr">
      <vt:lpstr>Arial</vt:lpstr>
      <vt:lpstr>Arial Narrow</vt:lpstr>
      <vt:lpstr>ArialItalic</vt:lpstr>
      <vt:lpstr>Constantia</vt:lpstr>
      <vt:lpstr>Courier</vt:lpstr>
      <vt:lpstr>Courier New</vt:lpstr>
      <vt:lpstr>Franklin Gothic Book</vt:lpstr>
      <vt:lpstr>Helvetica-Bold</vt:lpstr>
      <vt:lpstr>Helvetica-BoldOblique</vt:lpstr>
      <vt:lpstr>Helvetica-Oblique</vt:lpstr>
      <vt:lpstr>Times New Roman</vt:lpstr>
      <vt:lpstr>Times-Bold</vt:lpstr>
      <vt:lpstr>Times-Italic</vt:lpstr>
      <vt:lpstr>Times-Roman</vt:lpstr>
      <vt:lpstr>Wingdings</vt:lpstr>
      <vt:lpstr>Office Theme</vt:lpstr>
      <vt:lpstr>COAL Chapter 1,2,3</vt:lpstr>
      <vt:lpstr>Assembly Language</vt:lpstr>
      <vt:lpstr>PowerPoint Presentation</vt:lpstr>
      <vt:lpstr>Example:  int Y; int X = (Y + 4) * 3; </vt:lpstr>
      <vt:lpstr>What you’ll learn?</vt:lpstr>
      <vt:lpstr>What Are Assemblers and Linkers?</vt:lpstr>
      <vt:lpstr>Listing File</vt:lpstr>
      <vt:lpstr>PowerPoint Presentation</vt:lpstr>
      <vt:lpstr>Assembly Language for x86 Processors</vt:lpstr>
      <vt:lpstr>Is Assembly Language Portable? </vt:lpstr>
      <vt:lpstr>Is Assembly Language Portable? </vt:lpstr>
      <vt:lpstr>Applications of Assembly Language</vt:lpstr>
      <vt:lpstr>Virtual Machine Concept</vt:lpstr>
      <vt:lpstr>Virtual Machines</vt:lpstr>
      <vt:lpstr>Virtual Machines    (Continue…)</vt:lpstr>
      <vt:lpstr>Translating Languages</vt:lpstr>
      <vt:lpstr>Specific Machine Levels</vt:lpstr>
      <vt:lpstr>High-Level Language</vt:lpstr>
      <vt:lpstr>High-Level Language</vt:lpstr>
      <vt:lpstr>PowerPoint Presentation</vt:lpstr>
      <vt:lpstr>Assembly Language</vt:lpstr>
      <vt:lpstr>Instruction Set Architecture (ISA)</vt:lpstr>
      <vt:lpstr>Digital Logic</vt:lpstr>
      <vt:lpstr>Basic Microcomputer Design</vt:lpstr>
      <vt:lpstr>PowerPoint Presentation</vt:lpstr>
      <vt:lpstr>PowerPoint Presentation</vt:lpstr>
      <vt:lpstr>BUSES</vt:lpstr>
      <vt:lpstr>Clock Cycles</vt:lpstr>
      <vt:lpstr>Instruction Execution Cycle</vt:lpstr>
      <vt:lpstr>Instruction Execution Cycle</vt:lpstr>
      <vt:lpstr>Instruction Execution Cycle</vt:lpstr>
      <vt:lpstr>Instruction Execution Cycle</vt:lpstr>
      <vt:lpstr>Reading from Memory </vt:lpstr>
      <vt:lpstr>Cache</vt:lpstr>
      <vt:lpstr>X86 family Cache types</vt:lpstr>
      <vt:lpstr>why cache memory is faster than conventional RAM? </vt:lpstr>
      <vt:lpstr>Loading and Executing a Program (1)</vt:lpstr>
      <vt:lpstr>Loading and Executing a Program (2)</vt:lpstr>
      <vt:lpstr>Mode of Operations</vt:lpstr>
      <vt:lpstr>Mode of Operations</vt:lpstr>
      <vt:lpstr>Mode of Operations</vt:lpstr>
      <vt:lpstr>Real Address Mode (1)</vt:lpstr>
      <vt:lpstr>Real Address Mode  </vt:lpstr>
      <vt:lpstr>Real Address Mode (2)</vt:lpstr>
      <vt:lpstr>Real Address Mode (3)</vt:lpstr>
      <vt:lpstr>Address Space </vt:lpstr>
      <vt:lpstr>Basic Program Execution Registers</vt:lpstr>
      <vt:lpstr>PowerPoint Presentation</vt:lpstr>
      <vt:lpstr>General-Purpose Registers: </vt:lpstr>
      <vt:lpstr>PowerPoint Presentation</vt:lpstr>
      <vt:lpstr>Specialized Uses </vt:lpstr>
      <vt:lpstr>PowerPoint Presentation</vt:lpstr>
      <vt:lpstr>PowerPoint Presentation</vt:lpstr>
      <vt:lpstr>PowerPoint Presentation</vt:lpstr>
      <vt:lpstr>PowerPoint Presentation</vt:lpstr>
      <vt:lpstr>Integer Constants </vt:lpstr>
      <vt:lpstr>Integer Expressions </vt:lpstr>
      <vt:lpstr>PowerPoint Presentation</vt:lpstr>
      <vt:lpstr>PowerPoint Presentation</vt:lpstr>
      <vt:lpstr>PowerPoint Presentation</vt:lpstr>
      <vt:lpstr>PowerPoint Presentation</vt:lpstr>
      <vt:lpstr>PowerPoint Presentation</vt:lpstr>
      <vt:lpstr>PowerPoint Presentation</vt:lpstr>
      <vt:lpstr>Directives</vt:lpstr>
      <vt:lpstr>PowerPoint Presentation</vt:lpstr>
      <vt:lpstr>Instructions</vt:lpstr>
      <vt:lpstr>PowerPoint Presentation</vt:lpstr>
      <vt:lpstr>PowerPoint Presentation</vt:lpstr>
      <vt:lpstr>Labels</vt:lpstr>
      <vt:lpstr>Mnemonics and Operands</vt:lpstr>
      <vt:lpstr>Instruction Format 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Faculty</cp:lastModifiedBy>
  <cp:revision>123</cp:revision>
  <dcterms:created xsi:type="dcterms:W3CDTF">2013-09-06T14:41:49Z</dcterms:created>
  <dcterms:modified xsi:type="dcterms:W3CDTF">2019-08-29T03:58:38Z</dcterms:modified>
</cp:coreProperties>
</file>