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2" autoAdjust="0"/>
  </p:normalViewPr>
  <p:slideViewPr>
    <p:cSldViewPr>
      <p:cViewPr varScale="1">
        <p:scale>
          <a:sx n="65" d="100"/>
          <a:sy n="65" d="100"/>
        </p:scale>
        <p:origin x="7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8452-9BD9-4645-A3EB-5A89C69461B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0ABAD-F9A4-4226-835D-893822C1A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8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0ABAD-F9A4-4226-835D-893822C1A9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2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0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A755-53C6-4E8F-BBF9-19E9EDC4B71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B5D4-38E5-4ED5-AFBA-F1B8DDA6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Nouman</a:t>
            </a:r>
            <a:r>
              <a:rPr lang="en-US" dirty="0"/>
              <a:t> M </a:t>
            </a:r>
            <a:r>
              <a:rPr lang="en-US" dirty="0" err="1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6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" y="228600"/>
            <a:ext cx="913675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28599"/>
            <a:ext cx="9060518" cy="177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366963"/>
            <a:ext cx="9060518" cy="335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636" y="2366963"/>
            <a:ext cx="1260764" cy="30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3967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" y="4419600"/>
            <a:ext cx="908322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399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03243"/>
            <a:ext cx="9015211" cy="309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"/>
            <a:ext cx="911269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7709"/>
            <a:ext cx="9090476" cy="62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438" y="27709"/>
            <a:ext cx="2003961" cy="30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458200" cy="146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24104"/>
            <a:ext cx="4962841" cy="28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94266"/>
            <a:ext cx="7315200" cy="507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4008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399"/>
            <a:ext cx="8610600" cy="363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5"/>
            <a:ext cx="9100872" cy="486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990"/>
            <a:ext cx="8925457" cy="319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3505200"/>
            <a:ext cx="908304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baseline="0" dirty="0">
                <a:latin typeface="Helvetica-Bold"/>
              </a:rPr>
              <a:t>Data Transfer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b="1" i="0" u="none" strike="noStrike" baseline="0" dirty="0">
                <a:latin typeface="Helvetica-Bold"/>
              </a:rPr>
              <a:t>Operand Types</a:t>
            </a:r>
          </a:p>
          <a:p>
            <a:pPr marL="0" indent="0">
              <a:buNone/>
            </a:pPr>
            <a:r>
              <a:rPr lang="en-US" dirty="0"/>
              <a:t>x86 instruction formats:</a:t>
            </a:r>
          </a:p>
          <a:p>
            <a:pPr marL="400050" lvl="1" indent="0">
              <a:buNone/>
            </a:pPr>
            <a:r>
              <a:rPr lang="en-US" dirty="0"/>
              <a:t>[label:] mnemonic [operands][ ; comment ]</a:t>
            </a:r>
          </a:p>
          <a:p>
            <a:pPr marL="400050" lvl="1" indent="0">
              <a:buNone/>
            </a:pPr>
            <a:r>
              <a:rPr lang="en-US" dirty="0"/>
              <a:t>Because the number of operands may vary, we can further subdivide the formats to have zero,</a:t>
            </a:r>
          </a:p>
          <a:p>
            <a:pPr marL="400050" lvl="1" indent="0">
              <a:buNone/>
            </a:pPr>
            <a:r>
              <a:rPr lang="en-US" dirty="0"/>
              <a:t>one, two, or three operands. Here, we omit the label and comment fields for clarity:</a:t>
            </a:r>
          </a:p>
          <a:p>
            <a:pPr marL="400050" lvl="1" indent="0">
              <a:buNone/>
            </a:pPr>
            <a:r>
              <a:rPr lang="en-US" dirty="0"/>
              <a:t>mnemonic</a:t>
            </a:r>
          </a:p>
          <a:p>
            <a:pPr marL="400050" lvl="1" indent="0">
              <a:buNone/>
            </a:pPr>
            <a:r>
              <a:rPr lang="en-US" dirty="0"/>
              <a:t>mnemonic [ </a:t>
            </a:r>
            <a:r>
              <a:rPr lang="en-US" i="1" dirty="0"/>
              <a:t>destination</a:t>
            </a:r>
            <a:r>
              <a:rPr lang="en-US" dirty="0"/>
              <a:t>]</a:t>
            </a:r>
          </a:p>
          <a:p>
            <a:pPr marL="400050" lvl="1" indent="0">
              <a:buNone/>
            </a:pPr>
            <a:r>
              <a:rPr lang="en-US" dirty="0"/>
              <a:t>mnemonic [ </a:t>
            </a:r>
            <a:r>
              <a:rPr lang="en-US" i="1" dirty="0"/>
              <a:t>destination</a:t>
            </a:r>
            <a:r>
              <a:rPr lang="en-US" dirty="0"/>
              <a:t>],[</a:t>
            </a:r>
            <a:r>
              <a:rPr lang="en-US" i="1" dirty="0"/>
              <a:t>source</a:t>
            </a:r>
            <a:r>
              <a:rPr lang="en-US" dirty="0"/>
              <a:t>]</a:t>
            </a:r>
          </a:p>
          <a:p>
            <a:pPr marL="400050" lvl="1" indent="0">
              <a:buNone/>
            </a:pPr>
            <a:r>
              <a:rPr lang="en-US" dirty="0"/>
              <a:t>mnemonic [</a:t>
            </a:r>
            <a:r>
              <a:rPr lang="en-US" i="1" dirty="0"/>
              <a:t>destination</a:t>
            </a:r>
            <a:r>
              <a:rPr lang="en-US" dirty="0"/>
              <a:t>],[</a:t>
            </a:r>
            <a:r>
              <a:rPr lang="en-US" i="1" dirty="0"/>
              <a:t>source-1</a:t>
            </a:r>
            <a:r>
              <a:rPr lang="en-US" dirty="0"/>
              <a:t>],[</a:t>
            </a:r>
            <a:r>
              <a:rPr lang="en-US" i="1" dirty="0"/>
              <a:t>source-2</a:t>
            </a:r>
            <a:r>
              <a:rPr lang="en-US" dirty="0"/>
              <a:t>]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To give added flexibility to the instruction set, x86 assembly language uses different types of instruction operands. The following are the easiest to use:</a:t>
            </a:r>
          </a:p>
          <a:p>
            <a:pPr marL="400050" lvl="1" indent="0">
              <a:buNone/>
            </a:pPr>
            <a:r>
              <a:rPr lang="en-US" b="1" dirty="0"/>
              <a:t>• </a:t>
            </a:r>
            <a:r>
              <a:rPr lang="en-US" dirty="0"/>
              <a:t>Immediate—uses a numeric literal expression</a:t>
            </a:r>
          </a:p>
          <a:p>
            <a:pPr marL="400050" lvl="1" indent="0">
              <a:buNone/>
            </a:pPr>
            <a:r>
              <a:rPr lang="en-US" b="1" dirty="0"/>
              <a:t>•</a:t>
            </a:r>
            <a:r>
              <a:rPr lang="en-US" dirty="0"/>
              <a:t>Register—uses a named register in the CPU</a:t>
            </a:r>
          </a:p>
          <a:p>
            <a:pPr marL="400050" lvl="1" indent="0">
              <a:buNone/>
            </a:pPr>
            <a:r>
              <a:rPr lang="en-US" b="1" dirty="0"/>
              <a:t>• </a:t>
            </a:r>
            <a:r>
              <a:rPr lang="en-US" dirty="0"/>
              <a:t>Memory—references a 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1164217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" y="0"/>
            <a:ext cx="91047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653929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" y="4648200"/>
            <a:ext cx="561109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63836"/>
            <a:ext cx="7676600" cy="135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8" y="45646"/>
            <a:ext cx="8944997" cy="522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23750"/>
            <a:ext cx="8910048" cy="256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" y="2590798"/>
            <a:ext cx="8991214" cy="29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00684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900684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07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207"/>
            <a:ext cx="9156980" cy="487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40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763000" cy="677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51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6332"/>
            <a:ext cx="9001116" cy="309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02208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208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5858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50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baseline="0" dirty="0">
                <a:latin typeface="Helvetica-Bold"/>
              </a:rPr>
              <a:t>MOV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r>
              <a:rPr lang="en-US" sz="2000" b="0" i="0" u="none" strike="noStrike" baseline="0" dirty="0">
                <a:latin typeface="Times-Roman"/>
              </a:rPr>
              <a:t>The MOV instruction copies data from a source operand to a destination operand.</a:t>
            </a:r>
          </a:p>
          <a:p>
            <a:r>
              <a:rPr lang="en-US" sz="2000" dirty="0"/>
              <a:t>Its basic format shows that the first operand is the destination and the second operand is the source: </a:t>
            </a:r>
          </a:p>
          <a:p>
            <a:pPr marL="0" indent="0">
              <a:buNone/>
            </a:pPr>
            <a:r>
              <a:rPr lang="en-US" sz="2000" dirty="0"/>
              <a:t>	MOV </a:t>
            </a:r>
            <a:r>
              <a:rPr lang="en-US" sz="2000" i="1" dirty="0"/>
              <a:t>destination, source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49088"/>
            <a:ext cx="8726598" cy="324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none" strike="noStrike" baseline="0" dirty="0">
                <a:latin typeface="Helvetica-BoldOblique"/>
              </a:rPr>
              <a:t>Overlapping Values: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" r="1220"/>
          <a:stretch/>
        </p:blipFill>
        <p:spPr bwMode="auto">
          <a:xfrm>
            <a:off x="76200" y="304800"/>
            <a:ext cx="895003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96" y="3276600"/>
            <a:ext cx="8080603" cy="343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Solution: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0"/>
            <a:ext cx="900487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851006"/>
            <a:ext cx="8798168" cy="194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844061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28600"/>
            <a:ext cx="88455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3036"/>
            <a:ext cx="860829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78676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901719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5181600"/>
            <a:ext cx="245444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75864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" y="2828925"/>
            <a:ext cx="9093289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692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9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1572</TotalTime>
  <Words>174</Words>
  <Application>Microsoft Office PowerPoint</Application>
  <PresentationFormat>On-screen Show (4:3)</PresentationFormat>
  <Paragraphs>24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Helvetica-Bold</vt:lpstr>
      <vt:lpstr>Helvetica-BoldOblique</vt:lpstr>
      <vt:lpstr>Times-Roman</vt:lpstr>
      <vt:lpstr>Office Theme</vt:lpstr>
      <vt:lpstr>Chapter 4</vt:lpstr>
      <vt:lpstr>Data Transfer Instructions</vt:lpstr>
      <vt:lpstr>MOV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user</dc:creator>
  <cp:lastModifiedBy>Faculty</cp:lastModifiedBy>
  <cp:revision>18</cp:revision>
  <dcterms:created xsi:type="dcterms:W3CDTF">2013-09-28T08:43:45Z</dcterms:created>
  <dcterms:modified xsi:type="dcterms:W3CDTF">2019-09-12T15:49:07Z</dcterms:modified>
</cp:coreProperties>
</file>