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4" r:id="rId5"/>
    <p:sldId id="262" r:id="rId6"/>
    <p:sldId id="266" r:id="rId7"/>
    <p:sldId id="268" r:id="rId8"/>
    <p:sldId id="269" r:id="rId9"/>
    <p:sldId id="286" r:id="rId10"/>
    <p:sldId id="270" r:id="rId11"/>
    <p:sldId id="271" r:id="rId12"/>
    <p:sldId id="272" r:id="rId13"/>
    <p:sldId id="273" r:id="rId14"/>
    <p:sldId id="287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00200"/>
            <a:ext cx="6172200" cy="1894362"/>
          </a:xfrm>
        </p:spPr>
        <p:txBody>
          <a:bodyPr/>
          <a:lstStyle/>
          <a:p>
            <a:r>
              <a:rPr lang="en-US" dirty="0" smtClean="0"/>
              <a:t>CS 218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81400"/>
            <a:ext cx="6172200" cy="1371600"/>
          </a:xfrm>
        </p:spPr>
        <p:txBody>
          <a:bodyPr/>
          <a:lstStyle/>
          <a:p>
            <a:r>
              <a:rPr lang="en-US" dirty="0" smtClean="0"/>
              <a:t>		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Weighted graphs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works for a weighted graph with non-negative </a:t>
            </a:r>
            <a:r>
              <a:rPr lang="en-US" dirty="0" smtClean="0"/>
              <a:t>weights</a:t>
            </a:r>
          </a:p>
          <a:p>
            <a:r>
              <a:rPr lang="en-US" dirty="0" smtClean="0"/>
              <a:t>builds </a:t>
            </a:r>
            <a:r>
              <a:rPr lang="en-US" dirty="0"/>
              <a:t>a </a:t>
            </a:r>
            <a:r>
              <a:rPr lang="en-US" dirty="0" smtClean="0"/>
              <a:t>shortest-path tree </a:t>
            </a:r>
            <a:r>
              <a:rPr lang="en-US" dirty="0"/>
              <a:t>rooted at </a:t>
            </a:r>
            <a:r>
              <a:rPr lang="en-US" dirty="0" smtClean="0"/>
              <a:t>s</a:t>
            </a:r>
          </a:p>
          <a:p>
            <a:r>
              <a:rPr lang="en-US" dirty="0" smtClean="0"/>
              <a:t>Imp: vertices need to be </a:t>
            </a:r>
            <a:r>
              <a:rPr lang="en-US" dirty="0"/>
              <a:t>connected i.e. </a:t>
            </a:r>
            <a:r>
              <a:rPr lang="en-US" dirty="0" smtClean="0"/>
              <a:t>they should have at least </a:t>
            </a:r>
            <a:r>
              <a:rPr lang="en-US" dirty="0"/>
              <a:t>one path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5512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772400" cy="4191000"/>
          </a:xfrm>
        </p:spPr>
      </p:pic>
    </p:spTree>
    <p:extLst>
      <p:ext uri="{BB962C8B-B14F-4D97-AF65-F5344CB8AC3E}">
        <p14:creationId xmlns:p14="http://schemas.microsoft.com/office/powerpoint/2010/main" val="12635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0"/>
            <a:ext cx="78867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Dijkstra's Algorithm</a:t>
            </a:r>
          </a:p>
          <a:p>
            <a:pPr>
              <a:buNone/>
            </a:pPr>
            <a:r>
              <a:rPr lang="en-US" dirty="0" smtClean="0"/>
              <a:t>G = (V, E, W): given weighted graph with set of vertices, edges and edge weights respectively</a:t>
            </a:r>
          </a:p>
          <a:p>
            <a:pPr>
              <a:buNone/>
            </a:pPr>
            <a:r>
              <a:rPr lang="en-US" dirty="0" smtClean="0"/>
              <a:t>s: source vertex</a:t>
            </a:r>
          </a:p>
          <a:p>
            <a:pPr>
              <a:buNone/>
            </a:pPr>
            <a:r>
              <a:rPr lang="en-US" dirty="0" smtClean="0"/>
              <a:t>d  = []  //distance array;</a:t>
            </a:r>
          </a:p>
          <a:p>
            <a:pPr>
              <a:buNone/>
            </a:pPr>
            <a:r>
              <a:rPr lang="en-US" dirty="0" smtClean="0"/>
              <a:t>P  = []  //parent array</a:t>
            </a:r>
          </a:p>
          <a:p>
            <a:pPr>
              <a:buNone/>
            </a:pPr>
            <a:r>
              <a:rPr lang="en-US" dirty="0" smtClean="0"/>
              <a:t>for each vertex v do</a:t>
            </a:r>
          </a:p>
          <a:p>
            <a:pPr>
              <a:buNone/>
            </a:pPr>
            <a:r>
              <a:rPr lang="en-US" dirty="0" smtClean="0"/>
              <a:t>	d[v] = infinity , P[v] = null, d[s] = 0</a:t>
            </a:r>
          </a:p>
          <a:p>
            <a:pPr>
              <a:buNone/>
            </a:pPr>
            <a:r>
              <a:rPr lang="en-US" dirty="0" smtClean="0"/>
              <a:t>	R = s ;  R’ = V-R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pt-BR" dirty="0" smtClean="0"/>
              <a:t>while R != V do</a:t>
            </a:r>
          </a:p>
          <a:p>
            <a:pPr>
              <a:buNone/>
            </a:pPr>
            <a:r>
              <a:rPr lang="pt-BR" dirty="0" smtClean="0"/>
              <a:t>		Select edge e = (z, x), where z is part of R, x is 	part of R’ </a:t>
            </a:r>
            <a:r>
              <a:rPr lang="en-US" dirty="0" smtClean="0"/>
              <a:t>and d[z] + w(e) is minimum across all 	such edges</a:t>
            </a:r>
          </a:p>
          <a:p>
            <a:pPr>
              <a:buNone/>
            </a:pPr>
            <a:r>
              <a:rPr lang="en-US" dirty="0" smtClean="0"/>
              <a:t>		add x to R, remove from R’</a:t>
            </a:r>
          </a:p>
          <a:p>
            <a:pPr>
              <a:buNone/>
            </a:pPr>
            <a:r>
              <a:rPr lang="en-US" dirty="0" smtClean="0"/>
              <a:t>		set d[x] = d[z] + w(e)</a:t>
            </a:r>
          </a:p>
          <a:p>
            <a:pPr>
              <a:buNone/>
            </a:pPr>
            <a:r>
              <a:rPr lang="en-US" dirty="0" smtClean="0"/>
              <a:t>		set P[x] =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(optional - if using discrete structures approach)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06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DijkstraAlgorithm</a:t>
            </a:r>
            <a:r>
              <a:rPr lang="en-US" dirty="0"/>
              <a:t>(</a:t>
            </a:r>
            <a:r>
              <a:rPr lang="en-US" i="1" dirty="0"/>
              <a:t>weighted simple </a:t>
            </a:r>
            <a:r>
              <a:rPr lang="en-US" dirty="0"/>
              <a:t>digraph, </a:t>
            </a:r>
            <a:r>
              <a:rPr lang="en-US" i="1" dirty="0"/>
              <a:t>vertex </a:t>
            </a:r>
            <a:r>
              <a:rPr lang="en-US" dirty="0"/>
              <a:t>first)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i="1" dirty="0"/>
              <a:t>all vertices </a:t>
            </a:r>
            <a:r>
              <a:rPr lang="en-US" dirty="0"/>
              <a:t>v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currDist</a:t>
            </a:r>
            <a:r>
              <a:rPr lang="en-US" dirty="0" smtClean="0"/>
              <a:t>(v</a:t>
            </a:r>
            <a:r>
              <a:rPr lang="en-US" dirty="0"/>
              <a:t>) = ∞;</a:t>
            </a:r>
          </a:p>
          <a:p>
            <a:pPr marL="0" indent="0">
              <a:buNone/>
            </a:pPr>
            <a:r>
              <a:rPr lang="en-US" i="1" dirty="0" err="1"/>
              <a:t>currDist</a:t>
            </a:r>
            <a:r>
              <a:rPr lang="en-US" dirty="0"/>
              <a:t>(first) = 0;</a:t>
            </a:r>
          </a:p>
          <a:p>
            <a:pPr marL="0" indent="0">
              <a:buNone/>
            </a:pPr>
            <a:r>
              <a:rPr lang="en-US" dirty="0" err="1"/>
              <a:t>toBeChecked</a:t>
            </a:r>
            <a:r>
              <a:rPr lang="en-US" dirty="0"/>
              <a:t> = </a:t>
            </a:r>
            <a:r>
              <a:rPr lang="en-US" i="1" dirty="0"/>
              <a:t>all vertices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toBeChecked</a:t>
            </a:r>
            <a:r>
              <a:rPr lang="en-US" dirty="0"/>
              <a:t> </a:t>
            </a:r>
            <a:r>
              <a:rPr lang="en-US" i="1" dirty="0" smtClean="0"/>
              <a:t>is !empty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v </a:t>
            </a:r>
            <a:r>
              <a:rPr lang="en-US" dirty="0"/>
              <a:t>= </a:t>
            </a:r>
            <a:r>
              <a:rPr lang="en-US" i="1" dirty="0"/>
              <a:t>a vertex in </a:t>
            </a:r>
            <a:r>
              <a:rPr lang="en-US" dirty="0" err="1"/>
              <a:t>toBeChecked</a:t>
            </a:r>
            <a:r>
              <a:rPr lang="en-US" dirty="0"/>
              <a:t> </a:t>
            </a:r>
            <a:r>
              <a:rPr lang="en-US" i="1" dirty="0"/>
              <a:t>with minimal </a:t>
            </a:r>
            <a:r>
              <a:rPr lang="en-US" i="1" dirty="0" err="1" smtClean="0"/>
              <a:t>currDist</a:t>
            </a:r>
            <a:r>
              <a:rPr lang="en-US" dirty="0" smtClean="0"/>
              <a:t>(v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i="1" dirty="0" smtClean="0"/>
              <a:t>	remove </a:t>
            </a:r>
            <a:r>
              <a:rPr lang="en-US" dirty="0"/>
              <a:t>v </a:t>
            </a:r>
            <a:r>
              <a:rPr lang="en-US" i="1" dirty="0"/>
              <a:t>from </a:t>
            </a:r>
            <a:r>
              <a:rPr lang="en-US" dirty="0" err="1"/>
              <a:t>toBeChecked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i="1" dirty="0"/>
              <a:t>all vertices </a:t>
            </a:r>
            <a:r>
              <a:rPr lang="en-US" dirty="0"/>
              <a:t>u </a:t>
            </a:r>
            <a:r>
              <a:rPr lang="en-US" i="1" dirty="0"/>
              <a:t>adjacent to </a:t>
            </a:r>
            <a:r>
              <a:rPr lang="en-US" dirty="0"/>
              <a:t>v </a:t>
            </a:r>
            <a:r>
              <a:rPr lang="en-US" i="1" dirty="0"/>
              <a:t>and in </a:t>
            </a:r>
            <a:r>
              <a:rPr lang="en-US" dirty="0" err="1" smtClean="0"/>
              <a:t>toBeChecked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if </a:t>
            </a:r>
            <a:r>
              <a:rPr lang="en-US" i="1" dirty="0" err="1"/>
              <a:t>currDist</a:t>
            </a:r>
            <a:r>
              <a:rPr lang="en-US" dirty="0"/>
              <a:t>(u) &gt; </a:t>
            </a:r>
            <a:r>
              <a:rPr lang="en-US" i="1" dirty="0" err="1"/>
              <a:t>currDist</a:t>
            </a:r>
            <a:r>
              <a:rPr lang="en-US" dirty="0"/>
              <a:t>(v)+ </a:t>
            </a:r>
            <a:r>
              <a:rPr lang="en-US" i="1" dirty="0"/>
              <a:t>weight</a:t>
            </a:r>
            <a:r>
              <a:rPr lang="en-US" dirty="0"/>
              <a:t>(</a:t>
            </a:r>
            <a:r>
              <a:rPr lang="en-US" i="1" dirty="0"/>
              <a:t>edge</a:t>
            </a:r>
            <a:r>
              <a:rPr lang="en-US" dirty="0"/>
              <a:t>(vu))</a:t>
            </a:r>
          </a:p>
          <a:p>
            <a:pPr marL="0" indent="0">
              <a:buNone/>
            </a:pPr>
            <a:r>
              <a:rPr lang="en-US" i="1" dirty="0" smtClean="0"/>
              <a:t>		    </a:t>
            </a:r>
            <a:r>
              <a:rPr lang="en-US" i="1" dirty="0" err="1" smtClean="0"/>
              <a:t>currDist</a:t>
            </a:r>
            <a:r>
              <a:rPr lang="en-US" dirty="0" smtClean="0"/>
              <a:t>(u</a:t>
            </a:r>
            <a:r>
              <a:rPr lang="en-US" dirty="0"/>
              <a:t>) = </a:t>
            </a:r>
            <a:r>
              <a:rPr lang="en-US" i="1" dirty="0" err="1"/>
              <a:t>currDist</a:t>
            </a:r>
            <a:r>
              <a:rPr lang="en-US" dirty="0"/>
              <a:t>(v)+ </a:t>
            </a:r>
            <a:r>
              <a:rPr lang="en-US" i="1" dirty="0" smtClean="0"/>
              <a:t>weight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(vu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i="1" dirty="0" smtClean="0"/>
              <a:t>			predecessor</a:t>
            </a:r>
            <a:r>
              <a:rPr lang="en-US" dirty="0" smtClean="0"/>
              <a:t>(u</a:t>
            </a:r>
            <a:r>
              <a:rPr lang="en-US" dirty="0"/>
              <a:t>) = v;</a:t>
            </a:r>
          </a:p>
        </p:txBody>
      </p:sp>
    </p:spTree>
    <p:extLst>
      <p:ext uri="{BB962C8B-B14F-4D97-AF65-F5344CB8AC3E}">
        <p14:creationId xmlns:p14="http://schemas.microsoft.com/office/powerpoint/2010/main" val="36410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O(V.E)</a:t>
            </a:r>
          </a:p>
          <a:p>
            <a:r>
              <a:rPr lang="en-US" dirty="0" smtClean="0"/>
              <a:t>Can be modified by incorporating the concept of heap. Use min heap to extract min edge every time. This will take O(log n ) time. Hence the complexity will transform into O((V+E)</a:t>
            </a:r>
            <a:r>
              <a:rPr lang="en-US" dirty="0" err="1" smtClean="0"/>
              <a:t>lg</a:t>
            </a:r>
            <a:r>
              <a:rPr lang="en-US" dirty="0" smtClean="0"/>
              <a:t> V)</a:t>
            </a:r>
          </a:p>
          <a:p>
            <a:r>
              <a:rPr lang="en-US" dirty="0" smtClean="0"/>
              <a:t>Flaw- wont work with negative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Find the cheapest network connecting n nodes. </a:t>
            </a:r>
          </a:p>
          <a:p>
            <a:r>
              <a:rPr lang="en-US" dirty="0" smtClean="0"/>
              <a:t>nodes could be towns (intercity highway connectivity), computers (LANs), servers (Fiber optic network). The network should connect all n nodes (there must be a path between all pairs of nodes). </a:t>
            </a:r>
          </a:p>
          <a:p>
            <a:r>
              <a:rPr lang="en-US" dirty="0" smtClean="0"/>
              <a:t>It should be cheapest least total length of cable, fiber or highways depending on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Input: An undirected weighted graph G = (V,E), Note that unlike </a:t>
            </a:r>
            <a:r>
              <a:rPr lang="en-US" dirty="0" err="1" smtClean="0"/>
              <a:t>Dijkstra</a:t>
            </a:r>
            <a:r>
              <a:rPr lang="en-US" dirty="0" smtClean="0"/>
              <a:t> weights don't have to be non-negative.</a:t>
            </a:r>
          </a:p>
          <a:p>
            <a:r>
              <a:rPr lang="en-US" dirty="0" smtClean="0"/>
              <a:t>Output: A spanning tree T = (V,E), such that w(T) is minimum among all spanning trees of 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rza Pervaz\Desktop\s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R ← s</a:t>
            </a:r>
          </a:p>
          <a:p>
            <a:pPr>
              <a:buNone/>
            </a:pPr>
            <a:r>
              <a:rPr lang="en-US" i="1" dirty="0" smtClean="0"/>
              <a:t>T ← ∅ ◃ Begin with an empty tree</a:t>
            </a:r>
          </a:p>
          <a:p>
            <a:pPr>
              <a:buNone/>
            </a:pPr>
            <a:r>
              <a:rPr lang="en-US" b="1" dirty="0" smtClean="0"/>
              <a:t>while </a:t>
            </a:r>
            <a:r>
              <a:rPr lang="en-US" b="1" i="1" dirty="0" smtClean="0"/>
              <a:t>R ̸= V do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i="1" dirty="0" smtClean="0"/>
              <a:t>e = (u, v) ∈ E such that w(e) = min (with u in R set and v in R’ set)</a:t>
            </a:r>
          </a:p>
          <a:p>
            <a:pPr>
              <a:buNone/>
            </a:pPr>
            <a:r>
              <a:rPr lang="en-US" i="1" dirty="0" smtClean="0"/>
              <a:t>	T ← T ∪ {e}</a:t>
            </a:r>
          </a:p>
          <a:p>
            <a:pPr>
              <a:buNone/>
            </a:pPr>
            <a:r>
              <a:rPr lang="en-US" i="1" dirty="0" smtClean="0"/>
              <a:t>	R ← R ∪ {v}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/>
              <a:t>//complexity O(E log </a:t>
            </a:r>
            <a:r>
              <a:rPr lang="en-US" dirty="0" smtClean="0"/>
              <a:t>V) </a:t>
            </a:r>
            <a:r>
              <a:rPr lang="en-US" dirty="0"/>
              <a:t>if good sorting algorithm used else O(V^2)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G= (V,E)   //graph representation</a:t>
            </a:r>
          </a:p>
          <a:p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Adjacent</a:t>
            </a:r>
          </a:p>
          <a:p>
            <a:pPr lvl="2"/>
            <a:r>
              <a:rPr lang="en-US" dirty="0" smtClean="0"/>
              <a:t>Neighborhood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1026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467600" cy="3058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050" name="Picture 2" descr="C:\Users\Mirza Pervaz\Desktop\d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7998" y="1981200"/>
            <a:ext cx="7070602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7927" y="16002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sort edges in increasing order of weights</a:t>
            </a:r>
          </a:p>
          <a:p>
            <a:pPr>
              <a:buNone/>
            </a:pPr>
            <a:r>
              <a:rPr lang="en-US" i="1" dirty="0" smtClean="0"/>
              <a:t>F ← ∅</a:t>
            </a:r>
          </a:p>
          <a:p>
            <a:pPr>
              <a:buNone/>
            </a:pPr>
            <a:r>
              <a:rPr lang="pl-PL" dirty="0" smtClean="0"/>
              <a:t>for </a:t>
            </a:r>
            <a:r>
              <a:rPr lang="en-US" dirty="0" smtClean="0"/>
              <a:t>all edges</a:t>
            </a:r>
            <a:r>
              <a:rPr lang="pl-PL" dirty="0" smtClean="0"/>
              <a:t> do</a:t>
            </a:r>
          </a:p>
          <a:p>
            <a:pPr>
              <a:buNone/>
            </a:pPr>
            <a:r>
              <a:rPr lang="en-US" dirty="0" smtClean="0"/>
              <a:t>  if </a:t>
            </a:r>
            <a:r>
              <a:rPr lang="en-US" i="1" dirty="0" smtClean="0"/>
              <a:t>F ∪ {e} </a:t>
            </a:r>
            <a:r>
              <a:rPr lang="en-US" dirty="0" smtClean="0"/>
              <a:t>does not contain a cycle then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 F ← F ∪ {e}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return F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//complexity O(E log V) if good sorting algorithm used else O(V^2)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5864552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098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6453691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1676400"/>
            <a:ext cx="7064679" cy="3657600"/>
          </a:xfrm>
        </p:spPr>
      </p:pic>
    </p:spTree>
    <p:extLst>
      <p:ext uri="{BB962C8B-B14F-4D97-AF65-F5344CB8AC3E}">
        <p14:creationId xmlns:p14="http://schemas.microsoft.com/office/powerpoint/2010/main" val="14153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prim’s and </a:t>
            </a:r>
            <a:r>
              <a:rPr lang="en-US" dirty="0" err="1" smtClean="0"/>
              <a:t>kruskal’s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200202" cy="3048000"/>
          </a:xfrm>
        </p:spPr>
      </p:pic>
    </p:spTree>
    <p:extLst>
      <p:ext uri="{BB962C8B-B14F-4D97-AF65-F5344CB8AC3E}">
        <p14:creationId xmlns:p14="http://schemas.microsoft.com/office/powerpoint/2010/main" val="29259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Prims step by step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5" y="1676400"/>
            <a:ext cx="8216721" cy="4724400"/>
          </a:xfrm>
        </p:spPr>
      </p:pic>
    </p:spTree>
    <p:extLst>
      <p:ext uri="{BB962C8B-B14F-4D97-AF65-F5344CB8AC3E}">
        <p14:creationId xmlns:p14="http://schemas.microsoft.com/office/powerpoint/2010/main" val="30207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step by step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769380" cy="4038600"/>
          </a:xfrm>
        </p:spPr>
      </p:pic>
    </p:spTree>
    <p:extLst>
      <p:ext uri="{BB962C8B-B14F-4D97-AF65-F5344CB8AC3E}">
        <p14:creationId xmlns:p14="http://schemas.microsoft.com/office/powerpoint/2010/main" val="33311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</a:p>
          <a:p>
            <a:pPr lvl="1"/>
            <a:r>
              <a:rPr lang="en-US" dirty="0" smtClean="0"/>
              <a:t>For sparse graphs</a:t>
            </a:r>
          </a:p>
          <a:p>
            <a:endParaRPr lang="en-US" dirty="0" smtClean="0"/>
          </a:p>
          <a:p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For dense graphs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and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Tree: If a graph is connected and it contains no cycles, it is called a tree.</a:t>
            </a:r>
          </a:p>
          <a:p>
            <a:r>
              <a:rPr lang="en-US" dirty="0" smtClean="0"/>
              <a:t>Forest: If the graph does not contain any cycles, but is not connected, it is called a forest.</a:t>
            </a:r>
          </a:p>
          <a:p>
            <a:r>
              <a:rPr lang="en-US" dirty="0" smtClean="0"/>
              <a:t>The connected components of a forest are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C:\Users\Mirza Pervaz\Desktop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23862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C:\Users\Mirza Pervaz\Desktop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5438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3600" dirty="0" smtClean="0"/>
              <a:t>void Graph::dfs( Vertex v )</a:t>
            </a:r>
            <a:r>
              <a:rPr lang="en-US" sz="3600" dirty="0" smtClean="0"/>
              <a:t>{</a:t>
            </a:r>
          </a:p>
          <a:p>
            <a:pPr>
              <a:buNone/>
            </a:pPr>
            <a:r>
              <a:rPr lang="en-US" sz="3600" dirty="0" err="1" smtClean="0"/>
              <a:t>v.visited</a:t>
            </a:r>
            <a:r>
              <a:rPr lang="en-US" sz="3600" dirty="0" smtClean="0"/>
              <a:t> = true;</a:t>
            </a:r>
          </a:p>
          <a:p>
            <a:pPr>
              <a:buNone/>
            </a:pPr>
            <a:r>
              <a:rPr lang="en-US" sz="3600" dirty="0" smtClean="0"/>
              <a:t>	for each Vertex w adjacent to v</a:t>
            </a:r>
          </a:p>
          <a:p>
            <a:pPr>
              <a:buNone/>
            </a:pPr>
            <a:r>
              <a:rPr lang="en-US" sz="3600" dirty="0" smtClean="0"/>
              <a:t>		if( !</a:t>
            </a:r>
            <a:r>
              <a:rPr lang="en-US" sz="3600" dirty="0" err="1" smtClean="0"/>
              <a:t>w.visited</a:t>
            </a:r>
            <a:r>
              <a:rPr lang="en-US" sz="3600" dirty="0" smtClean="0"/>
              <a:t> )</a:t>
            </a:r>
          </a:p>
          <a:p>
            <a:pPr>
              <a:buNone/>
            </a:pPr>
            <a:r>
              <a:rPr lang="en-US" sz="3600" dirty="0" smtClean="0"/>
              <a:t>			</a:t>
            </a:r>
            <a:r>
              <a:rPr lang="en-US" sz="3600" dirty="0" err="1" smtClean="0"/>
              <a:t>dfs</a:t>
            </a:r>
            <a:r>
              <a:rPr lang="en-US" sz="3600" dirty="0" smtClean="0"/>
              <a:t>( w );</a:t>
            </a:r>
          </a:p>
          <a:p>
            <a:pPr>
              <a:buNone/>
            </a:pPr>
            <a:r>
              <a:rPr lang="en-US" sz="3600" dirty="0" smtClean="0"/>
              <a:t>}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function BFS(s)</a:t>
            </a:r>
          </a:p>
          <a:p>
            <a:pPr>
              <a:buNone/>
            </a:pPr>
            <a:r>
              <a:rPr lang="en-US" dirty="0" smtClean="0"/>
              <a:t>	visited[1….n]  </a:t>
            </a:r>
            <a:r>
              <a:rPr lang="en-US" dirty="0"/>
              <a:t>=</a:t>
            </a:r>
            <a:r>
              <a:rPr lang="en-US" dirty="0" smtClean="0"/>
              <a:t>  zeros(n)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todo_queue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[s]</a:t>
            </a:r>
          </a:p>
          <a:p>
            <a:pPr>
              <a:buNone/>
            </a:pPr>
            <a:r>
              <a:rPr lang="en-US" dirty="0" smtClean="0"/>
              <a:t>	while !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en-US" dirty="0" err="1" smtClean="0"/>
              <a:t>todo_queue</a:t>
            </a:r>
            <a:r>
              <a:rPr lang="en-US" dirty="0" smtClean="0"/>
              <a:t>) do</a:t>
            </a:r>
          </a:p>
          <a:p>
            <a:pPr>
              <a:buNone/>
            </a:pPr>
            <a:r>
              <a:rPr lang="en-US" dirty="0" smtClean="0"/>
              <a:t>		v 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todo_queue.dequeue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visited[v] </a:t>
            </a:r>
            <a:r>
              <a:rPr lang="en-US" dirty="0"/>
              <a:t>=</a:t>
            </a:r>
            <a:r>
              <a:rPr lang="en-US" dirty="0" smtClean="0"/>
              <a:t>  1</a:t>
            </a:r>
          </a:p>
          <a:p>
            <a:pPr>
              <a:buNone/>
            </a:pPr>
            <a:r>
              <a:rPr lang="en-US" dirty="0" smtClean="0"/>
              <a:t>		for all neighbors u of v do</a:t>
            </a:r>
          </a:p>
          <a:p>
            <a:pPr>
              <a:buNone/>
            </a:pPr>
            <a:r>
              <a:rPr lang="en-US" dirty="0" smtClean="0"/>
              <a:t>			if !visited[u] then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todo_queue.enqueue</a:t>
            </a:r>
            <a:r>
              <a:rPr lang="en-US" dirty="0" smtClean="0"/>
              <a:t>(u)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searches: MAP</a:t>
            </a:r>
            <a:endParaRPr lang="en-US" dirty="0"/>
          </a:p>
        </p:txBody>
      </p:sp>
      <p:pic>
        <p:nvPicPr>
          <p:cNvPr id="2050" name="Picture 2" descr="C:\Users\Mirza Pervaz\Desktop\ma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6858000" cy="4166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655</TotalTime>
  <Words>452</Words>
  <Application>Microsoft Office PowerPoint</Application>
  <PresentationFormat>On-screen Show (4:3)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Century Schoolbook</vt:lpstr>
      <vt:lpstr>Wingdings</vt:lpstr>
      <vt:lpstr>Wingdings 2</vt:lpstr>
      <vt:lpstr>Oriel</vt:lpstr>
      <vt:lpstr>CS 218 – DATA STRUCTURES</vt:lpstr>
      <vt:lpstr>Introduction</vt:lpstr>
      <vt:lpstr>Representation of graph</vt:lpstr>
      <vt:lpstr>Trees and forests</vt:lpstr>
      <vt:lpstr>Example</vt:lpstr>
      <vt:lpstr>Example</vt:lpstr>
      <vt:lpstr>DFS pseudo code</vt:lpstr>
      <vt:lpstr>BFS pseudo code</vt:lpstr>
      <vt:lpstr>Application of searches: MAP</vt:lpstr>
      <vt:lpstr>Shortest path algorithms</vt:lpstr>
      <vt:lpstr>Dijkstra’s Introduction</vt:lpstr>
      <vt:lpstr>Example</vt:lpstr>
      <vt:lpstr>PowerPoint Presentation</vt:lpstr>
      <vt:lpstr>Pseudocode (optional - if using discrete structures approach)</vt:lpstr>
      <vt:lpstr>Complexity</vt:lpstr>
      <vt:lpstr>MST’s</vt:lpstr>
      <vt:lpstr>Prim’s algorithm</vt:lpstr>
      <vt:lpstr>PowerPoint Presentation</vt:lpstr>
      <vt:lpstr>PRIM’S ALGORITHM</vt:lpstr>
      <vt:lpstr>Example </vt:lpstr>
      <vt:lpstr>Solution</vt:lpstr>
      <vt:lpstr>Kruskal’s algorithm</vt:lpstr>
      <vt:lpstr>Example</vt:lpstr>
      <vt:lpstr>Solution</vt:lpstr>
      <vt:lpstr>Practice</vt:lpstr>
      <vt:lpstr>Applying prim’s and kruskal’s</vt:lpstr>
      <vt:lpstr>Prims step by step process</vt:lpstr>
      <vt:lpstr>Kruskal’s step by step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218 – DATA STRUCTURES</dc:title>
  <dc:creator>nida pervaiz</dc:creator>
  <cp:lastModifiedBy>Nida Pervaiz</cp:lastModifiedBy>
  <cp:revision>31</cp:revision>
  <dcterms:created xsi:type="dcterms:W3CDTF">2006-08-16T00:00:00Z</dcterms:created>
  <dcterms:modified xsi:type="dcterms:W3CDTF">2019-12-05T03:54:59Z</dcterms:modified>
</cp:coreProperties>
</file>