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73" r:id="rId5"/>
    <p:sldId id="269" r:id="rId6"/>
    <p:sldId id="270" r:id="rId7"/>
    <p:sldId id="262" r:id="rId8"/>
    <p:sldId id="263" r:id="rId9"/>
    <p:sldId id="264" r:id="rId10"/>
    <p:sldId id="265" r:id="rId11"/>
    <p:sldId id="266" r:id="rId12"/>
    <p:sldId id="274" r:id="rId13"/>
    <p:sldId id="267" r:id="rId14"/>
    <p:sldId id="276" r:id="rId15"/>
    <p:sldId id="268" r:id="rId16"/>
    <p:sldId id="271" r:id="rId17"/>
    <p:sldId id="259" r:id="rId18"/>
    <p:sldId id="27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218– DATA STRUCTURES</a:t>
            </a:r>
            <a:endParaRPr lang="en-US" dirty="0"/>
          </a:p>
        </p:txBody>
      </p:sp>
      <p:sp>
        <p:nvSpPr>
          <p:cNvPr id="3" name="Subtitle 2"/>
          <p:cNvSpPr>
            <a:spLocks noGrp="1"/>
          </p:cNvSpPr>
          <p:nvPr>
            <p:ph type="subTitle" idx="1"/>
          </p:nvPr>
        </p:nvSpPr>
        <p:spPr/>
        <p:txBody>
          <a:bodyPr/>
          <a:lstStyle/>
          <a:p>
            <a:r>
              <a:rPr lang="en-US" dirty="0" smtClean="0"/>
              <a:t>HASHING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probing</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 primary clustering</a:t>
            </a:r>
          </a:p>
          <a:p>
            <a:r>
              <a:rPr lang="en-US" dirty="0" smtClean="0"/>
              <a:t>Expected number of probes using linear probing is roughly 1/2</a:t>
            </a:r>
            <a:r>
              <a:rPr lang="el-GR" dirty="0" smtClean="0"/>
              <a:t>(1 + 1</a:t>
            </a:r>
            <a:r>
              <a:rPr lang="el-GR" i="1" dirty="0" smtClean="0"/>
              <a:t>/(1 − λ)</a:t>
            </a:r>
            <a:r>
              <a:rPr lang="en-US" i="1" dirty="0" smtClean="0"/>
              <a:t> </a:t>
            </a:r>
            <a:r>
              <a:rPr lang="en-US" i="1" baseline="30000" dirty="0" smtClean="0"/>
              <a:t>2</a:t>
            </a:r>
            <a:r>
              <a:rPr lang="el-GR" i="1" dirty="0" smtClean="0"/>
              <a:t> </a:t>
            </a:r>
            <a:r>
              <a:rPr lang="en-US" i="1" dirty="0" smtClean="0"/>
              <a:t>) for insertions and unsuccessful searches</a:t>
            </a:r>
          </a:p>
          <a:p>
            <a:r>
              <a:rPr lang="en-US" dirty="0" smtClean="0"/>
              <a:t>number of probes using linear probing is roughly 1/2</a:t>
            </a:r>
            <a:r>
              <a:rPr lang="el-GR" dirty="0" smtClean="0"/>
              <a:t>(1 + 1</a:t>
            </a:r>
            <a:r>
              <a:rPr lang="el-GR" i="1" dirty="0" smtClean="0"/>
              <a:t>/(1 − λ)</a:t>
            </a:r>
            <a:r>
              <a:rPr lang="en-US" i="1" dirty="0" smtClean="0"/>
              <a:t> ) for successful searches.</a:t>
            </a:r>
          </a:p>
          <a:p>
            <a:r>
              <a:rPr lang="en-US" i="1" dirty="0" smtClean="0"/>
              <a:t>You can calculate that more the load factor, more probes required.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Quadratic probing</a:t>
            </a:r>
            <a:endParaRPr lang="en-US" dirty="0"/>
          </a:p>
        </p:txBody>
      </p:sp>
      <p:sp>
        <p:nvSpPr>
          <p:cNvPr id="3" name="Content Placeholder 2"/>
          <p:cNvSpPr>
            <a:spLocks noGrp="1"/>
          </p:cNvSpPr>
          <p:nvPr>
            <p:ph idx="1"/>
          </p:nvPr>
        </p:nvSpPr>
        <p:spPr/>
        <p:txBody>
          <a:bodyPr>
            <a:normAutofit/>
          </a:bodyPr>
          <a:lstStyle/>
          <a:p>
            <a:r>
              <a:rPr lang="en-US" dirty="0" smtClean="0"/>
              <a:t>Change simply f(</a:t>
            </a:r>
            <a:r>
              <a:rPr lang="en-US" dirty="0" err="1" smtClean="0"/>
              <a:t>i</a:t>
            </a:r>
            <a:r>
              <a:rPr lang="en-US" dirty="0" smtClean="0"/>
              <a:t>)=i</a:t>
            </a:r>
            <a:r>
              <a:rPr lang="en-US" baseline="30000" dirty="0" smtClean="0"/>
              <a:t>2  </a:t>
            </a:r>
            <a:r>
              <a:rPr lang="en-US" dirty="0" smtClean="0"/>
              <a:t> </a:t>
            </a:r>
          </a:p>
          <a:p>
            <a:r>
              <a:rPr lang="en-US" dirty="0" smtClean="0"/>
              <a:t>There is no guarantee of finding an empty cell once the table gets more than half full, or even before the table gets half full if the table size is not prime.</a:t>
            </a:r>
          </a:p>
          <a:p>
            <a:r>
              <a:rPr lang="en-US" dirty="0" smtClean="0"/>
              <a:t>Problem: Secondary clustering</a:t>
            </a:r>
          </a:p>
          <a:p>
            <a:endParaRPr lang="en-US" dirty="0" smtClean="0"/>
          </a:p>
          <a:p>
            <a:endParaRPr lang="en-US" baseline="30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fontScale="92500" lnSpcReduction="10000"/>
          </a:bodyPr>
          <a:lstStyle/>
          <a:p>
            <a:r>
              <a:rPr lang="en-US" i="1" dirty="0" err="1" smtClean="0"/>
              <a:t>Eg</a:t>
            </a:r>
            <a:r>
              <a:rPr lang="en-US" i="1" dirty="0" smtClean="0"/>
              <a:t> insert </a:t>
            </a:r>
            <a:r>
              <a:rPr lang="en-US" dirty="0" smtClean="0"/>
              <a:t>keys {89, 18, 49, 58, 69} into a hash table with table size 10 suppose (using quadratic probing)</a:t>
            </a:r>
          </a:p>
          <a:p>
            <a:pPr>
              <a:buNone/>
            </a:pPr>
            <a:r>
              <a:rPr lang="en-US" dirty="0" smtClean="0"/>
              <a:t>Solution: </a:t>
            </a:r>
          </a:p>
          <a:p>
            <a:r>
              <a:rPr lang="en-US" dirty="0" smtClean="0"/>
              <a:t>49 -&gt; index 0</a:t>
            </a:r>
          </a:p>
          <a:p>
            <a:r>
              <a:rPr lang="en-US" dirty="0" smtClean="0"/>
              <a:t>58 -&gt; index 2</a:t>
            </a:r>
          </a:p>
          <a:p>
            <a:r>
              <a:rPr lang="en-US" dirty="0" smtClean="0"/>
              <a:t>69 -&gt; index 3</a:t>
            </a:r>
          </a:p>
          <a:p>
            <a:r>
              <a:rPr lang="en-US" dirty="0" smtClean="0"/>
              <a:t>18 -&gt; index 8</a:t>
            </a:r>
          </a:p>
          <a:p>
            <a:r>
              <a:rPr lang="en-US" dirty="0" smtClean="0"/>
              <a:t>89 -&gt; index 9</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hashing</a:t>
            </a:r>
            <a:endParaRPr lang="en-US" dirty="0"/>
          </a:p>
        </p:txBody>
      </p:sp>
      <p:sp>
        <p:nvSpPr>
          <p:cNvPr id="3" name="Content Placeholder 2"/>
          <p:cNvSpPr>
            <a:spLocks noGrp="1"/>
          </p:cNvSpPr>
          <p:nvPr>
            <p:ph idx="1"/>
          </p:nvPr>
        </p:nvSpPr>
        <p:spPr/>
        <p:txBody>
          <a:bodyPr/>
          <a:lstStyle/>
          <a:p>
            <a:r>
              <a:rPr lang="en-US" i="1" dirty="0" smtClean="0"/>
              <a:t>f (</a:t>
            </a:r>
            <a:r>
              <a:rPr lang="en-US" i="1" dirty="0" err="1" smtClean="0"/>
              <a:t>i</a:t>
            </a:r>
            <a:r>
              <a:rPr lang="en-US" i="1" dirty="0" smtClean="0"/>
              <a:t>) = </a:t>
            </a:r>
            <a:r>
              <a:rPr lang="en-US" i="1" dirty="0" err="1" smtClean="0"/>
              <a:t>i</a:t>
            </a:r>
            <a:r>
              <a:rPr lang="en-US" i="1" dirty="0" smtClean="0"/>
              <a:t> · hash2(x)</a:t>
            </a:r>
          </a:p>
          <a:p>
            <a:r>
              <a:rPr lang="en-US" i="1" dirty="0" smtClean="0"/>
              <a:t>As </a:t>
            </a:r>
            <a:r>
              <a:rPr lang="en-US" i="1" dirty="0" err="1" smtClean="0"/>
              <a:t>i</a:t>
            </a:r>
            <a:r>
              <a:rPr lang="en-US" i="1" dirty="0" smtClean="0"/>
              <a:t> is being multiplied by second hash function thereby suitable hash function needs to be chosen. In short it must not evaluate to zero. </a:t>
            </a:r>
          </a:p>
          <a:p>
            <a:r>
              <a:rPr lang="en-US" i="1" dirty="0" smtClean="0"/>
              <a:t>hash2(x) = R − (x mod R), with R a prime smaller than </a:t>
            </a:r>
            <a:r>
              <a:rPr lang="en-US" i="1" dirty="0" err="1" smtClean="0"/>
              <a:t>TableSize</a:t>
            </a:r>
            <a:r>
              <a:rPr lang="en-US" i="1" dirty="0" smtClean="0"/>
              <a:t>, will work well</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fontScale="92500" lnSpcReduction="10000"/>
          </a:bodyPr>
          <a:lstStyle/>
          <a:p>
            <a:r>
              <a:rPr lang="en-US" i="1" dirty="0" err="1" smtClean="0"/>
              <a:t>Eg</a:t>
            </a:r>
            <a:r>
              <a:rPr lang="en-US" i="1" dirty="0" smtClean="0"/>
              <a:t> insert </a:t>
            </a:r>
            <a:r>
              <a:rPr lang="en-US" dirty="0" smtClean="0"/>
              <a:t>keys {89, 18, 49, 58, 69} into a hash table with table size 10 suppose (using quadratic probing)</a:t>
            </a:r>
          </a:p>
          <a:p>
            <a:pPr>
              <a:buNone/>
            </a:pPr>
            <a:r>
              <a:rPr lang="en-US" dirty="0" smtClean="0"/>
              <a:t>Solution: </a:t>
            </a:r>
          </a:p>
          <a:p>
            <a:r>
              <a:rPr lang="en-US" dirty="0" smtClean="0"/>
              <a:t>49 -&gt; index 6</a:t>
            </a:r>
          </a:p>
          <a:p>
            <a:r>
              <a:rPr lang="en-US" dirty="0" smtClean="0"/>
              <a:t>58 -&gt; index 3</a:t>
            </a:r>
          </a:p>
          <a:p>
            <a:r>
              <a:rPr lang="en-US" dirty="0" smtClean="0"/>
              <a:t>69 -&gt; index 0</a:t>
            </a:r>
          </a:p>
          <a:p>
            <a:r>
              <a:rPr lang="en-US" dirty="0" smtClean="0"/>
              <a:t>18 -&gt; index 8</a:t>
            </a:r>
          </a:p>
          <a:p>
            <a:r>
              <a:rPr lang="en-US" dirty="0" smtClean="0"/>
              <a:t>89 -&gt; index 9</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Rehashing</a:t>
            </a:r>
            <a:endParaRPr lang="en-US" dirty="0"/>
          </a:p>
        </p:txBody>
      </p:sp>
      <p:sp>
        <p:nvSpPr>
          <p:cNvPr id="3" name="Content Placeholder 2"/>
          <p:cNvSpPr>
            <a:spLocks noGrp="1"/>
          </p:cNvSpPr>
          <p:nvPr>
            <p:ph idx="1"/>
          </p:nvPr>
        </p:nvSpPr>
        <p:spPr/>
        <p:txBody>
          <a:bodyPr/>
          <a:lstStyle/>
          <a:p>
            <a:r>
              <a:rPr lang="en-US" dirty="0" smtClean="0"/>
              <a:t>What if the table gets too full?</a:t>
            </a:r>
          </a:p>
          <a:p>
            <a:r>
              <a:rPr lang="en-US" dirty="0" smtClean="0"/>
              <a:t>Consider a table size 7 with elements 13, 15, 6, 24</a:t>
            </a:r>
          </a:p>
          <a:p>
            <a:r>
              <a:rPr lang="en-US" dirty="0" smtClean="0"/>
              <a:t>Now add 23. Is table almost full?</a:t>
            </a:r>
          </a:p>
          <a:p>
            <a:r>
              <a:rPr lang="en-US" dirty="0" smtClean="0"/>
              <a:t>Create a new table. But what size should be kept?</a:t>
            </a:r>
          </a:p>
          <a:p>
            <a:r>
              <a:rPr lang="en-US" dirty="0" smtClean="0"/>
              <a:t>When to rehash?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Worse case O(1)</a:t>
            </a:r>
            <a:endParaRPr lang="en-US" dirty="0"/>
          </a:p>
        </p:txBody>
      </p:sp>
      <p:sp>
        <p:nvSpPr>
          <p:cNvPr id="3" name="Content Placeholder 2"/>
          <p:cNvSpPr>
            <a:spLocks noGrp="1"/>
          </p:cNvSpPr>
          <p:nvPr>
            <p:ph idx="1"/>
          </p:nvPr>
        </p:nvSpPr>
        <p:spPr/>
        <p:txBody>
          <a:bodyPr/>
          <a:lstStyle/>
          <a:p>
            <a:r>
              <a:rPr lang="en-US" dirty="0" smtClean="0"/>
              <a:t>What if we get to know the number of items?</a:t>
            </a:r>
          </a:p>
          <a:p>
            <a:r>
              <a:rPr lang="en-US" dirty="0" smtClean="0"/>
              <a:t>If we are allowed to rearrange items as they are inserted, then </a:t>
            </a:r>
            <a:r>
              <a:rPr lang="en-US" i="1" dirty="0" smtClean="0"/>
              <a:t>O(1) worst-case cost is achievable for searches.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Perfect hashing</a:t>
            </a:r>
            <a:endParaRPr lang="en-US" dirty="0"/>
          </a:p>
        </p:txBody>
      </p:sp>
      <p:sp>
        <p:nvSpPr>
          <p:cNvPr id="3" name="Content Placeholder 2"/>
          <p:cNvSpPr>
            <a:spLocks noGrp="1"/>
          </p:cNvSpPr>
          <p:nvPr>
            <p:ph idx="1"/>
          </p:nvPr>
        </p:nvSpPr>
        <p:spPr/>
        <p:txBody>
          <a:bodyPr>
            <a:normAutofit/>
          </a:bodyPr>
          <a:lstStyle/>
          <a:p>
            <a:r>
              <a:rPr lang="en-US" dirty="0" smtClean="0"/>
              <a:t>O(1) worst case time for search</a:t>
            </a:r>
          </a:p>
          <a:p>
            <a:r>
              <a:rPr lang="en-US" dirty="0" smtClean="0"/>
              <a:t>2- level hashing</a:t>
            </a:r>
          </a:p>
          <a:p>
            <a:r>
              <a:rPr lang="en-US" dirty="0" smtClean="0"/>
              <a:t>First level – apply hash function and build a table where previously each index had a linked list</a:t>
            </a:r>
          </a:p>
          <a:p>
            <a:r>
              <a:rPr lang="en-US" dirty="0" smtClean="0"/>
              <a:t>Now we intend to store a hash table instead of linked list within each index. That’s second level of hashing</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a:t>
            </a:r>
            <a:endParaRPr lang="en-US" dirty="0"/>
          </a:p>
        </p:txBody>
      </p:sp>
      <p:sp>
        <p:nvSpPr>
          <p:cNvPr id="3" name="Content Placeholder 2"/>
          <p:cNvSpPr>
            <a:spLocks noGrp="1"/>
          </p:cNvSpPr>
          <p:nvPr>
            <p:ph idx="1"/>
          </p:nvPr>
        </p:nvSpPr>
        <p:spPr/>
        <p:txBody>
          <a:bodyPr/>
          <a:lstStyle/>
          <a:p>
            <a:r>
              <a:rPr lang="en-GB" dirty="0"/>
              <a:t>Let H be a hash-table where collisions are handle by separate or liner chaining and where re-hashing is used each time the load factor (number of items in the table divided by size of table) exceeds 0.5. We assume that the initial size of H is 2 and that re-hashing doubles the size of the table. After inserting 10 items with different keys, what is the size of the hash table H? </a:t>
            </a:r>
            <a:endParaRPr lang="en-US" dirty="0"/>
          </a:p>
        </p:txBody>
      </p:sp>
    </p:spTree>
    <p:extLst>
      <p:ext uri="{BB962C8B-B14F-4D97-AF65-F5344CB8AC3E}">
        <p14:creationId xmlns:p14="http://schemas.microsoft.com/office/powerpoint/2010/main" val="2811855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p:txBody>
          <a:bodyPr/>
          <a:lstStyle/>
          <a:p>
            <a:r>
              <a:rPr lang="en-US" dirty="0" smtClean="0"/>
              <a:t>A map allows us to store elements so they can be located quickly using keys.</a:t>
            </a:r>
          </a:p>
          <a:p>
            <a:r>
              <a:rPr lang="en-US" dirty="0" smtClean="0"/>
              <a:t>Specifically map stores key-value pairs</a:t>
            </a:r>
          </a:p>
          <a:p>
            <a:r>
              <a:rPr lang="en-US" dirty="0" smtClean="0"/>
              <a:t>Implement map? Use hash table</a:t>
            </a:r>
          </a:p>
          <a:p>
            <a:r>
              <a:rPr lang="en-US" dirty="0" smtClean="0"/>
              <a:t>So the basic motive of hashing is to find, insert and delete in constant time (</a:t>
            </a:r>
            <a:r>
              <a:rPr lang="en-US" dirty="0" err="1" smtClean="0"/>
              <a:t>approx</a:t>
            </a:r>
            <a:r>
              <a:rPr lang="en-US" dirty="0" smtClean="0"/>
              <a: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US" dirty="0"/>
          </a:p>
        </p:txBody>
      </p:sp>
      <p:sp>
        <p:nvSpPr>
          <p:cNvPr id="3" name="Content Placeholder 2"/>
          <p:cNvSpPr>
            <a:spLocks noGrp="1"/>
          </p:cNvSpPr>
          <p:nvPr>
            <p:ph idx="1"/>
          </p:nvPr>
        </p:nvSpPr>
        <p:spPr/>
        <p:txBody>
          <a:bodyPr/>
          <a:lstStyle/>
          <a:p>
            <a:r>
              <a:rPr lang="en-US" dirty="0" smtClean="0"/>
              <a:t>We map our values using hash table. </a:t>
            </a:r>
          </a:p>
          <a:p>
            <a:r>
              <a:rPr lang="en-US" dirty="0" smtClean="0"/>
              <a:t>Structure: consider indexes as buckets where values are stored as per hash function applied.</a:t>
            </a:r>
          </a:p>
          <a:p>
            <a:r>
              <a:rPr lang="en-US" dirty="0" smtClean="0"/>
              <a:t>Basic hash functions</a:t>
            </a:r>
          </a:p>
          <a:p>
            <a:r>
              <a:rPr lang="en-US" dirty="0" smtClean="0"/>
              <a:t>H(k)=k mod table-size</a:t>
            </a:r>
          </a:p>
          <a:p>
            <a:pPr>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hash functions</a:t>
            </a:r>
            <a:endParaRPr lang="en-US" dirty="0"/>
          </a:p>
        </p:txBody>
      </p:sp>
      <p:sp>
        <p:nvSpPr>
          <p:cNvPr id="3" name="Content Placeholder 2"/>
          <p:cNvSpPr>
            <a:spLocks noGrp="1"/>
          </p:cNvSpPr>
          <p:nvPr>
            <p:ph idx="1"/>
          </p:nvPr>
        </p:nvSpPr>
        <p:spPr/>
        <p:txBody>
          <a:bodyPr/>
          <a:lstStyle/>
          <a:p>
            <a:r>
              <a:rPr lang="en-US" dirty="0" smtClean="0"/>
              <a:t>Division </a:t>
            </a:r>
          </a:p>
          <a:p>
            <a:r>
              <a:rPr lang="en-US" dirty="0" smtClean="0"/>
              <a:t>Radix method </a:t>
            </a:r>
          </a:p>
          <a:p>
            <a:r>
              <a:rPr lang="en-US" dirty="0" smtClean="0"/>
              <a:t>Selective characters</a:t>
            </a:r>
          </a:p>
          <a:p>
            <a:r>
              <a:rPr lang="en-US" dirty="0" smtClean="0"/>
              <a:t>Addition</a:t>
            </a:r>
          </a:p>
          <a:p>
            <a:r>
              <a:rPr lang="en-US" dirty="0" smtClean="0"/>
              <a:t>Folding</a:t>
            </a:r>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Separate chaining</a:t>
            </a:r>
            <a:endParaRPr lang="en-US" dirty="0"/>
          </a:p>
        </p:txBody>
      </p:sp>
      <p:sp>
        <p:nvSpPr>
          <p:cNvPr id="3" name="Content Placeholder 2"/>
          <p:cNvSpPr>
            <a:spLocks noGrp="1"/>
          </p:cNvSpPr>
          <p:nvPr>
            <p:ph idx="1"/>
          </p:nvPr>
        </p:nvSpPr>
        <p:spPr/>
        <p:txBody>
          <a:bodyPr/>
          <a:lstStyle/>
          <a:p>
            <a:r>
              <a:rPr lang="en-US" dirty="0" smtClean="0"/>
              <a:t>Maintain a list of all the elements which hash to same value. </a:t>
            </a:r>
          </a:p>
          <a:p>
            <a:r>
              <a:rPr lang="en-US" dirty="0" smtClean="0"/>
              <a:t>Array of linked lists</a:t>
            </a:r>
          </a:p>
          <a:p>
            <a:r>
              <a:rPr lang="en-US" dirty="0" smtClean="0"/>
              <a:t>Example 0,81,1, 9,49,25,36,16</a:t>
            </a:r>
          </a:p>
          <a:p>
            <a:r>
              <a:rPr lang="en-US" dirty="0" smtClean="0"/>
              <a:t>Load factor: number of elements/table-size</a:t>
            </a:r>
          </a:p>
          <a:p>
            <a:r>
              <a:rPr lang="en-US" dirty="0" smtClean="0"/>
              <a:t>Average length of the list is load factor.</a:t>
            </a:r>
          </a:p>
          <a:p>
            <a:r>
              <a:rPr lang="en-US" dirty="0" smtClean="0"/>
              <a:t>Searching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Separate chaining disadvantages</a:t>
            </a:r>
            <a:endParaRPr lang="en-US" dirty="0"/>
          </a:p>
        </p:txBody>
      </p:sp>
      <p:sp>
        <p:nvSpPr>
          <p:cNvPr id="3" name="Content Placeholder 2"/>
          <p:cNvSpPr>
            <a:spLocks noGrp="1"/>
          </p:cNvSpPr>
          <p:nvPr>
            <p:ph idx="1"/>
          </p:nvPr>
        </p:nvSpPr>
        <p:spPr/>
        <p:txBody>
          <a:bodyPr/>
          <a:lstStyle/>
          <a:p>
            <a:r>
              <a:rPr lang="en-US" dirty="0" smtClean="0"/>
              <a:t>Uses linked list hence using double data structures (array + linked list)</a:t>
            </a:r>
          </a:p>
          <a:p>
            <a:r>
              <a:rPr lang="en-US" dirty="0" smtClean="0"/>
              <a:t>Better strategy: why not simply use the unused or free cells in array. </a:t>
            </a:r>
          </a:p>
          <a:p>
            <a:r>
              <a:rPr lang="en-US" dirty="0" smtClean="0"/>
              <a:t>Concept of open addressing</a:t>
            </a:r>
          </a:p>
          <a:p>
            <a:r>
              <a:rPr lang="en-US" dirty="0" smtClean="0"/>
              <a:t>Changes: table size should be now bigger. </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within keys</a:t>
            </a:r>
            <a:endParaRPr lang="en-US" dirty="0"/>
          </a:p>
        </p:txBody>
      </p:sp>
      <p:sp>
        <p:nvSpPr>
          <p:cNvPr id="3" name="Content Placeholder 2"/>
          <p:cNvSpPr>
            <a:spLocks noGrp="1"/>
          </p:cNvSpPr>
          <p:nvPr>
            <p:ph idx="1"/>
          </p:nvPr>
        </p:nvSpPr>
        <p:spPr/>
        <p:txBody>
          <a:bodyPr/>
          <a:lstStyle/>
          <a:p>
            <a:r>
              <a:rPr lang="en-US" dirty="0" smtClean="0"/>
              <a:t>Different keys colliding at same index.</a:t>
            </a:r>
          </a:p>
          <a:p>
            <a:r>
              <a:rPr lang="en-US" dirty="0" smtClean="0"/>
              <a:t>Factors to consider: table-size, hash function and load factor</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addressing</a:t>
            </a:r>
            <a:endParaRPr lang="en-US" dirty="0"/>
          </a:p>
        </p:txBody>
      </p:sp>
      <p:sp>
        <p:nvSpPr>
          <p:cNvPr id="3" name="Content Placeholder 2"/>
          <p:cNvSpPr>
            <a:spLocks noGrp="1"/>
          </p:cNvSpPr>
          <p:nvPr>
            <p:ph idx="1"/>
          </p:nvPr>
        </p:nvSpPr>
        <p:spPr/>
        <p:txBody>
          <a:bodyPr>
            <a:normAutofit lnSpcReduction="10000"/>
          </a:bodyPr>
          <a:lstStyle/>
          <a:p>
            <a:r>
              <a:rPr lang="en-US" dirty="0" smtClean="0"/>
              <a:t>Concept of probing</a:t>
            </a:r>
          </a:p>
          <a:p>
            <a:r>
              <a:rPr lang="en-US" dirty="0" smtClean="0"/>
              <a:t>Linear probing</a:t>
            </a:r>
          </a:p>
          <a:p>
            <a:r>
              <a:rPr lang="en-US" dirty="0" smtClean="0"/>
              <a:t>Quadratic probing</a:t>
            </a:r>
          </a:p>
          <a:p>
            <a:r>
              <a:rPr lang="en-US" dirty="0" smtClean="0"/>
              <a:t>Double hashing</a:t>
            </a:r>
          </a:p>
          <a:p>
            <a:r>
              <a:rPr lang="en-US" dirty="0" smtClean="0"/>
              <a:t>Main problem? Deleting an element</a:t>
            </a:r>
          </a:p>
          <a:p>
            <a:r>
              <a:rPr lang="en-US" dirty="0" smtClean="0"/>
              <a:t>Solution: marker {deleted, empty, filled}</a:t>
            </a:r>
          </a:p>
          <a:p>
            <a:r>
              <a:rPr lang="en-US" dirty="0" smtClean="0"/>
              <a:t>Not to use this technique when deletion operation is more often required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probing</a:t>
            </a:r>
            <a:endParaRPr lang="en-US" dirty="0"/>
          </a:p>
        </p:txBody>
      </p:sp>
      <p:sp>
        <p:nvSpPr>
          <p:cNvPr id="3" name="Content Placeholder 2"/>
          <p:cNvSpPr>
            <a:spLocks noGrp="1"/>
          </p:cNvSpPr>
          <p:nvPr>
            <p:ph idx="1"/>
          </p:nvPr>
        </p:nvSpPr>
        <p:spPr/>
        <p:txBody>
          <a:bodyPr>
            <a:normAutofit fontScale="92500"/>
          </a:bodyPr>
          <a:lstStyle/>
          <a:p>
            <a:r>
              <a:rPr lang="en-US" dirty="0" smtClean="0"/>
              <a:t>H(k)=k mod table-size</a:t>
            </a:r>
          </a:p>
          <a:p>
            <a:r>
              <a:rPr lang="en-US" dirty="0" smtClean="0"/>
              <a:t>Now it says </a:t>
            </a:r>
            <a:r>
              <a:rPr lang="en-US" i="1" dirty="0" smtClean="0"/>
              <a:t>H(x) = (hash(x) + f (</a:t>
            </a:r>
            <a:r>
              <a:rPr lang="en-US" i="1" dirty="0" err="1" smtClean="0"/>
              <a:t>i</a:t>
            </a:r>
            <a:r>
              <a:rPr lang="en-US" i="1" dirty="0" smtClean="0"/>
              <a:t>)) mod </a:t>
            </a:r>
            <a:r>
              <a:rPr lang="en-US" i="1" dirty="0" err="1" smtClean="0"/>
              <a:t>TableSize</a:t>
            </a:r>
            <a:endParaRPr lang="en-US" i="1" dirty="0" smtClean="0"/>
          </a:p>
          <a:p>
            <a:r>
              <a:rPr lang="en-US" i="1" dirty="0" smtClean="0"/>
              <a:t>F(</a:t>
            </a:r>
            <a:r>
              <a:rPr lang="en-US" i="1" dirty="0" err="1" smtClean="0"/>
              <a:t>i</a:t>
            </a:r>
            <a:r>
              <a:rPr lang="en-US" i="1" dirty="0" smtClean="0"/>
              <a:t>)=</a:t>
            </a:r>
            <a:r>
              <a:rPr lang="en-US" i="1" dirty="0" err="1" smtClean="0"/>
              <a:t>i</a:t>
            </a:r>
            <a:r>
              <a:rPr lang="en-US" i="1" dirty="0" smtClean="0"/>
              <a:t> which means f(0)=0</a:t>
            </a:r>
          </a:p>
          <a:p>
            <a:r>
              <a:rPr lang="en-US" i="1" dirty="0" smtClean="0"/>
              <a:t>Load factor should be &lt;=0.5</a:t>
            </a:r>
          </a:p>
          <a:p>
            <a:r>
              <a:rPr lang="en-US" i="1" dirty="0" err="1" smtClean="0"/>
              <a:t>Eg</a:t>
            </a:r>
            <a:r>
              <a:rPr lang="en-US" i="1" dirty="0" smtClean="0"/>
              <a:t> insert </a:t>
            </a:r>
            <a:r>
              <a:rPr lang="en-US" dirty="0" smtClean="0"/>
              <a:t>keys {89, 18, 49, 58, 69} into a hash table</a:t>
            </a:r>
          </a:p>
          <a:p>
            <a:r>
              <a:rPr lang="en-US" dirty="0" smtClean="0"/>
              <a:t>For this case assume hash function to be key mod table-size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1053</TotalTime>
  <Words>794</Words>
  <Application>Microsoft Office PowerPoint</Application>
  <PresentationFormat>On-screen Show (4:3)</PresentationFormat>
  <Paragraphs>93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CS 218– DATA STRUCTURES</vt:lpstr>
      <vt:lpstr>MAP</vt:lpstr>
      <vt:lpstr>Hashing</vt:lpstr>
      <vt:lpstr>Basic hash functions</vt:lpstr>
      <vt:lpstr>Separate chaining</vt:lpstr>
      <vt:lpstr>Separate chaining disadvantages</vt:lpstr>
      <vt:lpstr>Collision within keys</vt:lpstr>
      <vt:lpstr>Open addressing</vt:lpstr>
      <vt:lpstr>Linear probing</vt:lpstr>
      <vt:lpstr>Linear probing</vt:lpstr>
      <vt:lpstr>Quadratic probing</vt:lpstr>
      <vt:lpstr>Solution</vt:lpstr>
      <vt:lpstr>Double hashing</vt:lpstr>
      <vt:lpstr>Solution</vt:lpstr>
      <vt:lpstr>Rehashing</vt:lpstr>
      <vt:lpstr>Worse case O(1)</vt:lpstr>
      <vt:lpstr>Perfect hashing</vt:lpstr>
      <vt:lpstr>Practice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 – DATA STRUCTURES</dc:title>
  <dc:creator>nida pervaiz</dc:creator>
  <cp:lastModifiedBy>Nida Pervaiz</cp:lastModifiedBy>
  <cp:revision>73</cp:revision>
  <dcterms:created xsi:type="dcterms:W3CDTF">2006-08-16T00:00:00Z</dcterms:created>
  <dcterms:modified xsi:type="dcterms:W3CDTF">2019-11-19T06:37:44Z</dcterms:modified>
</cp:coreProperties>
</file>