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307" r:id="rId9"/>
    <p:sldId id="274" r:id="rId10"/>
    <p:sldId id="284" r:id="rId11"/>
    <p:sldId id="285" r:id="rId12"/>
    <p:sldId id="312" r:id="rId13"/>
    <p:sldId id="302" r:id="rId14"/>
    <p:sldId id="303" r:id="rId15"/>
    <p:sldId id="304" r:id="rId16"/>
    <p:sldId id="287" r:id="rId17"/>
    <p:sldId id="288" r:id="rId18"/>
    <p:sldId id="289" r:id="rId19"/>
    <p:sldId id="290" r:id="rId20"/>
    <p:sldId id="291" r:id="rId21"/>
    <p:sldId id="305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11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313" r:id="rId39"/>
    <p:sldId id="30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33" autoAdjust="0"/>
  </p:normalViewPr>
  <p:slideViewPr>
    <p:cSldViewPr>
      <p:cViewPr varScale="1">
        <p:scale>
          <a:sx n="81" d="100"/>
          <a:sy n="81" d="100"/>
        </p:scale>
        <p:origin x="10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066800"/>
            <a:ext cx="6172200" cy="1894362"/>
          </a:xfrm>
        </p:spPr>
        <p:txBody>
          <a:bodyPr/>
          <a:lstStyle/>
          <a:p>
            <a:r>
              <a:rPr lang="en-US" dirty="0" smtClean="0"/>
              <a:t>CS 218, 201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048000"/>
            <a:ext cx="6172200" cy="1371600"/>
          </a:xfrm>
        </p:spPr>
        <p:txBody>
          <a:bodyPr/>
          <a:lstStyle/>
          <a:p>
            <a:r>
              <a:rPr lang="en-US" dirty="0" smtClean="0"/>
              <a:t>                              LECTURE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05000"/>
            <a:ext cx="6172200" cy="1894362"/>
          </a:xfrm>
        </p:spPr>
        <p:txBody>
          <a:bodyPr/>
          <a:lstStyle/>
          <a:p>
            <a:r>
              <a:rPr lang="en-US" dirty="0" smtClean="0"/>
              <a:t>CS </a:t>
            </a:r>
            <a:r>
              <a:rPr lang="en-US" dirty="0" smtClean="0"/>
              <a:t>218 &amp; 201 </a:t>
            </a:r>
            <a:r>
              <a:rPr lang="en-US" dirty="0" smtClean="0"/>
              <a:t>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495800"/>
            <a:ext cx="6629400" cy="1879122"/>
          </a:xfrm>
        </p:spPr>
        <p:txBody>
          <a:bodyPr/>
          <a:lstStyle/>
          <a:p>
            <a:r>
              <a:rPr lang="en-US" dirty="0" smtClean="0"/>
              <a:t>            </a:t>
            </a:r>
            <a:r>
              <a:rPr lang="en-US" sz="2000" dirty="0" smtClean="0"/>
              <a:t>LECTURE 03 and 04 : </a:t>
            </a:r>
            <a:r>
              <a:rPr lang="en-US" sz="2000" smtClean="0"/>
              <a:t>OOP CONCEPTS   					REVISION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 pillars of OOP</a:t>
            </a:r>
          </a:p>
          <a:p>
            <a:r>
              <a:rPr lang="en-US" dirty="0" smtClean="0"/>
              <a:t>abstraction, encapsulation</a:t>
            </a:r>
          </a:p>
          <a:p>
            <a:r>
              <a:rPr lang="en-US" dirty="0" smtClean="0"/>
              <a:t>Inheritance and Polymorphism</a:t>
            </a:r>
          </a:p>
          <a:p>
            <a:r>
              <a:rPr lang="en-US" dirty="0" smtClean="0"/>
              <a:t>Function overloading </a:t>
            </a:r>
          </a:p>
          <a:p>
            <a:r>
              <a:rPr lang="en-US" dirty="0" smtClean="0"/>
              <a:t>Function overriding</a:t>
            </a:r>
          </a:p>
          <a:p>
            <a:r>
              <a:rPr lang="en-US" dirty="0" smtClean="0"/>
              <a:t>Virtual </a:t>
            </a:r>
            <a:r>
              <a:rPr lang="en-US" dirty="0" smtClean="0"/>
              <a:t>and pure virtual function </a:t>
            </a:r>
          </a:p>
          <a:p>
            <a:r>
              <a:rPr lang="en-US" dirty="0" smtClean="0"/>
              <a:t>Abstract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Handling data protection/ access of data</a:t>
            </a:r>
          </a:p>
          <a:p>
            <a:r>
              <a:rPr lang="en-US" dirty="0" smtClean="0"/>
              <a:t>Cyber security, SSL certifications 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Facebook, amazon, face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 : mapping of real life entity</a:t>
            </a:r>
          </a:p>
          <a:p>
            <a:r>
              <a:rPr lang="en-US" dirty="0" smtClean="0"/>
              <a:t>Class : specification of object</a:t>
            </a:r>
          </a:p>
          <a:p>
            <a:r>
              <a:rPr lang="en-US" dirty="0" smtClean="0"/>
              <a:t>Object has 1) attributes 2)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pillars of OOP -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Abstraction:</a:t>
            </a:r>
          </a:p>
          <a:p>
            <a:pPr lvl="4"/>
            <a:r>
              <a:rPr lang="en-US" dirty="0" smtClean="0"/>
              <a:t> </a:t>
            </a:r>
            <a:r>
              <a:rPr lang="en-US" sz="2000" dirty="0" smtClean="0"/>
              <a:t>2 views </a:t>
            </a:r>
          </a:p>
          <a:p>
            <a:pPr lvl="4"/>
            <a:r>
              <a:rPr lang="en-US" sz="2000" dirty="0" smtClean="0"/>
              <a:t> ADT discussed before</a:t>
            </a:r>
          </a:p>
          <a:p>
            <a:pPr lvl="4"/>
            <a:r>
              <a:rPr lang="en-US" sz="2000" dirty="0" smtClean="0"/>
              <a:t>Example: built in libraries</a:t>
            </a:r>
          </a:p>
          <a:p>
            <a:r>
              <a:rPr lang="en-US" sz="2000" dirty="0" smtClean="0"/>
              <a:t>Encapsulation: </a:t>
            </a:r>
          </a:p>
          <a:p>
            <a:pPr lvl="4"/>
            <a:r>
              <a:rPr lang="en-US" sz="2000" dirty="0" smtClean="0"/>
              <a:t>access specifiers </a:t>
            </a:r>
          </a:p>
          <a:p>
            <a:pPr lvl="4"/>
            <a:r>
              <a:rPr lang="en-US" sz="2000" dirty="0" smtClean="0"/>
              <a:t>Binding + controlling access of data</a:t>
            </a:r>
          </a:p>
          <a:p>
            <a:pPr lvl="4">
              <a:buNone/>
            </a:pPr>
            <a:endParaRPr lang="en-US" sz="2000" dirty="0" smtClean="0"/>
          </a:p>
          <a:p>
            <a:r>
              <a:rPr lang="en-US" sz="2000" dirty="0" smtClean="0"/>
              <a:t>Inheritance:</a:t>
            </a:r>
          </a:p>
          <a:p>
            <a:pPr lvl="4"/>
            <a:r>
              <a:rPr lang="en-US" sz="2000" dirty="0" smtClean="0"/>
              <a:t>Simulation of relationships in software</a:t>
            </a:r>
          </a:p>
          <a:p>
            <a:pPr lvl="4"/>
            <a:r>
              <a:rPr lang="en-US" sz="2000" dirty="0" smtClean="0"/>
              <a:t>Reusability + extension as an advantage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pillars of OOP –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</a:p>
          <a:p>
            <a:pPr lvl="4"/>
            <a:r>
              <a:rPr lang="en-US" sz="2400" dirty="0" smtClean="0"/>
              <a:t>Same function applied on different objects giving different result.</a:t>
            </a:r>
          </a:p>
          <a:p>
            <a:pPr lvl="4"/>
            <a:r>
              <a:rPr lang="en-US" sz="2400" dirty="0" smtClean="0"/>
              <a:t>All objects relatable through some base class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Occurring mainly when there is hierarchy of classes and they are linked through inheritance</a:t>
            </a:r>
          </a:p>
          <a:p>
            <a:r>
              <a:rPr lang="en-US" dirty="0" smtClean="0"/>
              <a:t>Function &amp; operator overloading – compile time polymorphism</a:t>
            </a:r>
          </a:p>
          <a:p>
            <a:r>
              <a:rPr lang="en-US" dirty="0" smtClean="0"/>
              <a:t>Function overriding – run time polymorphism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Same function name can be used only in the case where </a:t>
            </a:r>
          </a:p>
          <a:p>
            <a:pPr lvl="4"/>
            <a:r>
              <a:rPr lang="en-US" sz="2400" dirty="0" smtClean="0"/>
              <a:t>Number of parameters differ</a:t>
            </a:r>
          </a:p>
          <a:p>
            <a:pPr lvl="4"/>
            <a:r>
              <a:rPr lang="en-US" sz="2400" dirty="0" smtClean="0"/>
              <a:t>Data type differs</a:t>
            </a:r>
          </a:p>
          <a:p>
            <a:pPr lvl="4"/>
            <a:r>
              <a:rPr lang="en-US" sz="2400" dirty="0" smtClean="0"/>
              <a:t>Ordering differs</a:t>
            </a:r>
          </a:p>
          <a:p>
            <a:pPr lvl="4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segment – 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467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class printing { </a:t>
            </a:r>
          </a:p>
          <a:p>
            <a:pPr>
              <a:buNone/>
            </a:pPr>
            <a:r>
              <a:rPr lang="en-US" dirty="0" smtClean="0"/>
              <a:t>public: </a:t>
            </a:r>
          </a:p>
          <a:p>
            <a:pPr>
              <a:buNone/>
            </a:pPr>
            <a:r>
              <a:rPr lang="en-US" dirty="0" smtClean="0"/>
              <a:t>	void print(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"Printing </a:t>
            </a:r>
            <a:r>
              <a:rPr lang="en-US" dirty="0" err="1" smtClean="0"/>
              <a:t>int</a:t>
            </a:r>
            <a:r>
              <a:rPr lang="en-US" dirty="0" smtClean="0"/>
              <a:t>: " &lt;&lt; </a:t>
            </a:r>
            <a:r>
              <a:rPr lang="en-US" dirty="0" err="1" smtClean="0"/>
              <a:t>i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} </a:t>
            </a:r>
          </a:p>
          <a:p>
            <a:pPr>
              <a:buNone/>
            </a:pPr>
            <a:r>
              <a:rPr lang="en-US" dirty="0" smtClean="0"/>
              <a:t>	void print(double f) 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"Printing float: " &lt;&lt; f &lt;&lt; </a:t>
            </a:r>
            <a:r>
              <a:rPr lang="en-US" dirty="0" err="1" smtClean="0"/>
              <a:t>endl</a:t>
            </a:r>
            <a:r>
              <a:rPr lang="en-US" dirty="0" smtClean="0"/>
              <a:t>; } </a:t>
            </a:r>
          </a:p>
          <a:p>
            <a:pPr>
              <a:buNone/>
            </a:pPr>
            <a:r>
              <a:rPr lang="en-US" dirty="0" smtClean="0"/>
              <a:t>    void print(char* c) 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"Printing character: " &lt;&lt; c &lt;&lt; </a:t>
            </a:r>
            <a:r>
              <a:rPr lang="en-US" dirty="0" err="1" smtClean="0"/>
              <a:t>endl</a:t>
            </a:r>
            <a:r>
              <a:rPr lang="en-US" dirty="0" smtClean="0"/>
              <a:t>; } 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4691"/>
            <a:ext cx="7696200" cy="6705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void print(</a:t>
            </a:r>
            <a:r>
              <a:rPr lang="en-US" dirty="0" err="1" smtClean="0"/>
              <a:t>int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void print(float); </a:t>
            </a:r>
          </a:p>
          <a:p>
            <a:pPr>
              <a:buNone/>
            </a:pPr>
            <a:r>
              <a:rPr lang="en-US" dirty="0" smtClean="0"/>
              <a:t>void print(</a:t>
            </a:r>
            <a:r>
              <a:rPr lang="en-US" dirty="0" err="1" smtClean="0"/>
              <a:t>int</a:t>
            </a:r>
            <a:r>
              <a:rPr lang="en-US" dirty="0" smtClean="0"/>
              <a:t>, float);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5; float b = 5.5; </a:t>
            </a:r>
          </a:p>
          <a:p>
            <a:pPr>
              <a:buNone/>
            </a:pPr>
            <a:r>
              <a:rPr lang="en-US" dirty="0" smtClean="0"/>
              <a:t>	print(a); </a:t>
            </a:r>
          </a:p>
          <a:p>
            <a:pPr>
              <a:buNone/>
            </a:pPr>
            <a:r>
              <a:rPr lang="en-US" dirty="0" smtClean="0"/>
              <a:t>	print(b); </a:t>
            </a:r>
          </a:p>
          <a:p>
            <a:pPr>
              <a:buNone/>
            </a:pPr>
            <a:r>
              <a:rPr lang="en-US" dirty="0" smtClean="0"/>
              <a:t>	print(a, b); </a:t>
            </a:r>
          </a:p>
          <a:p>
            <a:pPr>
              <a:buNone/>
            </a:pPr>
            <a:r>
              <a:rPr lang="en-US" dirty="0" smtClean="0"/>
              <a:t>	return 0;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print(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"Integer number: " &lt;&lt; </a:t>
            </a:r>
            <a:r>
              <a:rPr lang="en-US" dirty="0" err="1" smtClean="0"/>
              <a:t>var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void print(float </a:t>
            </a:r>
            <a:r>
              <a:rPr lang="en-US" dirty="0" err="1" smtClean="0"/>
              <a:t>var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"Float number: " &lt;&lt; </a:t>
            </a:r>
            <a:r>
              <a:rPr lang="en-US" dirty="0" err="1" smtClean="0"/>
              <a:t>var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void print(</a:t>
            </a:r>
            <a:r>
              <a:rPr lang="en-US" dirty="0" err="1" smtClean="0"/>
              <a:t>int</a:t>
            </a:r>
            <a:r>
              <a:rPr lang="en-US" dirty="0" smtClean="0"/>
              <a:t> var1, float var2) 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"Integer number: " &lt;&lt; var1; </a:t>
            </a:r>
            <a:r>
              <a:rPr lang="en-US" dirty="0" err="1" smtClean="0"/>
              <a:t>cout</a:t>
            </a:r>
            <a:r>
              <a:rPr lang="en-US" dirty="0" smtClean="0"/>
              <a:t> &lt;&lt; " and float number:" &lt;&lt; var2;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and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Link between them </a:t>
            </a:r>
          </a:p>
          <a:p>
            <a:r>
              <a:rPr lang="en-US" dirty="0" smtClean="0"/>
              <a:t>Definition of data structures = memory  + set of operations on memory manipulation </a:t>
            </a:r>
          </a:p>
          <a:p>
            <a:r>
              <a:rPr lang="en-US" dirty="0" smtClean="0"/>
              <a:t>Definition of algorithms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Redefining built-in operators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atype</a:t>
            </a:r>
            <a:r>
              <a:rPr lang="en-US" dirty="0" smtClean="0"/>
              <a:t> operator+ (const </a:t>
            </a:r>
            <a:r>
              <a:rPr lang="en-US" dirty="0" err="1" smtClean="0"/>
              <a:t>atype</a:t>
            </a:r>
            <a:r>
              <a:rPr lang="en-US" dirty="0" smtClean="0"/>
              <a:t> &amp;b)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7467600" cy="7315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class Complex {</a:t>
            </a:r>
          </a:p>
          <a:p>
            <a:pPr>
              <a:buNone/>
            </a:pPr>
            <a:r>
              <a:rPr lang="en-US" dirty="0" smtClean="0"/>
              <a:t>private: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real, </a:t>
            </a:r>
            <a:r>
              <a:rPr lang="en-US" dirty="0" err="1" smtClean="0"/>
              <a:t>imag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   Complex(</a:t>
            </a:r>
            <a:r>
              <a:rPr lang="en-US" dirty="0" err="1" smtClean="0"/>
              <a:t>int</a:t>
            </a:r>
            <a:r>
              <a:rPr lang="en-US" dirty="0" smtClean="0"/>
              <a:t> r = 0,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=0)  {real = r;   </a:t>
            </a:r>
            <a:r>
              <a:rPr lang="en-US" dirty="0" err="1" smtClean="0"/>
              <a:t>imag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en-US" dirty="0" smtClean="0"/>
              <a:t>   Complex operator + (const Complex &amp;</a:t>
            </a:r>
            <a:r>
              <a:rPr lang="en-US" dirty="0" err="1" smtClean="0"/>
              <a:t>obj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 Complex res;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res.real</a:t>
            </a:r>
            <a:r>
              <a:rPr lang="en-US" dirty="0" smtClean="0"/>
              <a:t> = real + </a:t>
            </a:r>
            <a:r>
              <a:rPr lang="en-US" dirty="0" err="1" smtClean="0"/>
              <a:t>obj.real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res.imag</a:t>
            </a:r>
            <a:r>
              <a:rPr lang="en-US" dirty="0" smtClean="0"/>
              <a:t> = </a:t>
            </a:r>
            <a:r>
              <a:rPr lang="en-US" dirty="0" err="1" smtClean="0"/>
              <a:t>imag</a:t>
            </a:r>
            <a:r>
              <a:rPr lang="en-US" dirty="0" smtClean="0"/>
              <a:t> + </a:t>
            </a:r>
            <a:r>
              <a:rPr lang="en-US" dirty="0" err="1" smtClean="0"/>
              <a:t>obj.imag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return res;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void print() { </a:t>
            </a:r>
            <a:r>
              <a:rPr lang="en-US" dirty="0" err="1" smtClean="0"/>
              <a:t>cout</a:t>
            </a:r>
            <a:r>
              <a:rPr lang="en-US" dirty="0" smtClean="0"/>
              <a:t> &lt;&lt; real &lt;&lt; " + </a:t>
            </a:r>
            <a:r>
              <a:rPr lang="en-US" dirty="0" err="1" smtClean="0"/>
              <a:t>i</a:t>
            </a:r>
            <a:r>
              <a:rPr lang="en-US" dirty="0" smtClean="0"/>
              <a:t>" &lt;&lt; </a:t>
            </a:r>
            <a:r>
              <a:rPr lang="en-US" dirty="0" err="1" smtClean="0"/>
              <a:t>imag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   Complex c1(10, 5), c2(2, 4);</a:t>
            </a:r>
          </a:p>
          <a:p>
            <a:pPr>
              <a:buNone/>
            </a:pPr>
            <a:r>
              <a:rPr lang="en-US" dirty="0" smtClean="0"/>
              <a:t>    Complex c3 = c1 + c2; </a:t>
            </a:r>
          </a:p>
          <a:p>
            <a:pPr>
              <a:buNone/>
            </a:pPr>
            <a:r>
              <a:rPr lang="en-US" dirty="0" smtClean="0"/>
              <a:t>    c3.print();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Linked with inheritance</a:t>
            </a:r>
          </a:p>
          <a:p>
            <a:r>
              <a:rPr lang="en-US" dirty="0" smtClean="0"/>
              <a:t>Same function used by derived class so function gets </a:t>
            </a:r>
            <a:r>
              <a:rPr lang="en-US" dirty="0" err="1" smtClean="0"/>
              <a:t>overriden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Same name, return type and parameters</a:t>
            </a:r>
          </a:p>
          <a:p>
            <a:r>
              <a:rPr lang="en-US" dirty="0" smtClean="0"/>
              <a:t>Example in next slide</a:t>
            </a:r>
          </a:p>
          <a:p>
            <a:r>
              <a:rPr lang="en-US" dirty="0" smtClean="0"/>
              <a:t>Solution : virtual keyword – looking at contents of the pointer rather than its type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class Base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    void show()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 In Base \n";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class Derived: public Base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    void show()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&lt;&lt;"In Derived \n";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Base *</a:t>
            </a:r>
            <a:r>
              <a:rPr lang="en-US" dirty="0" err="1" smtClean="0"/>
              <a:t>bp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   Derived </a:t>
            </a:r>
            <a:r>
              <a:rPr lang="en-US" dirty="0" err="1" smtClean="0"/>
              <a:t>der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bp</a:t>
            </a:r>
            <a:r>
              <a:rPr lang="en-US" dirty="0" smtClean="0"/>
              <a:t> = &amp;</a:t>
            </a:r>
            <a:r>
              <a:rPr lang="en-US" dirty="0" err="1" smtClean="0"/>
              <a:t>der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bp</a:t>
            </a:r>
            <a:r>
              <a:rPr lang="en-US" dirty="0" smtClean="0"/>
              <a:t>-&gt;show();  // RUN-TIME POLYMORPHISM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19" y="-76200"/>
            <a:ext cx="7467600" cy="1143000"/>
          </a:xfrm>
        </p:spPr>
        <p:txBody>
          <a:bodyPr/>
          <a:lstStyle/>
          <a:p>
            <a:r>
              <a:rPr lang="en-US" dirty="0" smtClean="0"/>
              <a:t>Solution : virtual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791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800" dirty="0" smtClean="0"/>
              <a:t>class Base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public:</a:t>
            </a:r>
          </a:p>
          <a:p>
            <a:pPr>
              <a:buNone/>
            </a:pPr>
            <a:r>
              <a:rPr lang="en-US" sz="2800" dirty="0" smtClean="0"/>
              <a:t>    virtual void show() { </a:t>
            </a:r>
          </a:p>
          <a:p>
            <a:pPr>
              <a:buNone/>
            </a:pPr>
            <a:r>
              <a:rPr lang="en-US" sz="2800" dirty="0" smtClean="0"/>
              <a:t>  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&lt;&lt;" In Base \n"; }</a:t>
            </a:r>
          </a:p>
          <a:p>
            <a:pPr>
              <a:buNone/>
            </a:pPr>
            <a:r>
              <a:rPr lang="en-US" sz="2800" dirty="0" smtClean="0"/>
              <a:t>};</a:t>
            </a:r>
          </a:p>
          <a:p>
            <a:pPr>
              <a:buNone/>
            </a:pPr>
            <a:r>
              <a:rPr lang="en-US" sz="2800" dirty="0" smtClean="0"/>
              <a:t>  </a:t>
            </a:r>
          </a:p>
          <a:p>
            <a:pPr>
              <a:buNone/>
            </a:pPr>
            <a:r>
              <a:rPr lang="en-US" sz="2800" dirty="0" smtClean="0"/>
              <a:t>class Derived: public Base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public:</a:t>
            </a:r>
          </a:p>
          <a:p>
            <a:pPr>
              <a:buNone/>
            </a:pPr>
            <a:r>
              <a:rPr lang="en-US" sz="2800" dirty="0" smtClean="0"/>
              <a:t>    void show() { </a:t>
            </a:r>
          </a:p>
          <a:p>
            <a:pPr>
              <a:buNone/>
            </a:pPr>
            <a:r>
              <a:rPr lang="en-US" sz="2800" dirty="0" smtClean="0"/>
              <a:t>  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&lt;&lt;"In Derived \n"; }</a:t>
            </a:r>
          </a:p>
          <a:p>
            <a:pPr>
              <a:buNone/>
            </a:pPr>
            <a:r>
              <a:rPr lang="en-US" sz="2800" dirty="0" smtClean="0"/>
              <a:t>};</a:t>
            </a:r>
          </a:p>
          <a:p>
            <a:pPr>
              <a:buNone/>
            </a:pPr>
            <a:r>
              <a:rPr lang="en-US" sz="2800" dirty="0" smtClean="0"/>
              <a:t>  </a:t>
            </a:r>
          </a:p>
          <a:p>
            <a:pPr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main(void)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  Base *</a:t>
            </a:r>
            <a:r>
              <a:rPr lang="en-US" sz="2800" dirty="0" err="1" smtClean="0"/>
              <a:t>bp</a:t>
            </a:r>
            <a:r>
              <a:rPr lang="en-US" sz="2800" dirty="0" smtClean="0"/>
              <a:t>; </a:t>
            </a:r>
          </a:p>
          <a:p>
            <a:pPr>
              <a:buNone/>
            </a:pPr>
            <a:r>
              <a:rPr lang="en-US" sz="2800" dirty="0" smtClean="0"/>
              <a:t>    Derived </a:t>
            </a:r>
            <a:r>
              <a:rPr lang="en-US" sz="2800" dirty="0" err="1" smtClean="0"/>
              <a:t>der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bp</a:t>
            </a:r>
            <a:r>
              <a:rPr lang="en-US" sz="2800" dirty="0" smtClean="0"/>
              <a:t> = &amp;</a:t>
            </a:r>
            <a:r>
              <a:rPr lang="en-US" sz="2800" dirty="0" err="1" smtClean="0"/>
              <a:t>der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bp</a:t>
            </a:r>
            <a:r>
              <a:rPr lang="en-US" sz="2800" dirty="0" smtClean="0"/>
              <a:t>-&gt;show();  // RUN-TIME POLYMORPHISM</a:t>
            </a:r>
          </a:p>
          <a:p>
            <a:pPr>
              <a:buNone/>
            </a:pPr>
            <a:r>
              <a:rPr lang="en-US" sz="2800" dirty="0" smtClean="0"/>
              <a:t>    return 0;}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7010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600" dirty="0" smtClean="0"/>
              <a:t>class Base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public:</a:t>
            </a:r>
          </a:p>
          <a:p>
            <a:pPr>
              <a:buNone/>
            </a:pPr>
            <a:r>
              <a:rPr lang="en-US" sz="1600" dirty="0" smtClean="0"/>
              <a:t>    void show() { 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 In Base \n"; }</a:t>
            </a:r>
          </a:p>
          <a:p>
            <a:pPr>
              <a:buNone/>
            </a:pPr>
            <a:r>
              <a:rPr lang="en-US" sz="1600" dirty="0" smtClean="0"/>
              <a:t>};  </a:t>
            </a:r>
          </a:p>
          <a:p>
            <a:pPr>
              <a:buNone/>
            </a:pPr>
            <a:r>
              <a:rPr lang="en-US" sz="1600" dirty="0" smtClean="0"/>
              <a:t>class Derived: public Base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public:</a:t>
            </a:r>
          </a:p>
          <a:p>
            <a:pPr>
              <a:buNone/>
            </a:pPr>
            <a:r>
              <a:rPr lang="en-US" sz="1600" dirty="0" smtClean="0"/>
              <a:t>   void show() { </a:t>
            </a:r>
          </a:p>
          <a:p>
            <a:pPr>
              <a:buNone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&lt;&lt;"In Derived "; </a:t>
            </a:r>
          </a:p>
          <a:p>
            <a:pPr>
              <a:buNone/>
            </a:pPr>
            <a:r>
              <a:rPr lang="en-US" sz="1600" dirty="0" smtClean="0"/>
              <a:t>    }</a:t>
            </a:r>
          </a:p>
          <a:p>
            <a:pPr>
              <a:buNone/>
            </a:pPr>
            <a:r>
              <a:rPr lang="en-US" sz="1600" dirty="0" smtClean="0"/>
              <a:t>};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 main(void)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Derived </a:t>
            </a:r>
            <a:r>
              <a:rPr lang="en-US" sz="1600" dirty="0" err="1" smtClean="0"/>
              <a:t>der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der.show</a:t>
            </a:r>
            <a:r>
              <a:rPr lang="en-US" sz="1600" dirty="0" smtClean="0"/>
              <a:t>();  // RUN-TIME POLYMORPHISM will just call function of derived class    		as function is </a:t>
            </a:r>
            <a:r>
              <a:rPr lang="en-US" sz="1600" dirty="0" err="1" smtClean="0"/>
              <a:t>overriden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return 0;}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"/>
            <a:ext cx="8229600" cy="6781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class Base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    void show()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 In Base \n";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 class Derived: public Base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    void show() { </a:t>
            </a:r>
          </a:p>
          <a:p>
            <a:pPr>
              <a:buNone/>
            </a:pPr>
            <a:r>
              <a:rPr lang="en-US" dirty="0" smtClean="0"/>
              <a:t>        Base::show();  //calling base class function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&lt;&lt;"In Derived ";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Derived </a:t>
            </a:r>
            <a:r>
              <a:rPr lang="en-US" dirty="0" err="1" smtClean="0"/>
              <a:t>der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der.show</a:t>
            </a:r>
            <a:r>
              <a:rPr lang="en-US" dirty="0" smtClean="0"/>
              <a:t>();  // RUN-TIME POLYMORPHISM</a:t>
            </a:r>
          </a:p>
          <a:p>
            <a:pPr>
              <a:buNone/>
            </a:pPr>
            <a:r>
              <a:rPr lang="en-US" dirty="0" smtClean="0"/>
              <a:t>    return 0;}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virtual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Initializing virtual function in base class to 0.</a:t>
            </a:r>
          </a:p>
          <a:p>
            <a:r>
              <a:rPr lang="en-US" dirty="0" smtClean="0"/>
              <a:t>is a virtual function for which we don’t have implementation, we only declare it.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7467600" cy="6858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class Base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    virtual void printing() = 0;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class Derived: public Base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    void printing() 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"In Derived \n";</a:t>
            </a:r>
          </a:p>
          <a:p>
            <a:pPr>
              <a:buNone/>
            </a:pPr>
            <a:r>
              <a:rPr lang="en-US" dirty="0" smtClean="0"/>
              <a:t> 	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Base *</a:t>
            </a:r>
            <a:r>
              <a:rPr lang="en-US" dirty="0" err="1" smtClean="0"/>
              <a:t>bp</a:t>
            </a:r>
            <a:r>
              <a:rPr lang="en-US" dirty="0" smtClean="0"/>
              <a:t> ;</a:t>
            </a:r>
          </a:p>
          <a:p>
            <a:pPr>
              <a:buNone/>
            </a:pPr>
            <a:r>
              <a:rPr lang="en-US" dirty="0" smtClean="0"/>
              <a:t>    Derived </a:t>
            </a:r>
            <a:r>
              <a:rPr lang="en-US" dirty="0" err="1" smtClean="0"/>
              <a:t>dr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bp</a:t>
            </a:r>
            <a:r>
              <a:rPr lang="en-US" dirty="0" smtClean="0"/>
              <a:t>=&amp;</a:t>
            </a:r>
            <a:r>
              <a:rPr lang="en-US" dirty="0" err="1" smtClean="0"/>
              <a:t>dr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bp</a:t>
            </a:r>
            <a:r>
              <a:rPr lang="en-US" dirty="0" smtClean="0"/>
              <a:t>-&gt;printing();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Where we have function but no implementation is provided. Derived classes write their own implementation</a:t>
            </a:r>
          </a:p>
          <a:p>
            <a:r>
              <a:rPr lang="en-US" dirty="0" smtClean="0"/>
              <a:t>Hence no objects of abstract classes</a:t>
            </a:r>
          </a:p>
          <a:p>
            <a:r>
              <a:rPr lang="en-US" dirty="0" smtClean="0"/>
              <a:t>Requires at least one pure virtual function</a:t>
            </a:r>
          </a:p>
          <a:p>
            <a:r>
              <a:rPr lang="en-US" dirty="0" smtClean="0"/>
              <a:t>Derived class needs to override pure virtual function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– Abstract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ADT?</a:t>
            </a:r>
          </a:p>
          <a:p>
            <a:r>
              <a:rPr lang="en-US" dirty="0" smtClean="0"/>
              <a:t>Class of objects</a:t>
            </a:r>
          </a:p>
          <a:p>
            <a:r>
              <a:rPr lang="en-US" dirty="0" smtClean="0"/>
              <a:t>Built-in ADT examples</a:t>
            </a:r>
          </a:p>
          <a:p>
            <a:r>
              <a:rPr lang="en-US" dirty="0" smtClean="0"/>
              <a:t>User-define ADT examples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END OF 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to even initialize?</a:t>
            </a:r>
          </a:p>
          <a:p>
            <a:r>
              <a:rPr lang="en-US" dirty="0" smtClean="0"/>
              <a:t>Default constructor at backend exists</a:t>
            </a:r>
          </a:p>
          <a:p>
            <a:r>
              <a:rPr lang="en-US" dirty="0" smtClean="0"/>
              <a:t>You can also create your own default constructor</a:t>
            </a:r>
          </a:p>
          <a:p>
            <a:r>
              <a:rPr lang="en-US" dirty="0" smtClean="0"/>
              <a:t>Data members separate copy for each object but static data members are shared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Deinitialize data members</a:t>
            </a:r>
          </a:p>
          <a:p>
            <a:r>
              <a:rPr lang="en-US" dirty="0" smtClean="0"/>
              <a:t>Memory leakage</a:t>
            </a:r>
          </a:p>
          <a:p>
            <a:r>
              <a:rPr lang="en-US" dirty="0" smtClean="0"/>
              <a:t>Delete operation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Pointers on stack storing address whereas data on heap </a:t>
            </a:r>
          </a:p>
          <a:p>
            <a:r>
              <a:rPr lang="en-US" dirty="0" smtClean="0"/>
              <a:t>When dynamically allocated memory, space is allocated on heap whereas starting address stored on stack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Creating a new object by copying existing object</a:t>
            </a:r>
          </a:p>
          <a:p>
            <a:r>
              <a:rPr lang="en-US" dirty="0" smtClean="0"/>
              <a:t>Default copy constructor -&gt; shallow copy</a:t>
            </a:r>
          </a:p>
          <a:p>
            <a:r>
              <a:rPr lang="en-US" dirty="0" smtClean="0"/>
              <a:t>Disadvantage? Memory de allocation &amp; Dangling pointer concept arises</a:t>
            </a:r>
          </a:p>
          <a:p>
            <a:r>
              <a:rPr lang="en-US" dirty="0" smtClean="0"/>
              <a:t>Solution: Deep copy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Atype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Private: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size;</a:t>
            </a:r>
          </a:p>
          <a:p>
            <a:pPr>
              <a:buNone/>
            </a:pPr>
            <a:r>
              <a:rPr lang="en-US" dirty="0" smtClean="0"/>
              <a:t>	Char * content;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Atype</a:t>
            </a:r>
            <a:r>
              <a:rPr lang="en-US" dirty="0" smtClean="0"/>
              <a:t>(char* s){</a:t>
            </a:r>
          </a:p>
          <a:p>
            <a:pPr>
              <a:buNone/>
            </a:pPr>
            <a:r>
              <a:rPr lang="en-US" dirty="0" smtClean="0"/>
              <a:t>		size=</a:t>
            </a:r>
            <a:r>
              <a:rPr lang="en-US" dirty="0" err="1" smtClean="0"/>
              <a:t>strlen</a:t>
            </a:r>
            <a:r>
              <a:rPr lang="en-US" dirty="0" smtClean="0"/>
              <a:t>(s);</a:t>
            </a:r>
          </a:p>
          <a:p>
            <a:pPr>
              <a:buNone/>
            </a:pPr>
            <a:r>
              <a:rPr lang="en-US" dirty="0" smtClean="0"/>
              <a:t>		content=new char[size+1];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content,s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Atype</a:t>
            </a:r>
            <a:r>
              <a:rPr lang="en-US" dirty="0" smtClean="0"/>
              <a:t> (const </a:t>
            </a:r>
            <a:r>
              <a:rPr lang="en-US" dirty="0" err="1" smtClean="0"/>
              <a:t>Atype</a:t>
            </a:r>
            <a:r>
              <a:rPr lang="en-US" dirty="0" smtClean="0"/>
              <a:t> &amp;</a:t>
            </a:r>
            <a:r>
              <a:rPr lang="en-US" dirty="0" err="1" smtClean="0"/>
              <a:t>oldobject</a:t>
            </a:r>
            <a:r>
              <a:rPr lang="en-US" dirty="0" smtClean="0"/>
              <a:t>)    //default copy    	   					constructor</a:t>
            </a:r>
          </a:p>
          <a:p>
            <a:pPr>
              <a:buNone/>
            </a:pPr>
            <a:r>
              <a:rPr lang="en-US" dirty="0" smtClean="0"/>
              <a:t>      {</a:t>
            </a:r>
          </a:p>
          <a:p>
            <a:pPr>
              <a:buNone/>
            </a:pPr>
            <a:r>
              <a:rPr lang="en-US" dirty="0" smtClean="0"/>
              <a:t>       	size=</a:t>
            </a:r>
            <a:r>
              <a:rPr lang="en-US" dirty="0" err="1" smtClean="0"/>
              <a:t>oldobject.size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	content=</a:t>
            </a:r>
            <a:r>
              <a:rPr lang="en-US" dirty="0" err="1" smtClean="0"/>
              <a:t>oldobject.content</a:t>
            </a:r>
            <a:r>
              <a:rPr lang="en-US" dirty="0" smtClean="0"/>
              <a:t>;      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};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0"/>
            <a:ext cx="8229600" cy="6629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Atype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Private: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size;</a:t>
            </a:r>
          </a:p>
          <a:p>
            <a:pPr>
              <a:buNone/>
            </a:pPr>
            <a:r>
              <a:rPr lang="en-US" dirty="0" smtClean="0"/>
              <a:t>	Char * content;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Atype</a:t>
            </a:r>
            <a:r>
              <a:rPr lang="en-US" dirty="0" smtClean="0"/>
              <a:t>(char* s){</a:t>
            </a:r>
          </a:p>
          <a:p>
            <a:pPr>
              <a:buNone/>
            </a:pPr>
            <a:r>
              <a:rPr lang="en-US" dirty="0" smtClean="0"/>
              <a:t>		size=</a:t>
            </a:r>
            <a:r>
              <a:rPr lang="en-US" dirty="0" err="1" smtClean="0"/>
              <a:t>strlen</a:t>
            </a:r>
            <a:r>
              <a:rPr lang="en-US" dirty="0" smtClean="0"/>
              <a:t>(s);</a:t>
            </a:r>
          </a:p>
          <a:p>
            <a:pPr>
              <a:buNone/>
            </a:pPr>
            <a:r>
              <a:rPr lang="en-US" dirty="0" smtClean="0"/>
              <a:t>		content=new char[size+1];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content,s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}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Atype</a:t>
            </a:r>
            <a:r>
              <a:rPr lang="en-US" dirty="0" smtClean="0"/>
              <a:t> (const </a:t>
            </a:r>
            <a:r>
              <a:rPr lang="en-US" dirty="0" err="1" smtClean="0"/>
              <a:t>Atype</a:t>
            </a:r>
            <a:r>
              <a:rPr lang="en-US" dirty="0" smtClean="0"/>
              <a:t> &amp;</a:t>
            </a:r>
            <a:r>
              <a:rPr lang="en-US" dirty="0" err="1" smtClean="0"/>
              <a:t>oldobject</a:t>
            </a:r>
            <a:r>
              <a:rPr lang="en-US" dirty="0" smtClean="0"/>
              <a:t>)       //our own copy constructor – deep copy</a:t>
            </a:r>
          </a:p>
          <a:p>
            <a:pPr>
              <a:buNone/>
            </a:pPr>
            <a:r>
              <a:rPr lang="en-US" dirty="0" smtClean="0"/>
              <a:t>      {</a:t>
            </a:r>
          </a:p>
          <a:p>
            <a:pPr>
              <a:buNone/>
            </a:pPr>
            <a:r>
              <a:rPr lang="en-US" dirty="0" smtClean="0"/>
              <a:t>       	 size=</a:t>
            </a:r>
            <a:r>
              <a:rPr lang="en-US" dirty="0" err="1" smtClean="0"/>
              <a:t>oldobject.size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	content=new char [size+1];</a:t>
            </a:r>
          </a:p>
          <a:p>
            <a:pPr>
              <a:buNone/>
            </a:pPr>
            <a:r>
              <a:rPr lang="en-US" dirty="0" smtClean="0"/>
              <a:t>        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content,oldobject.content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Differentiate between assignment operator and copy constructor</a:t>
            </a:r>
          </a:p>
          <a:p>
            <a:r>
              <a:rPr lang="en-US" dirty="0" smtClean="0"/>
              <a:t>Return-type &amp; operator = (const class&amp;  )</a:t>
            </a:r>
          </a:p>
          <a:p>
            <a:r>
              <a:rPr lang="en-US" dirty="0" smtClean="0"/>
              <a:t>Safe check is important </a:t>
            </a:r>
          </a:p>
          <a:p>
            <a:r>
              <a:rPr lang="en-US" dirty="0" smtClean="0"/>
              <a:t>ob1=ob1 i.e. same object being assigned to itself</a:t>
            </a:r>
          </a:p>
          <a:p>
            <a:r>
              <a:rPr lang="en-US" dirty="0" smtClean="0"/>
              <a:t>if(this == &amp;</a:t>
            </a:r>
            <a:r>
              <a:rPr lang="en-US" dirty="0" err="1" smtClean="0"/>
              <a:t>rightArray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      return *this;}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 (ob1=0b2)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Return-type &amp; operator = (</a:t>
            </a:r>
            <a:r>
              <a:rPr lang="en-US" dirty="0" err="1"/>
              <a:t>const</a:t>
            </a:r>
            <a:r>
              <a:rPr lang="en-US" dirty="0"/>
              <a:t> class&amp;  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   //safe check      </a:t>
            </a:r>
          </a:p>
          <a:p>
            <a:pPr marL="0" indent="0">
              <a:buNone/>
            </a:pPr>
            <a:r>
              <a:rPr lang="en-US" dirty="0" smtClean="0"/>
              <a:t>      if(this </a:t>
            </a:r>
            <a:r>
              <a:rPr lang="en-US" dirty="0"/>
              <a:t>== &amp;</a:t>
            </a:r>
            <a:r>
              <a:rPr lang="en-US" dirty="0" err="1"/>
              <a:t>rightArray</a:t>
            </a:r>
            <a:r>
              <a:rPr lang="en-US" dirty="0"/>
              <a:t>) { </a:t>
            </a:r>
          </a:p>
          <a:p>
            <a:pPr>
              <a:buNone/>
            </a:pPr>
            <a:r>
              <a:rPr lang="en-US" dirty="0"/>
              <a:t>          return *this;}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//destroy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delete [ ] content;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content=NULL: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//copy constructor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/>
              <a:t>size=</a:t>
            </a:r>
            <a:r>
              <a:rPr lang="en-US" dirty="0" err="1"/>
              <a:t>oldobject.size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smtClean="0"/>
              <a:t> content=new </a:t>
            </a:r>
            <a:r>
              <a:rPr lang="en-US" dirty="0"/>
              <a:t>char [size+1];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content,oldobject.content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72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OF THREE – very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Overloaded assignment operator</a:t>
            </a:r>
          </a:p>
          <a:p>
            <a:r>
              <a:rPr lang="en-US" dirty="0" smtClean="0"/>
              <a:t>Copy constructor</a:t>
            </a:r>
          </a:p>
          <a:p>
            <a:r>
              <a:rPr lang="en-US" dirty="0" smtClean="0"/>
              <a:t>Destructor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Accessing memory with address calculation</a:t>
            </a:r>
          </a:p>
          <a:p>
            <a:r>
              <a:rPr lang="en-US" dirty="0" smtClean="0"/>
              <a:t>Accessing memory via address store</a:t>
            </a:r>
          </a:p>
          <a:p>
            <a:r>
              <a:rPr lang="en-US" dirty="0" smtClean="0"/>
              <a:t>Ways to access and organize data in memory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language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understanding needs to be revised</a:t>
            </a:r>
          </a:p>
          <a:p>
            <a:r>
              <a:rPr lang="en-US" dirty="0" smtClean="0"/>
              <a:t>Some sample codes to revise the basic syntax </a:t>
            </a:r>
          </a:p>
          <a:p>
            <a:r>
              <a:rPr lang="en-US" dirty="0" smtClean="0"/>
              <a:t>Comments – imp for assignments </a:t>
            </a:r>
          </a:p>
          <a:p>
            <a:r>
              <a:rPr lang="en-US" dirty="0" smtClean="0"/>
              <a:t>Data types </a:t>
            </a:r>
          </a:p>
          <a:p>
            <a:r>
              <a:rPr lang="en-US" dirty="0" smtClean="0"/>
              <a:t>Identifiers- defining some element of program (legal or user-defined)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Loops - nesting of loops </a:t>
            </a:r>
          </a:p>
          <a:p>
            <a:r>
              <a:rPr lang="en-US" dirty="0" smtClean="0"/>
              <a:t>If-else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Switch case</a:t>
            </a:r>
          </a:p>
          <a:p>
            <a:r>
              <a:rPr lang="en-US" dirty="0" smtClean="0"/>
              <a:t>Do-while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Jump – break &amp; continue</a:t>
            </a:r>
          </a:p>
          <a:p>
            <a:r>
              <a:rPr lang="en-US" dirty="0" err="1" smtClean="0"/>
              <a:t>goto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For, while, do-while statements</a:t>
            </a:r>
          </a:p>
          <a:p>
            <a:r>
              <a:rPr lang="en-US" dirty="0" smtClean="0"/>
              <a:t>Nesting of loops (imp)</a:t>
            </a:r>
          </a:p>
          <a:p>
            <a:r>
              <a:rPr lang="en-US" dirty="0" smtClean="0"/>
              <a:t>for (initialization; test; update) { </a:t>
            </a:r>
          </a:p>
          <a:p>
            <a:pPr>
              <a:buNone/>
            </a:pPr>
            <a:r>
              <a:rPr lang="en-US" dirty="0" smtClean="0"/>
              <a:t>            statement; </a:t>
            </a:r>
          </a:p>
          <a:p>
            <a:pPr>
              <a:buNone/>
            </a:pPr>
            <a:r>
              <a:rPr lang="en-US" dirty="0" smtClean="0"/>
              <a:t>            statement; </a:t>
            </a:r>
          </a:p>
          <a:p>
            <a:pPr>
              <a:buNone/>
            </a:pPr>
            <a:r>
              <a:rPr lang="en-US" i="1" dirty="0" smtClean="0"/>
              <a:t>            // Place as many statements</a:t>
            </a:r>
            <a:r>
              <a:rPr lang="en-US" dirty="0" smtClean="0"/>
              <a:t> </a:t>
            </a:r>
            <a:r>
              <a:rPr lang="en-US" i="1" dirty="0" smtClean="0"/>
              <a:t>//</a:t>
            </a:r>
          </a:p>
          <a:p>
            <a:pPr>
              <a:buNone/>
            </a:pPr>
            <a:r>
              <a:rPr lang="en-US" i="1" dirty="0" smtClean="0"/>
              <a:t>     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Built in functions</a:t>
            </a:r>
          </a:p>
          <a:p>
            <a:r>
              <a:rPr lang="en-US" dirty="0" smtClean="0"/>
              <a:t>Static variables usage</a:t>
            </a:r>
          </a:p>
          <a:p>
            <a:r>
              <a:rPr lang="en-US" dirty="0" smtClean="0"/>
              <a:t>Data types ranges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Group of statements together performing a task</a:t>
            </a:r>
          </a:p>
          <a:p>
            <a:pPr>
              <a:buNone/>
            </a:pPr>
            <a:r>
              <a:rPr lang="en-US" dirty="0" smtClean="0"/>
              <a:t>Built-in / user-defined</a:t>
            </a:r>
          </a:p>
          <a:p>
            <a:pPr marL="514350" indent="-514350">
              <a:buAutoNum type="arabicPeriod"/>
            </a:pPr>
            <a:r>
              <a:rPr lang="en-US" dirty="0" smtClean="0"/>
              <a:t>Call by value</a:t>
            </a:r>
          </a:p>
          <a:p>
            <a:pPr marL="514350" indent="-514350">
              <a:buAutoNum type="arabicPeriod"/>
            </a:pPr>
            <a:r>
              <a:rPr lang="en-US" smtClean="0"/>
              <a:t>Call </a:t>
            </a:r>
            <a:r>
              <a:rPr lang="en-US" dirty="0" smtClean="0"/>
              <a:t>by 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1242</TotalTime>
  <Words>1192</Words>
  <Application>Microsoft Office PowerPoint</Application>
  <PresentationFormat>On-screen Show (4:3)</PresentationFormat>
  <Paragraphs>352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Century Schoolbook</vt:lpstr>
      <vt:lpstr>Wingdings</vt:lpstr>
      <vt:lpstr>Wingdings 2</vt:lpstr>
      <vt:lpstr>Oriel</vt:lpstr>
      <vt:lpstr>CS 218, 201 – DATA STRUCTURES</vt:lpstr>
      <vt:lpstr>Data structures and algorithms</vt:lpstr>
      <vt:lpstr>ADT – Abstract data type</vt:lpstr>
      <vt:lpstr>Data structures</vt:lpstr>
      <vt:lpstr>C++ language specification</vt:lpstr>
      <vt:lpstr>Selection</vt:lpstr>
      <vt:lpstr>Repetition</vt:lpstr>
      <vt:lpstr>functions</vt:lpstr>
      <vt:lpstr>Functions</vt:lpstr>
      <vt:lpstr>CS 218 &amp; 201 – DATA STRUCTURES</vt:lpstr>
      <vt:lpstr>Today’s task</vt:lpstr>
      <vt:lpstr>Why OOP?</vt:lpstr>
      <vt:lpstr>Class &amp; Objects</vt:lpstr>
      <vt:lpstr>4 pillars of OOP - Important</vt:lpstr>
      <vt:lpstr>4 pillars of OOP – continued</vt:lpstr>
      <vt:lpstr>Polymorphism</vt:lpstr>
      <vt:lpstr>Function overloading</vt:lpstr>
      <vt:lpstr>Code segment – function overloading</vt:lpstr>
      <vt:lpstr>PowerPoint Presentation</vt:lpstr>
      <vt:lpstr>Operator overloading</vt:lpstr>
      <vt:lpstr>PowerPoint Presentation</vt:lpstr>
      <vt:lpstr>Function overriding</vt:lpstr>
      <vt:lpstr>PowerPoint Presentation</vt:lpstr>
      <vt:lpstr>Solution : virtual </vt:lpstr>
      <vt:lpstr>PowerPoint Presentation</vt:lpstr>
      <vt:lpstr>PowerPoint Presentation</vt:lpstr>
      <vt:lpstr>Pure virtual function</vt:lpstr>
      <vt:lpstr>PowerPoint Presentation</vt:lpstr>
      <vt:lpstr>Abstract class</vt:lpstr>
      <vt:lpstr>PowerPoint Presentation</vt:lpstr>
      <vt:lpstr>Constructor</vt:lpstr>
      <vt:lpstr>Destructor</vt:lpstr>
      <vt:lpstr>Dynamic memory allocation</vt:lpstr>
      <vt:lpstr>Copy constructor</vt:lpstr>
      <vt:lpstr>PowerPoint Presentation</vt:lpstr>
      <vt:lpstr>PowerPoint Presentation</vt:lpstr>
      <vt:lpstr>Assignment operator</vt:lpstr>
      <vt:lpstr>Assignment operator (ob1=0b2)</vt:lpstr>
      <vt:lpstr>RULE OF THREE – very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Nida Pervaiz</cp:lastModifiedBy>
  <cp:revision>36</cp:revision>
  <dcterms:created xsi:type="dcterms:W3CDTF">2006-08-16T00:00:00Z</dcterms:created>
  <dcterms:modified xsi:type="dcterms:W3CDTF">2019-08-30T03:23:05Z</dcterms:modified>
</cp:coreProperties>
</file>