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77" r:id="rId7"/>
    <p:sldId id="274" r:id="rId8"/>
    <p:sldId id="260" r:id="rId9"/>
    <p:sldId id="262" r:id="rId10"/>
    <p:sldId id="261" r:id="rId11"/>
    <p:sldId id="270" r:id="rId12"/>
    <p:sldId id="263" r:id="rId13"/>
    <p:sldId id="264" r:id="rId14"/>
    <p:sldId id="265" r:id="rId15"/>
    <p:sldId id="269" r:id="rId16"/>
    <p:sldId id="266" r:id="rId17"/>
    <p:sldId id="267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371600"/>
            <a:ext cx="6172200" cy="1894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CS 201 &amp; 218 – DATA STRUCTURES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3528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     </a:t>
            </a:r>
          </a:p>
          <a:p>
            <a:r>
              <a:rPr lang="en-US" dirty="0" smtClean="0"/>
              <a:t>             </a:t>
            </a:r>
            <a:r>
              <a:rPr lang="en-US" sz="2000" dirty="0" smtClean="0"/>
              <a:t>LECTURE 08 &amp; 09 - RECURSION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factorial( </a:t>
            </a:r>
            <a:r>
              <a:rPr lang="en-US" dirty="0" err="1" smtClean="0"/>
              <a:t>int</a:t>
            </a:r>
            <a:r>
              <a:rPr lang="en-US" dirty="0" smtClean="0"/>
              <a:t> n,  </a:t>
            </a:r>
            <a:r>
              <a:rPr lang="en-US" dirty="0" err="1" smtClean="0"/>
              <a:t>int</a:t>
            </a:r>
            <a:r>
              <a:rPr lang="en-US" dirty="0" smtClean="0"/>
              <a:t> a)   //n=number and a=1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      if (n == 0)  </a:t>
            </a:r>
          </a:p>
          <a:p>
            <a:pPr fontAlgn="base">
              <a:buNone/>
            </a:pPr>
            <a:r>
              <a:rPr lang="en-US" dirty="0" smtClean="0"/>
              <a:t>		return a;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    return factorial(n-1, n*a);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recursive methods repeat the computation for some parameters</a:t>
            </a:r>
          </a:p>
          <a:p>
            <a:r>
              <a:rPr lang="en-US" dirty="0" smtClean="0"/>
              <a:t>Results in long computation time even for simple cases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– non 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 fib1(n){</a:t>
            </a:r>
          </a:p>
          <a:p>
            <a:pPr>
              <a:buNone/>
            </a:pPr>
            <a:r>
              <a:rPr lang="en-US" dirty="0" smtClean="0"/>
              <a:t>	if n = 0 then</a:t>
            </a:r>
          </a:p>
          <a:p>
            <a:pPr>
              <a:buNone/>
            </a:pPr>
            <a:r>
              <a:rPr lang="en-US" dirty="0" smtClean="0"/>
              <a:t>		return 0</a:t>
            </a:r>
          </a:p>
          <a:p>
            <a:pPr>
              <a:buNone/>
            </a:pPr>
            <a:r>
              <a:rPr lang="en-US" dirty="0" smtClean="0"/>
              <a:t>	else if n = 1 then</a:t>
            </a:r>
          </a:p>
          <a:p>
            <a:pPr>
              <a:buNone/>
            </a:pPr>
            <a:r>
              <a:rPr lang="en-US" dirty="0" smtClean="0"/>
              <a:t>		return 1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pt-BR" dirty="0" smtClean="0"/>
              <a:t>		return fib1(n - 1) + fib1(n - 2)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associated with Fibonacci</a:t>
            </a:r>
            <a:endParaRPr lang="en-US" dirty="0"/>
          </a:p>
        </p:txBody>
      </p:sp>
      <p:pic>
        <p:nvPicPr>
          <p:cNvPr id="1026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7239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Repetition of same calculation being done as system forgets what has been calculated before. </a:t>
            </a:r>
          </a:p>
          <a:p>
            <a:r>
              <a:rPr lang="en-US" dirty="0" smtClean="0"/>
              <a:t>New algorithm for Fibonacci which has memorization – an optimization technique.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- Tail recursion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fib ( </a:t>
            </a:r>
            <a:r>
              <a:rPr lang="en-US" sz="2000" dirty="0" err="1" smtClean="0">
                <a:latin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n , </a:t>
            </a:r>
            <a:r>
              <a:rPr lang="en-US" sz="2000" dirty="0" err="1" smtClean="0">
                <a:latin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next, </a:t>
            </a:r>
            <a:r>
              <a:rPr lang="en-US" sz="2000" dirty="0" err="1" smtClean="0">
                <a:latin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result)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 if (n == 0)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   return result;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 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 return fib(n - 1, next + result, next);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000" dirty="0" smtClean="0">
              <a:latin typeface="Calibri" pitchFamily="34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//Start 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off with Fib(n,1,0) keeping next =1 and result =0</a:t>
            </a:r>
          </a:p>
          <a:p>
            <a:pPr lvl="1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towerOfHanoi</a:t>
            </a:r>
            <a:r>
              <a:rPr lang="en-US" dirty="0" smtClean="0"/>
              <a:t>(n, source, </a:t>
            </a:r>
            <a:r>
              <a:rPr lang="en-US" dirty="0" err="1" smtClean="0"/>
              <a:t>dest</a:t>
            </a:r>
            <a:r>
              <a:rPr lang="en-US" dirty="0" smtClean="0"/>
              <a:t>, aux) {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n == 1, THEN</a:t>
            </a:r>
          </a:p>
          <a:p>
            <a:pPr>
              <a:buNone/>
            </a:pPr>
            <a:r>
              <a:rPr lang="en-US" dirty="0" smtClean="0"/>
              <a:t>      		move n from source to </a:t>
            </a:r>
            <a:r>
              <a:rPr lang="en-US" dirty="0" err="1" smtClean="0"/>
              <a:t>dest</a:t>
            </a: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   	else</a:t>
            </a:r>
          </a:p>
          <a:p>
            <a:pPr>
              <a:buNone/>
            </a:pPr>
            <a:r>
              <a:rPr lang="en-US" dirty="0" smtClean="0"/>
              <a:t>     		Hanoi(n - 1, source, aux, </a:t>
            </a:r>
            <a:r>
              <a:rPr lang="en-US" dirty="0" err="1" smtClean="0"/>
              <a:t>dest</a:t>
            </a:r>
            <a:r>
              <a:rPr lang="en-US" dirty="0" smtClean="0"/>
              <a:t>)     </a:t>
            </a:r>
          </a:p>
          <a:p>
            <a:pPr>
              <a:buNone/>
            </a:pPr>
            <a:r>
              <a:rPr lang="en-US" dirty="0" smtClean="0"/>
              <a:t>      		move n from source to </a:t>
            </a:r>
            <a:r>
              <a:rPr lang="en-US" dirty="0" err="1" smtClean="0"/>
              <a:t>dest</a:t>
            </a: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      		Hanoi(n - 1, aux, </a:t>
            </a:r>
            <a:r>
              <a:rPr lang="en-US" dirty="0" err="1" smtClean="0"/>
              <a:t>dest</a:t>
            </a:r>
            <a:r>
              <a:rPr lang="en-US" dirty="0" smtClean="0"/>
              <a:t>, source)  </a:t>
            </a:r>
          </a:p>
          <a:p>
            <a:pPr>
              <a:buNone/>
            </a:pPr>
            <a:r>
              <a:rPr lang="en-US" dirty="0" smtClean="0"/>
              <a:t>}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 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 = 3; // Number of disks 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towerOfHanoi</a:t>
            </a:r>
            <a:r>
              <a:rPr lang="en-US" dirty="0" smtClean="0"/>
              <a:t>(n, 'A', 'C', 'B');  </a:t>
            </a:r>
          </a:p>
          <a:p>
            <a:pPr>
              <a:buNone/>
            </a:pPr>
            <a:r>
              <a:rPr lang="en-US" dirty="0" smtClean="0"/>
              <a:t>	return 0;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recursive function call has itself as the parameter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recursion example</a:t>
            </a:r>
            <a:endParaRPr lang="en-US" dirty="0"/>
          </a:p>
        </p:txBody>
      </p:sp>
      <p:pic>
        <p:nvPicPr>
          <p:cNvPr id="3074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5339815" cy="205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Some recursive functions don't just have one call to </a:t>
            </a:r>
            <a:r>
              <a:rPr lang="en-US" dirty="0" smtClean="0"/>
              <a:t>themselves, </a:t>
            </a:r>
            <a:r>
              <a:rPr lang="en-US" dirty="0" smtClean="0"/>
              <a:t>they have two (or more). </a:t>
            </a:r>
          </a:p>
          <a:p>
            <a:pPr fontAlgn="base"/>
            <a:r>
              <a:rPr lang="en-US" dirty="0" smtClean="0"/>
              <a:t>Functions with two recursive calls are referred to as binary recursive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recursion?</a:t>
            </a:r>
          </a:p>
          <a:p>
            <a:r>
              <a:rPr lang="en-US" dirty="0" smtClean="0"/>
              <a:t>Is some function calling itself?</a:t>
            </a:r>
          </a:p>
          <a:p>
            <a:r>
              <a:rPr lang="en-US" dirty="0" smtClean="0"/>
              <a:t>Or function A calling another function B that in turn calls function 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 in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Slow execution time</a:t>
            </a:r>
          </a:p>
          <a:p>
            <a:r>
              <a:rPr lang="en-US" dirty="0" smtClean="0"/>
              <a:t>Storing on run-time stack more things than required in non recursive approach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main properties to remember for constructing recursive function</a:t>
            </a:r>
          </a:p>
          <a:p>
            <a:pPr lvl="4"/>
            <a:r>
              <a:rPr lang="en-US" sz="2400" dirty="0" smtClean="0"/>
              <a:t>Base case</a:t>
            </a:r>
          </a:p>
          <a:p>
            <a:pPr lvl="4"/>
            <a:r>
              <a:rPr lang="en-US" sz="2400" dirty="0" smtClean="0"/>
              <a:t>Progression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Stack frame – our activation record</a:t>
            </a:r>
          </a:p>
          <a:p>
            <a:r>
              <a:rPr lang="en-US" dirty="0" smtClean="0"/>
              <a:t>keeps the information about local variables, formal parameters, return address and all information passed to the caller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 view</a:t>
            </a:r>
            <a:endParaRPr lang="en-US" dirty="0"/>
          </a:p>
        </p:txBody>
      </p:sp>
      <p:pic>
        <p:nvPicPr>
          <p:cNvPr id="4098" name="Picture 2" descr="C:\Users\Mirza Pervaz\Desktop\stack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49530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//Power function</a:t>
            </a:r>
          </a:p>
          <a:p>
            <a:pPr marL="0" indent="0">
              <a:buNone/>
            </a:pPr>
            <a:r>
              <a:rPr lang="en-US" dirty="0" smtClean="0"/>
              <a:t>Double power (double x,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if(</a:t>
            </a:r>
            <a:r>
              <a:rPr lang="en-US" dirty="0" err="1" smtClean="0"/>
              <a:t>val</a:t>
            </a:r>
            <a:r>
              <a:rPr lang="en-US" dirty="0" smtClean="0"/>
              <a:t> ==0){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 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else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return x * power (x, val-1);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0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7467600" cy="900545"/>
          </a:xfrm>
        </p:spPr>
        <p:txBody>
          <a:bodyPr/>
          <a:lstStyle/>
          <a:p>
            <a:r>
              <a:rPr lang="en-US" dirty="0" smtClean="0"/>
              <a:t>Stack frame in-depth view</a:t>
            </a:r>
            <a:endParaRPr lang="en-US" dirty="0"/>
          </a:p>
        </p:txBody>
      </p:sp>
      <p:pic>
        <p:nvPicPr>
          <p:cNvPr id="5122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76200" y="914400"/>
            <a:ext cx="88392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recursive call is the last thing executed by the function</a:t>
            </a:r>
          </a:p>
          <a:p>
            <a:r>
              <a:rPr lang="en-US" dirty="0" smtClean="0"/>
              <a:t>since the recursive call is the last statement, there is nothing left to do in the current function, </a:t>
            </a:r>
          </a:p>
          <a:p>
            <a:r>
              <a:rPr lang="en-US" dirty="0" smtClean="0"/>
              <a:t>Memory savage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tail recursion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fontAlgn="base">
              <a:buNone/>
            </a:pPr>
            <a:r>
              <a:rPr lang="en-US" dirty="0" smtClean="0"/>
              <a:t>    if (n == 0) return 1;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    return n*fact(n-1);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709</TotalTime>
  <Words>378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Century Schoolbook</vt:lpstr>
      <vt:lpstr>Courier New</vt:lpstr>
      <vt:lpstr>Wingdings</vt:lpstr>
      <vt:lpstr>Wingdings 2</vt:lpstr>
      <vt:lpstr>Oriel</vt:lpstr>
      <vt:lpstr>CS 201 &amp; 218 – DATA STRUCTURES</vt:lpstr>
      <vt:lpstr>Introduction</vt:lpstr>
      <vt:lpstr>Properties</vt:lpstr>
      <vt:lpstr>Working of recursion</vt:lpstr>
      <vt:lpstr>Stack frame view</vt:lpstr>
      <vt:lpstr>Example</vt:lpstr>
      <vt:lpstr>Stack frame in-depth view</vt:lpstr>
      <vt:lpstr>Tail recursion</vt:lpstr>
      <vt:lpstr>Non tail recursion example</vt:lpstr>
      <vt:lpstr>Tail recursion example</vt:lpstr>
      <vt:lpstr>Excessive recursion</vt:lpstr>
      <vt:lpstr>Fibonacci – non tail recursion</vt:lpstr>
      <vt:lpstr>Problem associated with Fibonacci</vt:lpstr>
      <vt:lpstr>PowerPoint Presentation</vt:lpstr>
      <vt:lpstr>Fibonacci - Tail recursion </vt:lpstr>
      <vt:lpstr>Tower of Hanoi</vt:lpstr>
      <vt:lpstr>Nested recursion</vt:lpstr>
      <vt:lpstr>Nested recursion example</vt:lpstr>
      <vt:lpstr>Binary recursion</vt:lpstr>
      <vt:lpstr>Flaw in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67</cp:revision>
  <dcterms:created xsi:type="dcterms:W3CDTF">2006-08-16T00:00:00Z</dcterms:created>
  <dcterms:modified xsi:type="dcterms:W3CDTF">2019-09-13T03:17:36Z</dcterms:modified>
</cp:coreProperties>
</file>