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11/19/2019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11/19/2019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11/19/2019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11/19/2019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05000"/>
            <a:ext cx="6172200" cy="1894362"/>
          </a:xfrm>
        </p:spPr>
        <p:txBody>
          <a:bodyPr/>
          <a:lstStyle/>
          <a:p>
            <a:r>
              <a:rPr lang="en-US" dirty="0" smtClean="0"/>
              <a:t>CS 218 – DATA STRUCTURES</a:t>
            </a:r>
            <a:endParaRPr lang="en-US" dirty="0"/>
          </a:p>
        </p:txBody>
      </p:sp>
      <p:sp>
        <p:nvSpPr>
          <p:cNvPr id="3" name="Subtitle 2"/>
          <p:cNvSpPr>
            <a:spLocks noGrp="1"/>
          </p:cNvSpPr>
          <p:nvPr>
            <p:ph type="subTitle" idx="1"/>
          </p:nvPr>
        </p:nvSpPr>
        <p:spPr>
          <a:xfrm>
            <a:off x="2438400" y="3886200"/>
            <a:ext cx="6172200" cy="1650522"/>
          </a:xfrm>
        </p:spPr>
        <p:txBody>
          <a:bodyPr/>
          <a:lstStyle/>
          <a:p>
            <a:r>
              <a:rPr lang="en-US" dirty="0" smtClean="0"/>
              <a:t>                       </a:t>
            </a:r>
          </a:p>
          <a:p>
            <a:r>
              <a:rPr lang="en-US" dirty="0" smtClean="0"/>
              <a:t>	      LECTURE: SEARCHING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t>
            </a:r>
            <a:endParaRPr lang="en-US" dirty="0"/>
          </a:p>
        </p:txBody>
      </p:sp>
      <p:sp>
        <p:nvSpPr>
          <p:cNvPr id="3" name="Content Placeholder 2"/>
          <p:cNvSpPr>
            <a:spLocks noGrp="1"/>
          </p:cNvSpPr>
          <p:nvPr>
            <p:ph sz="quarter" idx="1"/>
          </p:nvPr>
        </p:nvSpPr>
        <p:spPr/>
        <p:txBody>
          <a:bodyPr/>
          <a:lstStyle/>
          <a:p>
            <a:r>
              <a:rPr lang="en-US" dirty="0" smtClean="0"/>
              <a:t>Given an array A[], how do we determine if it contains an element x.</a:t>
            </a:r>
          </a:p>
          <a:p>
            <a:r>
              <a:rPr lang="en-US" dirty="0" smtClean="0"/>
              <a:t>A naïve approach is to run a for loop and check each element one by one</a:t>
            </a:r>
          </a:p>
          <a:p>
            <a:r>
              <a:rPr lang="en-US" dirty="0" smtClean="0"/>
              <a:t>This is linear search</a:t>
            </a:r>
          </a:p>
          <a:p>
            <a:r>
              <a:rPr lang="en-US" dirty="0" smtClean="0"/>
              <a:t>So how many comparisons?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with array sorted</a:t>
            </a:r>
            <a:endParaRPr lang="en-US" dirty="0"/>
          </a:p>
        </p:txBody>
      </p:sp>
      <p:sp>
        <p:nvSpPr>
          <p:cNvPr id="3" name="Content Placeholder 2"/>
          <p:cNvSpPr>
            <a:spLocks noGrp="1"/>
          </p:cNvSpPr>
          <p:nvPr>
            <p:ph sz="quarter" idx="1"/>
          </p:nvPr>
        </p:nvSpPr>
        <p:spPr/>
        <p:txBody>
          <a:bodyPr/>
          <a:lstStyle/>
          <a:p>
            <a:r>
              <a:rPr lang="en-US" dirty="0" smtClean="0"/>
              <a:t>Assume that now array is sorted</a:t>
            </a:r>
          </a:p>
          <a:p>
            <a:r>
              <a:rPr lang="en-US" dirty="0" smtClean="0"/>
              <a:t>What will be the change incorporated within the algorithm?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sz="quarter" idx="1"/>
          </p:nvPr>
        </p:nvSpPr>
        <p:spPr/>
        <p:txBody>
          <a:bodyPr/>
          <a:lstStyle/>
          <a:p>
            <a:r>
              <a:rPr lang="en-US" dirty="0" smtClean="0"/>
              <a:t>Again for the worst case, we will have to search entire array</a:t>
            </a:r>
          </a:p>
          <a:p>
            <a:r>
              <a:rPr lang="en-US" dirty="0" smtClean="0"/>
              <a:t>Because there can be a case that the value x is larger than the max element of the array.</a:t>
            </a:r>
          </a:p>
          <a:p>
            <a:r>
              <a:rPr lang="en-US" dirty="0" smtClean="0"/>
              <a:t>Solution : Binary search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sz="quarter" idx="1"/>
          </p:nvPr>
        </p:nvSpPr>
        <p:spPr/>
        <p:txBody>
          <a:bodyPr/>
          <a:lstStyle/>
          <a:p>
            <a:r>
              <a:rPr lang="en-US" dirty="0" smtClean="0"/>
              <a:t>Binary Search is a method used for searching an element in a sorted array.</a:t>
            </a:r>
          </a:p>
          <a:p>
            <a:r>
              <a:rPr lang="en-US" dirty="0" smtClean="0"/>
              <a:t>Example: search the word in dictionary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0"/>
            <a:ext cx="7467600" cy="1143000"/>
          </a:xfrm>
        </p:spPr>
        <p:txBody>
          <a:bodyPr/>
          <a:lstStyle/>
          <a:p>
            <a:r>
              <a:rPr lang="en-US" dirty="0" smtClean="0"/>
              <a:t>Pseudo code</a:t>
            </a:r>
            <a:endParaRPr lang="en-US" dirty="0"/>
          </a:p>
        </p:txBody>
      </p:sp>
      <p:sp>
        <p:nvSpPr>
          <p:cNvPr id="3" name="Content Placeholder 2"/>
          <p:cNvSpPr>
            <a:spLocks noGrp="1"/>
          </p:cNvSpPr>
          <p:nvPr>
            <p:ph sz="quarter" idx="1"/>
          </p:nvPr>
        </p:nvSpPr>
        <p:spPr>
          <a:xfrm>
            <a:off x="457200" y="1295400"/>
            <a:ext cx="7467600" cy="5562600"/>
          </a:xfrm>
        </p:spPr>
        <p:txBody>
          <a:bodyPr>
            <a:normAutofit/>
          </a:bodyPr>
          <a:lstStyle/>
          <a:p>
            <a:pPr>
              <a:buNone/>
            </a:pPr>
            <a:r>
              <a:rPr lang="en-US" dirty="0"/>
              <a:t>l</a:t>
            </a:r>
            <a:r>
              <a:rPr lang="en-US" dirty="0" smtClean="0"/>
              <a:t>o   </a:t>
            </a:r>
            <a:r>
              <a:rPr lang="en-US" dirty="0" smtClean="0">
                <a:sym typeface="Wingdings" pitchFamily="2" charset="2"/>
              </a:rPr>
              <a:t></a:t>
            </a:r>
            <a:r>
              <a:rPr lang="en-US" dirty="0" smtClean="0"/>
              <a:t> 0</a:t>
            </a:r>
          </a:p>
          <a:p>
            <a:pPr>
              <a:buNone/>
            </a:pPr>
            <a:r>
              <a:rPr lang="en-US" dirty="0" smtClean="0"/>
              <a:t>hi    </a:t>
            </a:r>
            <a:r>
              <a:rPr lang="en-US" dirty="0" smtClean="0">
                <a:sym typeface="Wingdings" pitchFamily="2" charset="2"/>
              </a:rPr>
              <a:t></a:t>
            </a:r>
            <a:r>
              <a:rPr lang="en-US" dirty="0" smtClean="0"/>
              <a:t> size(Array)-1</a:t>
            </a:r>
          </a:p>
          <a:p>
            <a:pPr>
              <a:buNone/>
            </a:pPr>
            <a:r>
              <a:rPr lang="en-US" dirty="0" smtClean="0"/>
              <a:t>while lo &lt;= hi {</a:t>
            </a:r>
          </a:p>
          <a:p>
            <a:pPr>
              <a:buNone/>
            </a:pPr>
            <a:r>
              <a:rPr lang="es-ES" dirty="0" smtClean="0"/>
              <a:t>	</a:t>
            </a:r>
            <a:r>
              <a:rPr lang="es-ES" dirty="0" err="1" smtClean="0"/>
              <a:t>mid</a:t>
            </a:r>
            <a:r>
              <a:rPr lang="es-ES" dirty="0" smtClean="0"/>
              <a:t> </a:t>
            </a:r>
            <a:r>
              <a:rPr lang="es-ES" dirty="0" smtClean="0">
                <a:sym typeface="Wingdings" pitchFamily="2" charset="2"/>
              </a:rPr>
              <a:t></a:t>
            </a:r>
            <a:r>
              <a:rPr lang="es-ES" dirty="0" smtClean="0"/>
              <a:t>   lo + ((</a:t>
            </a:r>
            <a:r>
              <a:rPr lang="es-ES" dirty="0" err="1" smtClean="0"/>
              <a:t>hi-low</a:t>
            </a:r>
            <a:r>
              <a:rPr lang="es-ES" dirty="0" smtClean="0"/>
              <a:t>)/2)</a:t>
            </a:r>
          </a:p>
          <a:p>
            <a:pPr>
              <a:buNone/>
            </a:pPr>
            <a:r>
              <a:rPr lang="en-US" dirty="0" smtClean="0"/>
              <a:t>	if key &lt; A[mid] then</a:t>
            </a:r>
          </a:p>
          <a:p>
            <a:pPr>
              <a:buNone/>
            </a:pPr>
            <a:r>
              <a:rPr lang="en-US" dirty="0" smtClean="0"/>
              <a:t>		hi = mid - 1</a:t>
            </a:r>
          </a:p>
          <a:p>
            <a:pPr>
              <a:buNone/>
            </a:pPr>
            <a:r>
              <a:rPr lang="en-US" dirty="0" smtClean="0"/>
              <a:t>	else if key &gt; a[mid] then</a:t>
            </a:r>
          </a:p>
          <a:p>
            <a:pPr>
              <a:buNone/>
            </a:pPr>
            <a:r>
              <a:rPr lang="en-US" dirty="0" smtClean="0"/>
              <a:t>		lo  = mid + 1</a:t>
            </a:r>
          </a:p>
          <a:p>
            <a:pPr>
              <a:buNone/>
            </a:pPr>
            <a:r>
              <a:rPr lang="en-US" dirty="0" smtClean="0"/>
              <a:t>	else</a:t>
            </a:r>
          </a:p>
          <a:p>
            <a:pPr>
              <a:buNone/>
            </a:pPr>
            <a:r>
              <a:rPr lang="en-US" dirty="0" smtClean="0"/>
              <a:t>		return mid 			// If found return </a:t>
            </a:r>
          </a:p>
          <a:p>
            <a:pPr>
              <a:buNone/>
            </a:pPr>
            <a:r>
              <a:rPr lang="en-US" dirty="0" smtClean="0"/>
              <a:t>}</a:t>
            </a:r>
          </a:p>
          <a:p>
            <a:pPr>
              <a:buNone/>
            </a:pPr>
            <a:r>
              <a:rPr lang="en-US" dirty="0" smtClean="0"/>
              <a:t>return  -1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sz="quarter" idx="1"/>
          </p:nvPr>
        </p:nvSpPr>
        <p:spPr/>
        <p:txBody>
          <a:bodyPr/>
          <a:lstStyle/>
          <a:p>
            <a:r>
              <a:rPr lang="en-US" dirty="0" smtClean="0"/>
              <a:t>Search space is getting half after every iteration</a:t>
            </a:r>
          </a:p>
          <a:p>
            <a:r>
              <a:rPr lang="en-US" dirty="0" smtClean="0"/>
              <a:t>O(log 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search</a:t>
            </a:r>
            <a:endParaRPr lang="en-US" dirty="0"/>
          </a:p>
        </p:txBody>
      </p:sp>
      <p:sp>
        <p:nvSpPr>
          <p:cNvPr id="3" name="Content Placeholder 2"/>
          <p:cNvSpPr>
            <a:spLocks noGrp="1"/>
          </p:cNvSpPr>
          <p:nvPr>
            <p:ph sz="quarter" idx="1"/>
          </p:nvPr>
        </p:nvSpPr>
        <p:spPr/>
        <p:txBody>
          <a:bodyPr/>
          <a:lstStyle/>
          <a:p>
            <a:r>
              <a:rPr lang="en-US" dirty="0" smtClean="0"/>
              <a:t>Complexity ?</a:t>
            </a:r>
          </a:p>
          <a:p>
            <a:r>
              <a:rPr lang="en-US" dirty="0" smtClean="0"/>
              <a:t>Changes in finding mid value now</a:t>
            </a:r>
          </a:p>
          <a:p>
            <a:pPr lvl="1"/>
            <a:r>
              <a:rPr lang="en-US" dirty="0" smtClean="0"/>
              <a:t>mid = Lo+ </a:t>
            </a:r>
            <a:r>
              <a:rPr lang="en-US" dirty="0" smtClean="0"/>
              <a:t>[((</a:t>
            </a:r>
            <a:r>
              <a:rPr lang="en-US" dirty="0" smtClean="0"/>
              <a:t>Hi - Lo) / (A[Hi] - A[Lo])) * (X - A[Lo</a:t>
            </a:r>
            <a:r>
              <a:rPr lang="en-US" dirty="0" smtClean="0"/>
              <a:t>])]</a:t>
            </a:r>
            <a:endParaRPr lang="en-US" dirty="0" smtClean="0"/>
          </a:p>
          <a:p>
            <a:pPr lvl="1"/>
            <a:r>
              <a:rPr lang="en-US" dirty="0" smtClean="0"/>
              <a:t>X is the element to be searched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teaser 1</a:t>
            </a:r>
            <a:endParaRPr lang="en-US" dirty="0"/>
          </a:p>
        </p:txBody>
      </p:sp>
      <p:sp>
        <p:nvSpPr>
          <p:cNvPr id="3" name="Content Placeholder 2"/>
          <p:cNvSpPr>
            <a:spLocks noGrp="1"/>
          </p:cNvSpPr>
          <p:nvPr>
            <p:ph sz="quarter" idx="1"/>
          </p:nvPr>
        </p:nvSpPr>
        <p:spPr/>
        <p:txBody>
          <a:bodyPr/>
          <a:lstStyle/>
          <a:p>
            <a:r>
              <a:rPr lang="en-US" dirty="0" smtClean="0"/>
              <a:t>Consider a random array and find smallest window size within which we just need to sort the elements. This means that the elements outside the boundary of this window need not to be sorted. </a:t>
            </a:r>
          </a:p>
          <a:p>
            <a:r>
              <a:rPr lang="en-US" dirty="0" err="1" smtClean="0"/>
              <a:t>Eg</a:t>
            </a:r>
            <a:r>
              <a:rPr lang="en-US" dirty="0" smtClean="0"/>
              <a:t> {1,2,4,9,6,8,10} index 3-5 is the window size</a:t>
            </a:r>
          </a:p>
          <a:p>
            <a:r>
              <a:rPr lang="en-US" dirty="0" err="1" smtClean="0"/>
              <a:t>Eg</a:t>
            </a:r>
            <a:r>
              <a:rPr lang="en-US" dirty="0" smtClean="0"/>
              <a:t> {2,4,3,9,8,7,6}   index 1-6 is the window</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TotalTime>
  <Words>256</Words>
  <Application>Microsoft Office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Schoolbook</vt:lpstr>
      <vt:lpstr>Wingdings</vt:lpstr>
      <vt:lpstr>Wingdings 2</vt:lpstr>
      <vt:lpstr>Oriel</vt:lpstr>
      <vt:lpstr>CS 218 – DATA STRUCTURES</vt:lpstr>
      <vt:lpstr>Linear search </vt:lpstr>
      <vt:lpstr>Linear search with array sorted</vt:lpstr>
      <vt:lpstr>Problem </vt:lpstr>
      <vt:lpstr>Binary search</vt:lpstr>
      <vt:lpstr>Pseudo code</vt:lpstr>
      <vt:lpstr>Complexity</vt:lpstr>
      <vt:lpstr>Interpolation search</vt:lpstr>
      <vt:lpstr>Brain teaser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 DATA STRUCTURES</dc:title>
  <dc:creator>nida pervaiz</dc:creator>
  <cp:lastModifiedBy>Nida Pervaiz</cp:lastModifiedBy>
  <cp:revision>17</cp:revision>
  <dcterms:created xsi:type="dcterms:W3CDTF">2006-08-16T00:00:00Z</dcterms:created>
  <dcterms:modified xsi:type="dcterms:W3CDTF">2019-11-19T06:37:11Z</dcterms:modified>
</cp:coreProperties>
</file>