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1"/>
  </p:notesMasterIdLst>
  <p:sldIdLst>
    <p:sldId id="256" r:id="rId2"/>
    <p:sldId id="265" r:id="rId3"/>
    <p:sldId id="263" r:id="rId4"/>
    <p:sldId id="267" r:id="rId5"/>
    <p:sldId id="257" r:id="rId6"/>
    <p:sldId id="258" r:id="rId7"/>
    <p:sldId id="259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4135D2-4079-44A7-894E-3D96E71900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35D2-4079-44A7-894E-3D96E71900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CFD22-D741-487C-817D-16B0DB6C6D93}" type="slidenum">
              <a:rPr lang="en-US"/>
              <a:pPr/>
              <a:t>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35D2-4079-44A7-894E-3D96E71900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FEB78E07-2C70-4F37-AEB5-89D3E05E4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588C3-FD93-42A1-A8D9-F18AE7891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27D93-ECBC-449A-804B-6D0E6D4AB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E3BA5-A6E1-4F5C-A51D-2D442B005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D6957882-B5EC-40DE-BC33-98ABC357C0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7F765-7424-452E-A697-69F2C6E788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4C1EF-4D56-46EE-9C3E-A209B527D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F9AD5-D533-4D17-8D66-E6EA2E21D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A7C03C35-7519-478D-81D6-32241E4D8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6FCDD-B5C4-4085-98BF-C71B5A7BBA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4D4B2C0-EB72-4240-9C29-1E2765DC2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329BDC-56CD-41A2-B655-81BA356F8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914400"/>
            <a:ext cx="7162800" cy="2590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      OPERATING SYSTEMS</a:t>
            </a:r>
            <a:b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					 </a:t>
            </a:r>
            <a:r>
              <a:rPr lang="en-US" sz="3600" dirty="0">
                <a:solidFill>
                  <a:schemeClr val="tx1"/>
                </a:solidFill>
                <a:latin typeface="Arial Black" pitchFamily="34" charset="0"/>
              </a:rPr>
              <a:t>CS 205</a:t>
            </a: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				3 + 1 Cr. Hr.</a:t>
            </a:r>
            <a:r>
              <a:rPr lang="en-US" sz="3600" dirty="0">
                <a:solidFill>
                  <a:schemeClr val="tx1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19600"/>
            <a:ext cx="740664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     </a:t>
            </a:r>
            <a:r>
              <a:rPr lang="en-US" b="1" dirty="0">
                <a:solidFill>
                  <a:schemeClr val="tx1"/>
                </a:solidFill>
              </a:rPr>
              <a:t>BS (CS) Core Course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          Spring </a:t>
            </a:r>
            <a:r>
              <a:rPr lang="en-US" b="1" dirty="0" smtClean="0">
                <a:solidFill>
                  <a:schemeClr val="tx1"/>
                </a:solidFill>
              </a:rPr>
              <a:t>2019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	        Prof. Dr. </a:t>
            </a:r>
            <a:r>
              <a:rPr lang="en-US" b="1" dirty="0" err="1">
                <a:solidFill>
                  <a:schemeClr val="tx1"/>
                </a:solidFill>
              </a:rPr>
              <a:t>Hasina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Khatoon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2019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C892DBB-05BB-4FEF-95B2-B900C2B94AA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EB23D13-E408-400F-9D19-36505F6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167DBB-1BDF-4663-A0FA-8AD820F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440BD0-C46E-47B8-8659-950B29F5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C35-7519-478D-81D6-32241E4D881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B056E87-2440-428B-9A91-8E8307B75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0" y="76200"/>
            <a:ext cx="8735359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Goals and Objectives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1"/>
            <a:ext cx="8229600" cy="4800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Comic Sans MS" pitchFamily="66" charset="0"/>
              </a:rPr>
              <a:t>To learn about the fundamental concepts of operating systems</a:t>
            </a:r>
          </a:p>
          <a:p>
            <a:pPr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provide an opportunity to the students to implement the basic functions of an operating system including concurrency control and solution to critical section problem</a:t>
            </a:r>
          </a:p>
          <a:p>
            <a:pPr marL="82550" indent="0"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understand memory management functions and file system of operating system</a:t>
            </a:r>
          </a:p>
          <a:p>
            <a:pPr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provide a general understanding of the working of popular operating systems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D5FE-44CA-40F7-9431-D279FDA4A46D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</a:rPr>
              <a:t>	Course Learning Outcomes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1"/>
            <a:ext cx="8229600" cy="4800600"/>
          </a:xfrm>
          <a:noFill/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Learn the objectives and functions of modern operating system</a:t>
            </a:r>
          </a:p>
          <a:p>
            <a:r>
              <a:rPr lang="en-US" sz="2800" b="1" dirty="0" smtClean="0">
                <a:latin typeface="Comic Sans MS" pitchFamily="66" charset="0"/>
              </a:rPr>
              <a:t>Describe the functions of contemporary operating system with respect to convenience, efficiency and the ability to evolve</a:t>
            </a:r>
          </a:p>
          <a:p>
            <a:r>
              <a:rPr lang="en-US" sz="2800" b="1" dirty="0" smtClean="0">
                <a:latin typeface="Comic Sans MS" pitchFamily="66" charset="0"/>
              </a:rPr>
              <a:t>Explore the functions of various parts of operating system </a:t>
            </a:r>
            <a:r>
              <a:rPr lang="en-US" sz="2800" b="1" dirty="0" smtClean="0">
                <a:latin typeface="Comic Sans MS" pitchFamily="66" charset="0"/>
              </a:rPr>
              <a:t>that includes </a:t>
            </a:r>
            <a:r>
              <a:rPr lang="en-US" sz="2800" b="1" dirty="0" smtClean="0">
                <a:latin typeface="Comic Sans MS" pitchFamily="66" charset="0"/>
              </a:rPr>
              <a:t>process management, memory management, file management and </a:t>
            </a:r>
            <a:r>
              <a:rPr lang="en-US" sz="2800" b="1" dirty="0" smtClean="0">
                <a:latin typeface="Comic Sans MS" pitchFamily="66" charset="0"/>
              </a:rPr>
              <a:t>features of protection</a:t>
            </a:r>
            <a:endParaRPr lang="en-US" sz="2800" b="1" dirty="0" smtClean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Demonstrate understanding of concepts, structure and design of operating system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11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D5FE-44CA-40F7-9431-D279FDA4A46D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23925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</a:t>
            </a:r>
            <a:r>
              <a:rPr lang="en-US" sz="3200" b="1" dirty="0">
                <a:solidFill>
                  <a:schemeClr val="tx1"/>
                </a:solidFill>
              </a:rPr>
              <a:t> System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			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48600" cy="49530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/>
              <a:t>Outline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Overview and structure of the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Process management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Concept of a process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Scheduling of process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Memory Management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Paging and Segmentation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Virtual memory management features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Threads and Process Coordination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Synchronization 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Deadlocks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4252-D968-4315-AA7E-D58B529F73AA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543800" cy="9779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		Syllabus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080375" cy="4921250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Outline..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Storage Management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</a:rPr>
              <a:t>		</a:t>
            </a: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File system and directory structure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Secondary Storage Structure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I/O subsystem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Protection and Security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</a:rPr>
              <a:t>		</a:t>
            </a: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System Protection Methods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Security Problem and Threats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Operating systems for Embedded systems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Virtualization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C14-0873-4C9D-9FBE-541FC90AE612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43800" cy="9779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Syllab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us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71625"/>
            <a:ext cx="8229600" cy="4752975"/>
          </a:xfrm>
          <a:noFill/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Books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Textbook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   </a:t>
            </a:r>
            <a:r>
              <a:rPr lang="en-US" sz="2800" b="1" dirty="0">
                <a:latin typeface="Comic Sans MS" pitchFamily="66" charset="0"/>
              </a:rPr>
              <a:t>Operating System Concepts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err="1">
                <a:latin typeface="Comic Sans MS" pitchFamily="66" charset="0"/>
              </a:rPr>
              <a:t>Silberschatz</a:t>
            </a:r>
            <a:r>
              <a:rPr lang="en-US" sz="2800" b="1" dirty="0">
                <a:latin typeface="Comic Sans MS" pitchFamily="66" charset="0"/>
              </a:rPr>
              <a:t>, Gavin and Gagne 9</a:t>
            </a:r>
            <a:r>
              <a:rPr lang="en-US" sz="2800" b="1" baseline="30000" dirty="0">
                <a:latin typeface="Comic Sans MS" pitchFamily="66" charset="0"/>
              </a:rPr>
              <a:t>th</a:t>
            </a:r>
            <a:r>
              <a:rPr lang="en-US" sz="2800" b="1" dirty="0">
                <a:latin typeface="Comic Sans MS" pitchFamily="66" charset="0"/>
              </a:rPr>
              <a:t> Edition 	</a:t>
            </a:r>
            <a:r>
              <a:rPr lang="en-US" sz="2800" b="1" dirty="0"/>
              <a:t>					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Reference Books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Systems    </a:t>
            </a:r>
            <a:r>
              <a:rPr lang="en-US" sz="2800" b="1" dirty="0"/>
              <a:t>by William Stallings 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Systems    </a:t>
            </a:r>
            <a:r>
              <a:rPr lang="en-US" sz="2800" b="1" dirty="0"/>
              <a:t>by Gary Nutt 	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Modern Operating Systems</a:t>
            </a:r>
            <a:r>
              <a:rPr lang="en-US" sz="2800" b="1" dirty="0"/>
              <a:t> by </a:t>
            </a:r>
            <a:r>
              <a:rPr lang="en-US" sz="2800" b="1" dirty="0" err="1"/>
              <a:t>Tanenbaum</a:t>
            </a:r>
            <a:endParaRPr lang="en-US" sz="28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 Design and Implementation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		by </a:t>
            </a:r>
            <a:r>
              <a:rPr lang="en-US" sz="2800" b="1" dirty="0" err="1"/>
              <a:t>Tanenbaum</a:t>
            </a:r>
            <a:r>
              <a:rPr lang="en-US" sz="2800" b="1" dirty="0"/>
              <a:t> and </a:t>
            </a:r>
            <a:r>
              <a:rPr lang="en-US" sz="2800" b="1" dirty="0" err="1"/>
              <a:t>Woodhill</a:t>
            </a:r>
            <a:endParaRPr lang="en-US" sz="28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D722-5266-4CCB-84ED-6B9938EBF716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004888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		Syllabus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800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Evaluation Criteria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Final Exam		</a:t>
            </a:r>
            <a:r>
              <a:rPr lang="en-US" sz="2800" b="1" dirty="0" smtClean="0">
                <a:latin typeface="Comic Sans MS" pitchFamily="66" charset="0"/>
              </a:rPr>
              <a:t>50</a:t>
            </a:r>
            <a:r>
              <a:rPr lang="en-US" sz="2800" b="1" dirty="0">
                <a:latin typeface="Comic Sans MS" pitchFamily="66" charset="0"/>
              </a:rPr>
              <a:t>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Term Exams		</a:t>
            </a:r>
            <a:r>
              <a:rPr lang="en-US" sz="2800" b="1" dirty="0" smtClean="0">
                <a:latin typeface="Comic Sans MS" pitchFamily="66" charset="0"/>
              </a:rPr>
              <a:t>30% </a:t>
            </a:r>
            <a:r>
              <a:rPr lang="en-US" sz="2800" b="1" dirty="0">
                <a:latin typeface="Comic Sans MS" pitchFamily="66" charset="0"/>
              </a:rPr>
              <a:t>(</a:t>
            </a:r>
            <a:r>
              <a:rPr lang="en-US" sz="2800" b="1" dirty="0" smtClean="0">
                <a:latin typeface="Comic Sans MS" pitchFamily="66" charset="0"/>
              </a:rPr>
              <a:t>15% </a:t>
            </a:r>
            <a:r>
              <a:rPr lang="en-US" sz="2800" b="1" dirty="0">
                <a:latin typeface="Comic Sans MS" pitchFamily="66" charset="0"/>
              </a:rPr>
              <a:t>each)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Quiz + Assignment  	5%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Project			</a:t>
            </a:r>
            <a:r>
              <a:rPr lang="en-US" sz="2800" b="1" dirty="0" smtClean="0">
                <a:latin typeface="Comic Sans MS" pitchFamily="66" charset="0"/>
              </a:rPr>
              <a:t>15%</a:t>
            </a:r>
            <a:endParaRPr lang="en-US" sz="2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Course Pre-requisites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Computer Organization and Assembly 	Language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Data Structures</a:t>
            </a:r>
          </a:p>
          <a:p>
            <a:pPr>
              <a:lnSpc>
                <a:spcPct val="80000"/>
              </a:lnSpc>
              <a:buNone/>
            </a:pPr>
            <a:endParaRPr lang="en-US" sz="1200" b="1" i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My office hours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To be announced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  <a:cs typeface="Arial" pitchFamily="34" charset="0"/>
              </a:rPr>
              <a:t>OS Spring 2019</a:t>
            </a:r>
            <a:endParaRPr lang="en-US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  <a:cs typeface="Arial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FF35-ECD1-4590-91CC-CA729FEF26F6}" type="slidenum">
              <a:rPr lang="en-US" b="1">
                <a:latin typeface="Arial Black" pitchFamily="34" charset="0"/>
                <a:cs typeface="Arial" pitchFamily="34" charset="0"/>
              </a:rPr>
              <a:pPr/>
              <a:t>8</a:t>
            </a:fld>
            <a:endParaRPr lang="en-US" b="1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27D488-1432-460D-AB9D-7884AAD0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D22C54-7BD5-4AF6-B980-A595BEE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EC3013-0CDD-4DA7-8720-CC40474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C35-7519-478D-81D6-32241E4D881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626629-C1DE-4BE9-A06B-53C88818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304</TotalTime>
  <Words>220</Words>
  <Application>Microsoft Office PowerPoint</Application>
  <PresentationFormat>On-screen Show (4:3)</PresentationFormat>
  <Paragraphs>95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Comic Sans MS</vt:lpstr>
      <vt:lpstr>Gill Sans MT</vt:lpstr>
      <vt:lpstr>Times</vt:lpstr>
      <vt:lpstr>Verdana</vt:lpstr>
      <vt:lpstr>Wingdings</vt:lpstr>
      <vt:lpstr>Wingdings 2</vt:lpstr>
      <vt:lpstr>Theme1</vt:lpstr>
      <vt:lpstr>      OPERATING SYSTEMS       CS 205     3 + 1 Cr. Hr. </vt:lpstr>
      <vt:lpstr>PowerPoint Presentation</vt:lpstr>
      <vt:lpstr>Operating System  Goals and Objectives</vt:lpstr>
      <vt:lpstr>Operating System  Course Learning Outcomes</vt:lpstr>
      <vt:lpstr>Operating System    Syllabus</vt:lpstr>
      <vt:lpstr>Operating System    Syllabus</vt:lpstr>
      <vt:lpstr>Operating System    Syllabus</vt:lpstr>
      <vt:lpstr>Operating System    Syllabus</vt:lpstr>
      <vt:lpstr>PowerPoint Presentation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76</cp:revision>
  <dcterms:created xsi:type="dcterms:W3CDTF">2008-12-31T02:25:45Z</dcterms:created>
  <dcterms:modified xsi:type="dcterms:W3CDTF">2019-01-20T16:39:22Z</dcterms:modified>
</cp:coreProperties>
</file>