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4" r:id="rId3"/>
    <p:sldId id="305" r:id="rId4"/>
    <p:sldId id="306" r:id="rId5"/>
    <p:sldId id="307" r:id="rId6"/>
    <p:sldId id="309" r:id="rId7"/>
    <p:sldId id="308" r:id="rId8"/>
    <p:sldId id="335" r:id="rId9"/>
    <p:sldId id="294" r:id="rId10"/>
    <p:sldId id="336" r:id="rId11"/>
    <p:sldId id="310" r:id="rId12"/>
    <p:sldId id="316" r:id="rId13"/>
    <p:sldId id="340" r:id="rId14"/>
    <p:sldId id="317" r:id="rId15"/>
    <p:sldId id="337" r:id="rId16"/>
    <p:sldId id="311" r:id="rId17"/>
    <p:sldId id="339" r:id="rId18"/>
    <p:sldId id="338" r:id="rId19"/>
    <p:sldId id="312" r:id="rId20"/>
    <p:sldId id="313" r:id="rId21"/>
    <p:sldId id="314" r:id="rId22"/>
    <p:sldId id="315" r:id="rId23"/>
    <p:sldId id="318" r:id="rId24"/>
    <p:sldId id="329" r:id="rId25"/>
    <p:sldId id="331" r:id="rId26"/>
    <p:sldId id="332" r:id="rId27"/>
    <p:sldId id="333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65D115A-2D65-4399-9D1F-650AEF2F9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9847681-23E5-4ACB-B8D1-D4262AF94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9F34B-EFEA-45FF-B9C6-E3A7D8C3DF0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E2831-9973-406F-9310-7C23E2AEF83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4BD60-256F-4C9C-9328-66DF11E606E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EE557-36B1-4386-ACED-CBC1BFF7535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30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7DE2-6239-47CC-A143-98E5097FBF3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403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97B11-6508-46F9-8AA3-AB3A3EC854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339C4-40DE-42A1-AED9-3B039E13F21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60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AA1C7-3BDB-4B95-BF2D-8DFBD97A95A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662-B3EC-441D-814D-FCB9D10F92A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81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421CB-76F6-49FD-A633-6318073AF8F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B0D52-610A-4A42-AE87-52F4DD648FA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01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9F7-CDDF-4E50-911A-748999B776F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FB5C-7FAB-4DCE-9B03-75A7CE86AB2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D7C3E-ABF7-4BF6-BA57-49670B8192B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1B7AA-183A-43CB-825A-C82FD59855C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19726-2D49-4EBE-A3BC-60C7703AA08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D3670-EB68-4B56-84AE-993FDA749EC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53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224DB-814C-433B-870C-818945738BE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C1C95-325B-4682-BF9D-1615BF443A7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07EE5-9AE8-47DF-AE92-F0EAC00D673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6A1B9-0ED0-49C8-89A1-DC1EE75F0A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7C6CC-00C1-43B9-9B8D-3A2BDC46CAC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16C59-5494-4CC2-BBE4-CFBF156BCED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F18CC-A4AD-42C2-BB72-F4D12249D9C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0C42E0-5DAB-4DB8-AF63-638872A8D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D73CC-5C50-433E-9499-480C2B866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1729-6582-4E1B-86BD-76335D27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E69D-AF01-426A-BBB4-BE26BDADB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D765-1660-43DE-AF21-4929AF4B7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8FA91-C446-4612-BF7A-19D64F182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86509-1B59-4A09-8000-99D4E786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9232B-0154-4E9D-99ED-FC02BA496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9AB7C-DF5B-4DD3-AC3F-7B3D21C2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7115E-B2B2-4412-8CC2-20138CFDF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ACC5-7981-4760-A666-9937A4FE5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FF400-7E23-4377-BBD4-98389BAAD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4DCB214-98A5-48BC-AD57-381172E48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E3731-1B1D-4858-8BB4-36ED274C1E5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Turing Machines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C7129-ED72-43F9-968C-5A62540B359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for calculations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can also be used for calculating values</a:t>
            </a:r>
          </a:p>
          <a:p>
            <a:pPr lvl="1" eaLnBrk="1" hangingPunct="1"/>
            <a:r>
              <a:rPr lang="en-US" smtClean="0"/>
              <a:t>Like arithmetic computations</a:t>
            </a:r>
          </a:p>
          <a:p>
            <a:pPr lvl="1" eaLnBrk="1" hangingPunct="1"/>
            <a:r>
              <a:rPr lang="en-US" smtClean="0"/>
              <a:t>Eg., addition, subtraction, multiplication,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7600D-7F0B-4377-AB87-AD972868BF7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2: monus subtraction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b="1" i="1" dirty="0" smtClean="0">
                <a:solidFill>
                  <a:srgbClr val="7030A0"/>
                </a:solidFill>
              </a:rPr>
              <a:t>“m --  n” = max{m-n,0}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 smtClean="0"/>
              <a:t>0</a:t>
            </a:r>
            <a:r>
              <a:rPr lang="en-US" sz="2800" baseline="30000" dirty="0" smtClean="0"/>
              <a:t>m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 		</a:t>
            </a:r>
            <a:r>
              <a:rPr lang="en-US" sz="2800" dirty="0" smtClean="0"/>
              <a:t>...B 0</a:t>
            </a:r>
            <a:r>
              <a:rPr lang="en-US" sz="2800" baseline="30000" dirty="0" smtClean="0"/>
              <a:t>m-n </a:t>
            </a:r>
            <a:r>
              <a:rPr lang="en-US" sz="2800" dirty="0" smtClean="0"/>
              <a:t>B.. (</a:t>
            </a:r>
            <a:r>
              <a:rPr lang="en-US" sz="2800" i="1" dirty="0" smtClean="0"/>
              <a:t>if m&gt;n</a:t>
            </a:r>
            <a:r>
              <a:rPr lang="en-US" sz="2800" dirty="0" smtClean="0"/>
              <a:t>) </a:t>
            </a:r>
            <a:br>
              <a:rPr lang="en-US" sz="2800" dirty="0" smtClean="0"/>
            </a:br>
            <a:r>
              <a:rPr lang="en-US" sz="2800" dirty="0" smtClean="0"/>
              <a:t>		 	...BB…B..  (</a:t>
            </a:r>
            <a:r>
              <a:rPr lang="en-US" sz="2800" i="1" dirty="0" smtClean="0"/>
              <a:t>otherwise</a:t>
            </a:r>
            <a:r>
              <a:rPr lang="en-US" sz="2800" dirty="0" smtClean="0"/>
              <a:t>)		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For every 0 on the left (mark X),  mark off a 0 on the right (mark Y)</a:t>
            </a:r>
          </a:p>
          <a:p>
            <a:pPr marL="514350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 smtClean="0"/>
              <a:t>Repeat process, until one of the following happens: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// No more 0s remaining on the left of 1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Answer is 0, so flip all excess 0s on the right of 1 to Bs (and the 1 itself) and halt 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//No more 0s remaining on the right of 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Answer is m-n, so simply halt after making 1 to B    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/>
              <a:t>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-5400000">
            <a:off x="-578643" y="4523581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  <p:sp>
        <p:nvSpPr>
          <p:cNvPr id="13318" name="Rounded Rectangle 5"/>
          <p:cNvSpPr>
            <a:spLocks noChangeArrowheads="1"/>
          </p:cNvSpPr>
          <p:nvPr/>
        </p:nvSpPr>
        <p:spPr bwMode="auto">
          <a:xfrm>
            <a:off x="1066800" y="1905000"/>
            <a:ext cx="67818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  <p:bldP spid="13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1A8439-7C37-4C1E-B96A-62AF88F09D5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Multiplication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0</a:t>
            </a:r>
            <a:r>
              <a:rPr lang="en-US" sz="2800" baseline="30000" smtClean="0"/>
              <a:t>m</a:t>
            </a:r>
            <a:r>
              <a:rPr lang="en-US" sz="2800" smtClean="0"/>
              <a:t>10</a:t>
            </a:r>
            <a:r>
              <a:rPr lang="en-US" sz="2800" baseline="30000" smtClean="0"/>
              <a:t>n</a:t>
            </a:r>
            <a:r>
              <a:rPr lang="en-US" sz="2800" smtClean="0"/>
              <a:t>1 (input), 	0</a:t>
            </a:r>
            <a:r>
              <a:rPr lang="en-US" sz="2800" baseline="30000" smtClean="0"/>
              <a:t>mn</a:t>
            </a:r>
            <a:r>
              <a:rPr lang="en-US" sz="2800" smtClean="0"/>
              <a:t>1 (output)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u="sng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Pseudocode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Move tape head back &amp; forth such that for every 0 seen in 0</a:t>
            </a:r>
            <a:r>
              <a:rPr lang="en-US" sz="2400" baseline="30000" smtClean="0"/>
              <a:t>m</a:t>
            </a:r>
            <a:r>
              <a:rPr lang="en-US" sz="2400" smtClean="0"/>
              <a:t>, write n 0s to the right of the last delimiting 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Once written, that zero is changed to B to get marked as finished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After completing on all m 0s, make the remaining n 0s and 1s also as Bs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-5400000">
            <a:off x="-578643" y="4526756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Calculations vs. Languages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CA39A-F972-47C9-8F30-342A5513A1A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2286000"/>
            <a:ext cx="2743200" cy="1323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“calculation” is one that takes an input and outputs a value (or values)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3886200"/>
            <a:ext cx="2667000" cy="101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“language” is a set of strings that meet certain criteria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81400" y="1981200"/>
            <a:ext cx="4191000" cy="16319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“language” for a certain calculation is the set of strings of the form “&lt;input, output&gt;”, where the output corresponds to a valid calculated value for the input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0" y="4495800"/>
            <a:ext cx="1293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“&lt;0#0,0&gt;”</a:t>
            </a:r>
          </a:p>
          <a:p>
            <a:r>
              <a:rPr lang="en-US"/>
              <a:t>“&lt;0#1,1&gt;”</a:t>
            </a:r>
          </a:p>
          <a:p>
            <a:r>
              <a:rPr lang="en-US"/>
              <a:t>…</a:t>
            </a:r>
          </a:p>
          <a:p>
            <a:r>
              <a:rPr lang="en-US"/>
              <a:t>“&lt;2#4,6&gt;”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29000" y="4038600"/>
            <a:ext cx="589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The language L</a:t>
            </a:r>
            <a:r>
              <a:rPr lang="en-US" baseline="-25000"/>
              <a:t>add</a:t>
            </a:r>
            <a:r>
              <a:rPr lang="en-US"/>
              <a:t> for the addition operation</a:t>
            </a: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>
            <a:off x="3048000" y="3048000"/>
            <a:ext cx="4572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-1733195">
            <a:off x="2790825" y="3836988"/>
            <a:ext cx="7620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800" y="6019800"/>
            <a:ext cx="5199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Membership question == verifying a solution</a:t>
            </a:r>
            <a:br>
              <a:rPr lang="en-US"/>
            </a:br>
            <a:r>
              <a:rPr lang="en-US"/>
              <a:t>e.g., is “&lt;15#12,27&gt;” a member of L</a:t>
            </a:r>
            <a:r>
              <a:rPr lang="en-US" baseline="-25000"/>
              <a:t>add </a:t>
            </a:r>
            <a:r>
              <a:rPr lang="en-US"/>
              <a:t>?  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1" grpId="0"/>
      <p:bldP spid="22" grpId="0" animBg="1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E3B07-E2DF-4422-A9FA-E8D0A16FF8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the Turing Machines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FF0000"/>
                </a:solidFill>
              </a:rPr>
              <a:t>Recursive Enumerable (RE) language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0480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25908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21336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 rot="-5400000">
            <a:off x="58602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1905000" y="3124200"/>
            <a:ext cx="67818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 rot="-5400000">
            <a:off x="6888956" y="4617244"/>
            <a:ext cx="1554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</a:t>
            </a:r>
          </a:p>
        </p:txBody>
      </p:sp>
      <p:cxnSp>
        <p:nvCxnSpPr>
          <p:cNvPr id="16395" name="Straight Arrow Connector 11"/>
          <p:cNvCxnSpPr>
            <a:cxnSpLocks noChangeShapeType="1"/>
          </p:cNvCxnSpPr>
          <p:nvPr/>
        </p:nvCxnSpPr>
        <p:spPr bwMode="auto">
          <a:xfrm>
            <a:off x="6400800" y="2667000"/>
            <a:ext cx="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Variations of Turing Machines</a:t>
            </a:r>
          </a:p>
        </p:txBody>
      </p:sp>
      <p:sp>
        <p:nvSpPr>
          <p:cNvPr id="1741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E9C086-B32B-4C72-8662-46179CD89132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7D305-3E9B-4002-96FB-51D761F59F7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with </a:t>
            </a:r>
            <a:r>
              <a:rPr lang="en-US" i="1" smtClean="0"/>
              <a:t>storage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smtClean="0"/>
              <a:t>E.g., TM for 01* + 10*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066800" y="32766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66800" y="3733800"/>
            <a:ext cx="1447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storage</a:t>
            </a:r>
          </a:p>
        </p:txBody>
      </p:sp>
      <p:sp>
        <p:nvSpPr>
          <p:cNvPr id="18439" name="Freeform 42"/>
          <p:cNvSpPr>
            <a:spLocks/>
          </p:cNvSpPr>
          <p:nvPr/>
        </p:nvSpPr>
        <p:spPr bwMode="auto">
          <a:xfrm>
            <a:off x="1447800" y="4038600"/>
            <a:ext cx="152400" cy="9144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43"/>
          <p:cNvSpPr txBox="1">
            <a:spLocks noChangeArrowheads="1"/>
          </p:cNvSpPr>
          <p:nvPr/>
        </p:nvSpPr>
        <p:spPr bwMode="auto">
          <a:xfrm>
            <a:off x="2530475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grpSp>
        <p:nvGrpSpPr>
          <p:cNvPr id="18441" name="Group 44"/>
          <p:cNvGrpSpPr>
            <a:grpSpLocks/>
          </p:cNvGrpSpPr>
          <p:nvPr/>
        </p:nvGrpSpPr>
        <p:grpSpPr bwMode="auto">
          <a:xfrm>
            <a:off x="228600" y="4953000"/>
            <a:ext cx="4495800" cy="457200"/>
            <a:chOff x="3168" y="3024"/>
            <a:chExt cx="2832" cy="288"/>
          </a:xfrm>
        </p:grpSpPr>
        <p:sp>
          <p:nvSpPr>
            <p:cNvPr id="18457" name="Rectangle 4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8" name="Rectangle 4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9" name="Rectangle 4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0" name="Rectangle 4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1" name="Rectangle 4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2" name="Rectangle 5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0</a:t>
              </a:r>
              <a:endParaRPr lang="en-US" sz="1600"/>
            </a:p>
          </p:txBody>
        </p:sp>
        <p:sp>
          <p:nvSpPr>
            <p:cNvPr id="18463" name="Rectangle 5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4" name="Rectangle 5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5" name="Rectangle 5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6" name="Rectangle 5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7" name="Line 5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5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6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6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6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6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6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6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Line 6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Line 6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6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7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7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Text Box 7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16394" name="Text Box 73"/>
          <p:cNvSpPr txBox="1">
            <a:spLocks noChangeArrowheads="1"/>
          </p:cNvSpPr>
          <p:nvPr/>
        </p:nvSpPr>
        <p:spPr bwMode="auto">
          <a:xfrm>
            <a:off x="5165725" y="3306763"/>
            <a:ext cx="31718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Transition function </a:t>
            </a:r>
            <a:r>
              <a:rPr lang="en-US" u="sng">
                <a:sym typeface="Symbol" pitchFamily="28" charset="2"/>
              </a:rPr>
              <a:t>: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ym typeface="Symbol" pitchFamily="28" charset="2"/>
              </a:rPr>
              <a:t>([q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,B],a)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,a],B) = ([q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,B], B,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</p:txBody>
      </p:sp>
      <p:sp>
        <p:nvSpPr>
          <p:cNvPr id="18443" name="Text Box 74"/>
          <p:cNvSpPr txBox="1">
            <a:spLocks noChangeArrowheads="1"/>
          </p:cNvSpPr>
          <p:nvPr/>
        </p:nvSpPr>
        <p:spPr bwMode="auto">
          <a:xfrm>
            <a:off x="228600" y="61722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[q,a]:</a:t>
            </a:r>
          </a:p>
        </p:txBody>
      </p:sp>
      <p:sp>
        <p:nvSpPr>
          <p:cNvPr id="18444" name="Text Box 75"/>
          <p:cNvSpPr txBox="1">
            <a:spLocks noChangeArrowheads="1"/>
          </p:cNvSpPr>
          <p:nvPr/>
        </p:nvSpPr>
        <p:spPr bwMode="auto">
          <a:xfrm>
            <a:off x="884238" y="6200775"/>
            <a:ext cx="25447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  where q is current state, </a:t>
            </a:r>
          </a:p>
          <a:p>
            <a:r>
              <a:rPr lang="en-US" sz="1600">
                <a:solidFill>
                  <a:schemeClr val="folHlink"/>
                </a:solidFill>
              </a:rPr>
              <a:t>a is the symbol in storage </a:t>
            </a:r>
          </a:p>
        </p:txBody>
      </p:sp>
      <p:sp>
        <p:nvSpPr>
          <p:cNvPr id="18445" name="Line 76"/>
          <p:cNvSpPr>
            <a:spLocks noChangeShapeType="1"/>
          </p:cNvSpPr>
          <p:nvPr/>
        </p:nvSpPr>
        <p:spPr bwMode="auto">
          <a:xfrm>
            <a:off x="152400" y="6096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77"/>
          <p:cNvSpPr>
            <a:spLocks noChangeShapeType="1"/>
          </p:cNvSpPr>
          <p:nvPr/>
        </p:nvSpPr>
        <p:spPr bwMode="auto">
          <a:xfrm>
            <a:off x="3352800" y="586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78"/>
          <p:cNvSpPr>
            <a:spLocks noChangeShapeType="1"/>
          </p:cNvSpPr>
          <p:nvPr/>
        </p:nvSpPr>
        <p:spPr bwMode="auto">
          <a:xfrm>
            <a:off x="62484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79"/>
          <p:cNvSpPr>
            <a:spLocks noChangeShapeType="1"/>
          </p:cNvSpPr>
          <p:nvPr/>
        </p:nvSpPr>
        <p:spPr bwMode="auto">
          <a:xfrm>
            <a:off x="76200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04" name="Text Box 80"/>
          <p:cNvSpPr txBox="1">
            <a:spLocks noChangeArrowheads="1"/>
          </p:cNvSpPr>
          <p:nvPr/>
        </p:nvSpPr>
        <p:spPr bwMode="auto">
          <a:xfrm>
            <a:off x="4175125" y="5962650"/>
            <a:ext cx="3779838" cy="71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Are the standard TMs </a:t>
            </a:r>
          </a:p>
          <a:p>
            <a:r>
              <a:rPr lang="en-US"/>
              <a:t>equivalent to TMs with storage?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229600" y="5943600"/>
            <a:ext cx="6032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86400" y="609600"/>
            <a:ext cx="36576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Generic description</a:t>
            </a:r>
          </a:p>
          <a:p>
            <a:r>
              <a:rPr lang="en-US"/>
              <a:t>Will work for both a=0 and a=1</a:t>
            </a:r>
          </a:p>
        </p:txBody>
      </p:sp>
      <p:sp>
        <p:nvSpPr>
          <p:cNvPr id="49" name="Line Callout 2 48"/>
          <p:cNvSpPr>
            <a:spLocks/>
          </p:cNvSpPr>
          <p:nvPr/>
        </p:nvSpPr>
        <p:spPr bwMode="auto">
          <a:xfrm>
            <a:off x="3886200" y="26670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352"/>
              <a:gd name="adj6" fmla="val 2022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state</a:t>
            </a:r>
          </a:p>
        </p:txBody>
      </p:sp>
      <p:sp>
        <p:nvSpPr>
          <p:cNvPr id="50" name="Line Callout 2 49"/>
          <p:cNvSpPr>
            <a:spLocks/>
          </p:cNvSpPr>
          <p:nvPr/>
        </p:nvSpPr>
        <p:spPr bwMode="auto">
          <a:xfrm>
            <a:off x="5334000" y="2438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7338"/>
              <a:gd name="adj6" fmla="val 798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Storage symbol</a:t>
            </a:r>
          </a:p>
        </p:txBody>
      </p:sp>
      <p:sp>
        <p:nvSpPr>
          <p:cNvPr id="51" name="Line Callout 2 50"/>
          <p:cNvSpPr>
            <a:spLocks/>
          </p:cNvSpPr>
          <p:nvPr/>
        </p:nvSpPr>
        <p:spPr bwMode="auto">
          <a:xfrm>
            <a:off x="6477000" y="2514600"/>
            <a:ext cx="762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421"/>
              <a:gd name="adj6" fmla="val -12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Tape symbol</a:t>
            </a:r>
          </a:p>
        </p:txBody>
      </p:sp>
      <p:sp>
        <p:nvSpPr>
          <p:cNvPr id="52" name="Line Callout 2 51"/>
          <p:cNvSpPr>
            <a:spLocks/>
          </p:cNvSpPr>
          <p:nvPr/>
        </p:nvSpPr>
        <p:spPr bwMode="auto">
          <a:xfrm>
            <a:off x="7696200" y="2514600"/>
            <a:ext cx="685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565"/>
              <a:gd name="adj6" fmla="val -952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Next state</a:t>
            </a:r>
          </a:p>
        </p:txBody>
      </p:sp>
      <p:sp>
        <p:nvSpPr>
          <p:cNvPr id="53" name="Line Callout 2 52"/>
          <p:cNvSpPr>
            <a:spLocks/>
          </p:cNvSpPr>
          <p:nvPr/>
        </p:nvSpPr>
        <p:spPr bwMode="auto">
          <a:xfrm>
            <a:off x="8305800" y="2819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838"/>
              <a:gd name="adj6" fmla="val -1156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New Storage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  <p:bldP spid="16394" grpId="0"/>
      <p:bldP spid="46190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Standard TMs are equivalent to TMs with storage -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8" charset="2"/>
              <a:buNone/>
            </a:pPr>
            <a:r>
              <a:rPr lang="en-US" sz="2800" i="1" u="sng" smtClean="0"/>
              <a:t>Claim:</a:t>
            </a:r>
            <a:r>
              <a:rPr lang="en-US" sz="2800" i="1" smtClean="0"/>
              <a:t> Every TM w/ storage can be simulated by a TM w/o storage as follows:</a:t>
            </a:r>
          </a:p>
          <a:p>
            <a:pPr lvl="1"/>
            <a:r>
              <a:rPr lang="en-US" smtClean="0"/>
              <a:t>For every [state, symbol] combination in the TM w/ storage:</a:t>
            </a:r>
          </a:p>
          <a:p>
            <a:pPr lvl="2"/>
            <a:r>
              <a:rPr lang="en-US" smtClean="0"/>
              <a:t>Create a new state in the TM w/o storage</a:t>
            </a:r>
          </a:p>
          <a:p>
            <a:pPr lvl="2"/>
            <a:r>
              <a:rPr lang="en-US" smtClean="0"/>
              <a:t>Define transitions induced by TM w/ storage</a:t>
            </a:r>
          </a:p>
          <a:p>
            <a:pPr>
              <a:buFont typeface="Wingdings" pitchFamily="28" charset="2"/>
              <a:buNone/>
            </a:pPr>
            <a:endParaRPr lang="en-US" sz="2400" smtClean="0"/>
          </a:p>
          <a:p>
            <a:pPr>
              <a:buFont typeface="Wingdings" pitchFamily="28" charset="2"/>
              <a:buNone/>
            </a:pPr>
            <a:r>
              <a:rPr lang="en-US" sz="2400" smtClean="0"/>
              <a:t>Since there are only finite number of states and symbols in the TM with storage, the number of states in the TM without storage will also be finite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A4A8C-2539-4701-A6E3-A6AA1487130F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56E46-EDA6-4342-9B00-FD31B180B9C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Multi-track</a:t>
            </a:r>
            <a:r>
              <a:rPr lang="en-US" smtClean="0"/>
              <a:t> Turing Machines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with multiple tracks, </a:t>
            </a:r>
            <a:br>
              <a:rPr lang="en-US" smtClean="0"/>
            </a:br>
            <a:r>
              <a:rPr lang="en-US" smtClean="0"/>
              <a:t>but just one unified tape head</a:t>
            </a:r>
            <a:endParaRPr lang="en-US" i="1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810000" y="3200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48006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2" name="Text Box 26"/>
          <p:cNvSpPr txBox="1">
            <a:spLocks noChangeArrowheads="1"/>
          </p:cNvSpPr>
          <p:nvPr/>
        </p:nvSpPr>
        <p:spPr bwMode="auto">
          <a:xfrm>
            <a:off x="2609850" y="4743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3" name="Line 28"/>
          <p:cNvSpPr>
            <a:spLocks noChangeShapeType="1"/>
          </p:cNvSpPr>
          <p:nvPr/>
        </p:nvSpPr>
        <p:spPr bwMode="auto">
          <a:xfrm>
            <a:off x="2514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9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30"/>
          <p:cNvSpPr txBox="1">
            <a:spLocks noChangeArrowheads="1"/>
          </p:cNvSpPr>
          <p:nvPr/>
        </p:nvSpPr>
        <p:spPr bwMode="auto">
          <a:xfrm>
            <a:off x="6267450" y="4724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6" name="Line 31"/>
          <p:cNvSpPr>
            <a:spLocks noChangeShapeType="1"/>
          </p:cNvSpPr>
          <p:nvPr/>
        </p:nvSpPr>
        <p:spPr bwMode="auto">
          <a:xfrm>
            <a:off x="6172200" y="4781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32"/>
          <p:cNvSpPr>
            <a:spLocks noChangeShapeType="1"/>
          </p:cNvSpPr>
          <p:nvPr/>
        </p:nvSpPr>
        <p:spPr bwMode="auto">
          <a:xfrm>
            <a:off x="6172200" y="5162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1816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4" name="Text Box 49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5" name="Line 50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51"/>
          <p:cNvSpPr>
            <a:spLocks noChangeShapeType="1"/>
          </p:cNvSpPr>
          <p:nvPr/>
        </p:nvSpPr>
        <p:spPr bwMode="auto">
          <a:xfrm>
            <a:off x="25146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Text Box 52"/>
          <p:cNvSpPr txBox="1">
            <a:spLocks noChangeArrowheads="1"/>
          </p:cNvSpPr>
          <p:nvPr/>
        </p:nvSpPr>
        <p:spPr bwMode="auto">
          <a:xfrm>
            <a:off x="6267450" y="5105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8" name="Line 53"/>
          <p:cNvSpPr>
            <a:spLocks noChangeShapeType="1"/>
          </p:cNvSpPr>
          <p:nvPr/>
        </p:nvSpPr>
        <p:spPr bwMode="auto">
          <a:xfrm>
            <a:off x="617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Line 54"/>
          <p:cNvSpPr>
            <a:spLocks noChangeShapeType="1"/>
          </p:cNvSpPr>
          <p:nvPr/>
        </p:nvSpPr>
        <p:spPr bwMode="auto">
          <a:xfrm>
            <a:off x="6172200" y="5543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59436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46" name="Text Box 71"/>
          <p:cNvSpPr txBox="1">
            <a:spLocks noChangeArrowheads="1"/>
          </p:cNvSpPr>
          <p:nvPr/>
        </p:nvSpPr>
        <p:spPr bwMode="auto">
          <a:xfrm>
            <a:off x="2609850" y="5886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47" name="Line 72"/>
          <p:cNvSpPr>
            <a:spLocks noChangeShapeType="1"/>
          </p:cNvSpPr>
          <p:nvPr/>
        </p:nvSpPr>
        <p:spPr bwMode="auto">
          <a:xfrm>
            <a:off x="25146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Line 73"/>
          <p:cNvSpPr>
            <a:spLocks noChangeShapeType="1"/>
          </p:cNvSpPr>
          <p:nvPr/>
        </p:nvSpPr>
        <p:spPr bwMode="auto">
          <a:xfrm>
            <a:off x="25146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Text Box 74"/>
          <p:cNvSpPr txBox="1">
            <a:spLocks noChangeArrowheads="1"/>
          </p:cNvSpPr>
          <p:nvPr/>
        </p:nvSpPr>
        <p:spPr bwMode="auto">
          <a:xfrm>
            <a:off x="6267450" y="5867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0" name="Line 75"/>
          <p:cNvSpPr>
            <a:spLocks noChangeShapeType="1"/>
          </p:cNvSpPr>
          <p:nvPr/>
        </p:nvSpPr>
        <p:spPr bwMode="auto">
          <a:xfrm>
            <a:off x="6172200" y="5924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76"/>
          <p:cNvSpPr>
            <a:spLocks noChangeShapeType="1"/>
          </p:cNvSpPr>
          <p:nvPr/>
        </p:nvSpPr>
        <p:spPr bwMode="auto">
          <a:xfrm>
            <a:off x="6172200" y="6305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Freeform 79"/>
          <p:cNvSpPr>
            <a:spLocks/>
          </p:cNvSpPr>
          <p:nvPr/>
        </p:nvSpPr>
        <p:spPr bwMode="auto">
          <a:xfrm>
            <a:off x="3886200" y="4114800"/>
            <a:ext cx="609600" cy="19812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Text Box 80"/>
          <p:cNvSpPr txBox="1">
            <a:spLocks noChangeArrowheads="1"/>
          </p:cNvSpPr>
          <p:nvPr/>
        </p:nvSpPr>
        <p:spPr bwMode="auto">
          <a:xfrm>
            <a:off x="1431925" y="4743450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0554" name="Text Box 81"/>
          <p:cNvSpPr txBox="1">
            <a:spLocks noChangeArrowheads="1"/>
          </p:cNvSpPr>
          <p:nvPr/>
        </p:nvSpPr>
        <p:spPr bwMode="auto">
          <a:xfrm>
            <a:off x="1371600" y="5318125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0555" name="Text Box 82"/>
          <p:cNvSpPr txBox="1">
            <a:spLocks noChangeArrowheads="1"/>
          </p:cNvSpPr>
          <p:nvPr/>
        </p:nvSpPr>
        <p:spPr bwMode="auto">
          <a:xfrm>
            <a:off x="1387475" y="5927725"/>
            <a:ext cx="1014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k</a:t>
            </a:r>
          </a:p>
        </p:txBody>
      </p:sp>
      <p:sp>
        <p:nvSpPr>
          <p:cNvPr id="20556" name="Text Box 83"/>
          <p:cNvSpPr txBox="1">
            <a:spLocks noChangeArrowheads="1"/>
          </p:cNvSpPr>
          <p:nvPr/>
        </p:nvSpPr>
        <p:spPr bwMode="auto">
          <a:xfrm rot="5400000">
            <a:off x="2097088" y="56022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7" name="Text Box 84"/>
          <p:cNvSpPr txBox="1">
            <a:spLocks noChangeArrowheads="1"/>
          </p:cNvSpPr>
          <p:nvPr/>
        </p:nvSpPr>
        <p:spPr bwMode="auto">
          <a:xfrm>
            <a:off x="5486400" y="3733800"/>
            <a:ext cx="32845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tape head to read</a:t>
            </a:r>
            <a:br>
              <a:rPr lang="en-US"/>
            </a:br>
            <a:r>
              <a:rPr lang="en-US"/>
              <a:t>k symbols from the k tracks</a:t>
            </a:r>
            <a:br>
              <a:rPr lang="en-US"/>
            </a:br>
            <a:r>
              <a:rPr lang="en-US"/>
              <a:t>at one step.</a:t>
            </a:r>
          </a:p>
        </p:txBody>
      </p:sp>
      <p:sp>
        <p:nvSpPr>
          <p:cNvPr id="20558" name="Rectangle 35"/>
          <p:cNvSpPr>
            <a:spLocks noChangeArrowheads="1"/>
          </p:cNvSpPr>
          <p:nvPr/>
        </p:nvSpPr>
        <p:spPr bwMode="auto">
          <a:xfrm>
            <a:off x="3505200" y="4495800"/>
            <a:ext cx="7620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Text Box 83"/>
          <p:cNvSpPr txBox="1">
            <a:spLocks noChangeArrowheads="1"/>
          </p:cNvSpPr>
          <p:nvPr/>
        </p:nvSpPr>
        <p:spPr bwMode="auto">
          <a:xfrm rot="5400000">
            <a:off x="3941763" y="55832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D344-C97E-41B5-ACA0-A021AE2E357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Multi-Track TMs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with multiple “tracks” but just one head</a:t>
            </a:r>
          </a:p>
        </p:txBody>
      </p:sp>
      <p:sp>
        <p:nvSpPr>
          <p:cNvPr id="462979" name="Rectangle 131"/>
          <p:cNvSpPr>
            <a:spLocks noChangeArrowheads="1"/>
          </p:cNvSpPr>
          <p:nvPr/>
        </p:nvSpPr>
        <p:spPr bwMode="auto">
          <a:xfrm>
            <a:off x="3200400" y="2590800"/>
            <a:ext cx="5287963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E.g., TM for {wcw | w</a:t>
            </a:r>
            <a:r>
              <a:rPr lang="en-US">
                <a:solidFill>
                  <a:schemeClr val="folHlink"/>
                </a:solidFill>
                <a:sym typeface="Symbol" pitchFamily="28" charset="2"/>
              </a:rPr>
              <a:t> {0,1}* }</a:t>
            </a:r>
            <a:br>
              <a:rPr lang="en-US">
                <a:solidFill>
                  <a:schemeClr val="folHlink"/>
                </a:solidFill>
                <a:sym typeface="Symbol" pitchFamily="28" charset="2"/>
              </a:rPr>
            </a:br>
            <a:r>
              <a:rPr lang="en-US">
                <a:solidFill>
                  <a:schemeClr val="folHlink"/>
                </a:solidFill>
                <a:sym typeface="Symbol" pitchFamily="28" charset="2"/>
              </a:rPr>
              <a:t>	but w/o modifying original input string</a:t>
            </a:r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4419600" y="3489325"/>
            <a:ext cx="4779963" cy="2759075"/>
            <a:chOff x="2784" y="2198"/>
            <a:chExt cx="3011" cy="1738"/>
          </a:xfrm>
        </p:grpSpPr>
        <p:sp>
          <p:nvSpPr>
            <p:cNvPr id="21581" name="Rectangle 168"/>
            <p:cNvSpPr>
              <a:spLocks noChangeArrowheads="1"/>
            </p:cNvSpPr>
            <p:nvPr/>
          </p:nvSpPr>
          <p:spPr bwMode="auto">
            <a:xfrm>
              <a:off x="3706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82" name="Text Box 169"/>
            <p:cNvSpPr txBox="1">
              <a:spLocks noChangeArrowheads="1"/>
            </p:cNvSpPr>
            <p:nvPr/>
          </p:nvSpPr>
          <p:spPr bwMode="auto">
            <a:xfrm>
              <a:off x="3456" y="2822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83" name="Group 170"/>
            <p:cNvGrpSpPr>
              <a:grpSpLocks/>
            </p:cNvGrpSpPr>
            <p:nvPr/>
          </p:nvGrpSpPr>
          <p:grpSpPr bwMode="auto">
            <a:xfrm>
              <a:off x="2842" y="3312"/>
              <a:ext cx="2544" cy="288"/>
              <a:chOff x="3168" y="3024"/>
              <a:chExt cx="2832" cy="288"/>
            </a:xfrm>
          </p:grpSpPr>
          <p:sp>
            <p:nvSpPr>
              <p:cNvPr id="21620" name="Rectangle 171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1" name="Rectangle 172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622" name="Rectangle 173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3" name="Rectangle 174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4" name="Rectangle 175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5" name="Rectangle 176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626" name="Rectangle 177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7" name="Rectangle 178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8" name="Rectangle 179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9" name="Rectangle 18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30" name="Line 18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Line 182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Line 18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3" name="Line 184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" name="Line 185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5" name="Line 186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187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7" name="Line 188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8" name="Line 189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9" name="Line 190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0" name="Line 191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1" name="Line 192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2" name="Line 193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3" name="Line 194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4" name="Line 195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5" name="Line 196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6" name="Line 197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7" name="Text Box 198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4" name="Text Box 199"/>
            <p:cNvSpPr txBox="1">
              <a:spLocks noChangeArrowheads="1"/>
            </p:cNvSpPr>
            <p:nvPr/>
          </p:nvSpPr>
          <p:spPr bwMode="auto">
            <a:xfrm>
              <a:off x="2784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5" name="Text Box 200"/>
            <p:cNvSpPr txBox="1">
              <a:spLocks noChangeArrowheads="1"/>
            </p:cNvSpPr>
            <p:nvPr/>
          </p:nvSpPr>
          <p:spPr bwMode="auto">
            <a:xfrm>
              <a:off x="5242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86" name="Rectangle 201"/>
            <p:cNvSpPr>
              <a:spLocks noChangeArrowheads="1"/>
            </p:cNvSpPr>
            <p:nvPr/>
          </p:nvSpPr>
          <p:spPr bwMode="auto">
            <a:xfrm>
              <a:off x="4800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87" name="Group 202"/>
            <p:cNvGrpSpPr>
              <a:grpSpLocks/>
            </p:cNvGrpSpPr>
            <p:nvPr/>
          </p:nvGrpSpPr>
          <p:grpSpPr bwMode="auto">
            <a:xfrm>
              <a:off x="2852" y="3600"/>
              <a:ext cx="2544" cy="288"/>
              <a:chOff x="3168" y="3024"/>
              <a:chExt cx="2832" cy="288"/>
            </a:xfrm>
          </p:grpSpPr>
          <p:sp>
            <p:nvSpPr>
              <p:cNvPr id="21592" name="Rectangle 203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3" name="Rectangle 204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c</a:t>
                </a:r>
              </a:p>
            </p:txBody>
          </p:sp>
          <p:sp>
            <p:nvSpPr>
              <p:cNvPr id="21594" name="Rectangle 205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21595" name="Rectangle 206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96" name="Rectangle 207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7" name="Rectangle 208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8" name="Rectangle 209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599" name="Rectangle 210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0" name="Rectangle 211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1" name="Rectangle 212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2" name="Line 21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3" name="Line 214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4" name="Line 21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5" name="Line 216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6" name="Line 217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7" name="Line 218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8" name="Line 219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9" name="Line 220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0" name="Line 221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Line 222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2" name="Line 223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3" name="Line 224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4" name="Line 225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5" name="Line 226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6" name="Line 227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7" name="Line 228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8" name="Line 229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9" name="Text Box 230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8" name="Text Box 231"/>
            <p:cNvSpPr txBox="1">
              <a:spLocks noChangeArrowheads="1"/>
            </p:cNvSpPr>
            <p:nvPr/>
          </p:nvSpPr>
          <p:spPr bwMode="auto">
            <a:xfrm>
              <a:off x="2794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9" name="Text Box 232"/>
            <p:cNvSpPr txBox="1">
              <a:spLocks noChangeArrowheads="1"/>
            </p:cNvSpPr>
            <p:nvPr/>
          </p:nvSpPr>
          <p:spPr bwMode="auto">
            <a:xfrm>
              <a:off x="5252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90" name="Freeform 234"/>
            <p:cNvSpPr>
              <a:spLocks/>
            </p:cNvSpPr>
            <p:nvPr/>
          </p:nvSpPr>
          <p:spPr bwMode="auto">
            <a:xfrm>
              <a:off x="4280" y="2720"/>
              <a:ext cx="640" cy="584"/>
            </a:xfrm>
            <a:custGeom>
              <a:avLst/>
              <a:gdLst>
                <a:gd name="T0" fmla="*/ 0 w 640"/>
                <a:gd name="T1" fmla="*/ 0 h 584"/>
                <a:gd name="T2" fmla="*/ 16 w 640"/>
                <a:gd name="T3" fmla="*/ 168 h 584"/>
                <a:gd name="T4" fmla="*/ 24 w 640"/>
                <a:gd name="T5" fmla="*/ 192 h 584"/>
                <a:gd name="T6" fmla="*/ 120 w 640"/>
                <a:gd name="T7" fmla="*/ 248 h 584"/>
                <a:gd name="T8" fmla="*/ 232 w 640"/>
                <a:gd name="T9" fmla="*/ 312 h 584"/>
                <a:gd name="T10" fmla="*/ 288 w 640"/>
                <a:gd name="T11" fmla="*/ 344 h 584"/>
                <a:gd name="T12" fmla="*/ 456 w 640"/>
                <a:gd name="T13" fmla="*/ 368 h 584"/>
                <a:gd name="T14" fmla="*/ 584 w 640"/>
                <a:gd name="T15" fmla="*/ 392 h 584"/>
                <a:gd name="T16" fmla="*/ 624 w 640"/>
                <a:gd name="T17" fmla="*/ 496 h 584"/>
                <a:gd name="T18" fmla="*/ 640 w 640"/>
                <a:gd name="T19" fmla="*/ 544 h 584"/>
                <a:gd name="T20" fmla="*/ 624 w 640"/>
                <a:gd name="T21" fmla="*/ 584 h 5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0"/>
                <a:gd name="T34" fmla="*/ 0 h 584"/>
                <a:gd name="T35" fmla="*/ 640 w 640"/>
                <a:gd name="T36" fmla="*/ 584 h 5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0" h="584">
                  <a:moveTo>
                    <a:pt x="0" y="0"/>
                  </a:moveTo>
                  <a:cubicBezTo>
                    <a:pt x="3" y="58"/>
                    <a:pt x="3" y="111"/>
                    <a:pt x="16" y="168"/>
                  </a:cubicBezTo>
                  <a:cubicBezTo>
                    <a:pt x="17" y="176"/>
                    <a:pt x="18" y="186"/>
                    <a:pt x="24" y="192"/>
                  </a:cubicBezTo>
                  <a:cubicBezTo>
                    <a:pt x="48" y="216"/>
                    <a:pt x="86" y="236"/>
                    <a:pt x="120" y="248"/>
                  </a:cubicBezTo>
                  <a:cubicBezTo>
                    <a:pt x="151" y="279"/>
                    <a:pt x="191" y="294"/>
                    <a:pt x="232" y="312"/>
                  </a:cubicBezTo>
                  <a:cubicBezTo>
                    <a:pt x="251" y="320"/>
                    <a:pt x="267" y="338"/>
                    <a:pt x="288" y="344"/>
                  </a:cubicBezTo>
                  <a:cubicBezTo>
                    <a:pt x="316" y="351"/>
                    <a:pt x="416" y="363"/>
                    <a:pt x="456" y="368"/>
                  </a:cubicBezTo>
                  <a:cubicBezTo>
                    <a:pt x="529" y="392"/>
                    <a:pt x="487" y="382"/>
                    <a:pt x="584" y="392"/>
                  </a:cubicBezTo>
                  <a:cubicBezTo>
                    <a:pt x="632" y="408"/>
                    <a:pt x="614" y="446"/>
                    <a:pt x="624" y="496"/>
                  </a:cubicBezTo>
                  <a:cubicBezTo>
                    <a:pt x="627" y="512"/>
                    <a:pt x="640" y="544"/>
                    <a:pt x="640" y="544"/>
                  </a:cubicBezTo>
                  <a:cubicBezTo>
                    <a:pt x="630" y="573"/>
                    <a:pt x="635" y="560"/>
                    <a:pt x="624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Text Box 236"/>
            <p:cNvSpPr txBox="1">
              <a:spLocks noChangeArrowheads="1"/>
            </p:cNvSpPr>
            <p:nvPr/>
          </p:nvSpPr>
          <p:spPr bwMode="auto">
            <a:xfrm>
              <a:off x="2832" y="2198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AFTER</a:t>
              </a:r>
              <a:endParaRPr lang="en-US"/>
            </a:p>
          </p:txBody>
        </p:sp>
      </p:grpSp>
      <p:grpSp>
        <p:nvGrpSpPr>
          <p:cNvPr id="5" name="Group 241"/>
          <p:cNvGrpSpPr>
            <a:grpSpLocks/>
          </p:cNvGrpSpPr>
          <p:nvPr/>
        </p:nvGrpSpPr>
        <p:grpSpPr bwMode="auto">
          <a:xfrm>
            <a:off x="-192088" y="3429000"/>
            <a:ext cx="8397876" cy="3463925"/>
            <a:chOff x="-121" y="2160"/>
            <a:chExt cx="5290" cy="21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743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175" y="2784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-121" y="3312"/>
              <a:ext cx="2544" cy="288"/>
              <a:chOff x="3168" y="3024"/>
              <a:chExt cx="2832" cy="288"/>
            </a:xfrm>
          </p:grpSpPr>
          <p:sp>
            <p:nvSpPr>
              <p:cNvPr id="21553" name="Rectangle 9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4" name="Rectangle 10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555" name="Rectangle 11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6" name="Rectangle 12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7" name="Rectangle 13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8" name="Rectangle 14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559" name="Rectangle 15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60" name="Rectangle 16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1" name="Rectangle 17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2" name="Rectangle 18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3" name="Line 19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20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Line 2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6" name="Line 22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Line 23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8" name="Line 24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25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26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27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Line 28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Line 29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4" name="Line 30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31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Line 32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Line 33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Line 34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Line 35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Text Box 36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5" name="Text Box 124"/>
            <p:cNvSpPr txBox="1">
              <a:spLocks noChangeArrowheads="1"/>
            </p:cNvSpPr>
            <p:nvPr/>
          </p:nvSpPr>
          <p:spPr bwMode="auto">
            <a:xfrm>
              <a:off x="-3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16" name="Text Box 127"/>
            <p:cNvSpPr txBox="1">
              <a:spLocks noChangeArrowheads="1"/>
            </p:cNvSpPr>
            <p:nvPr/>
          </p:nvSpPr>
          <p:spPr bwMode="auto">
            <a:xfrm>
              <a:off x="2279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17" name="Rectangle 130"/>
            <p:cNvSpPr>
              <a:spLocks noChangeArrowheads="1"/>
            </p:cNvSpPr>
            <p:nvPr/>
          </p:nvSpPr>
          <p:spPr bwMode="auto">
            <a:xfrm>
              <a:off x="551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18" name="Group 135"/>
            <p:cNvGrpSpPr>
              <a:grpSpLocks/>
            </p:cNvGrpSpPr>
            <p:nvPr/>
          </p:nvGrpSpPr>
          <p:grpSpPr bwMode="auto">
            <a:xfrm>
              <a:off x="-111" y="3600"/>
              <a:ext cx="2544" cy="288"/>
              <a:chOff x="3168" y="3024"/>
              <a:chExt cx="2832" cy="288"/>
            </a:xfrm>
          </p:grpSpPr>
          <p:sp>
            <p:nvSpPr>
              <p:cNvPr id="21525" name="Rectangle 136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6" name="Rectangle 137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7" name="Rectangle 138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8" name="Rectangle 139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9" name="Rectangle 140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0" name="Rectangle 141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1" name="Rectangle 142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2" name="Rectangle 143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3" name="Rectangle 144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4" name="Rectangle 145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5" name="Line 146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147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148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Line 149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150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151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152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153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154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155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56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157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Line 158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159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Line 160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161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Line 162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Text Box 163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9" name="Text Box 164"/>
            <p:cNvSpPr txBox="1">
              <a:spLocks noChangeArrowheads="1"/>
            </p:cNvSpPr>
            <p:nvPr/>
          </p:nvSpPr>
          <p:spPr bwMode="auto">
            <a:xfrm>
              <a:off x="-36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20" name="Text Box 165"/>
            <p:cNvSpPr txBox="1">
              <a:spLocks noChangeArrowheads="1"/>
            </p:cNvSpPr>
            <p:nvPr/>
          </p:nvSpPr>
          <p:spPr bwMode="auto">
            <a:xfrm>
              <a:off x="2289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21" name="Freeform 166"/>
            <p:cNvSpPr>
              <a:spLocks/>
            </p:cNvSpPr>
            <p:nvPr/>
          </p:nvSpPr>
          <p:spPr bwMode="auto">
            <a:xfrm>
              <a:off x="663" y="2736"/>
              <a:ext cx="352" cy="560"/>
            </a:xfrm>
            <a:custGeom>
              <a:avLst/>
              <a:gdLst>
                <a:gd name="T0" fmla="*/ 352 w 352"/>
                <a:gd name="T1" fmla="*/ 0 h 560"/>
                <a:gd name="T2" fmla="*/ 344 w 352"/>
                <a:gd name="T3" fmla="*/ 96 h 560"/>
                <a:gd name="T4" fmla="*/ 152 w 352"/>
                <a:gd name="T5" fmla="*/ 176 h 560"/>
                <a:gd name="T6" fmla="*/ 88 w 352"/>
                <a:gd name="T7" fmla="*/ 184 h 560"/>
                <a:gd name="T8" fmla="*/ 0 w 352"/>
                <a:gd name="T9" fmla="*/ 240 h 560"/>
                <a:gd name="T10" fmla="*/ 8 w 352"/>
                <a:gd name="T11" fmla="*/ 472 h 560"/>
                <a:gd name="T12" fmla="*/ 16 w 352"/>
                <a:gd name="T13" fmla="*/ 560 h 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560"/>
                <a:gd name="T23" fmla="*/ 352 w 352"/>
                <a:gd name="T24" fmla="*/ 560 h 5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560">
                  <a:moveTo>
                    <a:pt x="352" y="0"/>
                  </a:moveTo>
                  <a:cubicBezTo>
                    <a:pt x="349" y="32"/>
                    <a:pt x="351" y="64"/>
                    <a:pt x="344" y="96"/>
                  </a:cubicBezTo>
                  <a:cubicBezTo>
                    <a:pt x="326" y="166"/>
                    <a:pt x="195" y="171"/>
                    <a:pt x="152" y="176"/>
                  </a:cubicBezTo>
                  <a:cubicBezTo>
                    <a:pt x="130" y="178"/>
                    <a:pt x="109" y="181"/>
                    <a:pt x="88" y="184"/>
                  </a:cubicBezTo>
                  <a:cubicBezTo>
                    <a:pt x="57" y="208"/>
                    <a:pt x="36" y="227"/>
                    <a:pt x="0" y="240"/>
                  </a:cubicBezTo>
                  <a:cubicBezTo>
                    <a:pt x="15" y="334"/>
                    <a:pt x="14" y="352"/>
                    <a:pt x="8" y="472"/>
                  </a:cubicBezTo>
                  <a:cubicBezTo>
                    <a:pt x="10" y="501"/>
                    <a:pt x="16" y="560"/>
                    <a:pt x="16" y="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67"/>
            <p:cNvSpPr>
              <a:spLocks noChangeShapeType="1"/>
            </p:cNvSpPr>
            <p:nvPr/>
          </p:nvSpPr>
          <p:spPr bwMode="auto">
            <a:xfrm>
              <a:off x="2784" y="216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235"/>
            <p:cNvSpPr txBox="1">
              <a:spLocks noChangeArrowheads="1"/>
            </p:cNvSpPr>
            <p:nvPr/>
          </p:nvSpPr>
          <p:spPr bwMode="auto">
            <a:xfrm>
              <a:off x="0" y="2246"/>
              <a:ext cx="7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BEFORE</a:t>
              </a:r>
              <a:endParaRPr lang="en-US"/>
            </a:p>
          </p:txBody>
        </p:sp>
        <p:sp>
          <p:nvSpPr>
            <p:cNvPr id="21524" name="Text Box 239"/>
            <p:cNvSpPr txBox="1">
              <a:spLocks noChangeArrowheads="1"/>
            </p:cNvSpPr>
            <p:nvPr/>
          </p:nvSpPr>
          <p:spPr bwMode="auto">
            <a:xfrm>
              <a:off x="998" y="4092"/>
              <a:ext cx="4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 track mainly used as a scratch space for marking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9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30DBB-EC19-4696-B85E-D722D0DFBF2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Turing Machines are…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Very powerful (abstract) machines that could simulate any modern day computer (although very, very slowly!)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Why design such a machine?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a problem cannot be “</a:t>
            </a:r>
            <a:r>
              <a:rPr lang="en-US" u="sng" smtClean="0"/>
              <a:t>solved</a:t>
            </a:r>
            <a:r>
              <a:rPr lang="en-US" smtClean="0"/>
              <a:t>” even using a TM, then it implies that the problem is </a:t>
            </a:r>
            <a:r>
              <a:rPr lang="en-US" b="1" i="1" smtClean="0">
                <a:solidFill>
                  <a:srgbClr val="FF0000"/>
                </a:solidFill>
              </a:rPr>
              <a:t>undecidable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Computability vs. Decidability</a:t>
            </a:r>
          </a:p>
        </p:txBody>
      </p:sp>
      <p:sp>
        <p:nvSpPr>
          <p:cNvPr id="6" name="Line Callout 3 5"/>
          <p:cNvSpPr>
            <a:spLocks/>
          </p:cNvSpPr>
          <p:nvPr/>
        </p:nvSpPr>
        <p:spPr bwMode="auto">
          <a:xfrm>
            <a:off x="6858000" y="3505200"/>
            <a:ext cx="21336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3898"/>
              <a:gd name="adj8" fmla="val -244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For every input, </a:t>
            </a:r>
            <a:br>
              <a:rPr lang="en-US" sz="1600"/>
            </a:br>
            <a:r>
              <a:rPr lang="en-US" sz="1600"/>
              <a:t>   answer YES or NO</a:t>
            </a:r>
            <a:br>
              <a:rPr lang="en-US" sz="1600"/>
            </a:br>
            <a:r>
              <a:rPr lang="en-US" sz="16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1341D-0F80-4363-A07E-7A40C8B5918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Multi-track TMs are equivalent to basic (single-track) TMs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Let M be a single-track TM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 = (Q, </a:t>
            </a:r>
            <a:r>
              <a:rPr lang="en-US" sz="2400" smtClean="0">
                <a:sym typeface="Symbol" pitchFamily="28" charset="2"/>
              </a:rPr>
              <a:t>∑, , , q</a:t>
            </a:r>
            <a:r>
              <a:rPr lang="en-US" sz="2400" baseline="-25000" smtClean="0"/>
              <a:t>0</a:t>
            </a:r>
            <a:r>
              <a:rPr lang="en-US" sz="2400" smtClean="0">
                <a:sym typeface="Symbol" pitchFamily="28" charset="2"/>
              </a:rPr>
              <a:t>,B,F)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M’ be a multi-track TM (</a:t>
            </a:r>
            <a:r>
              <a:rPr lang="en-US" sz="2800" i="1" smtClean="0"/>
              <a:t>k</a:t>
            </a:r>
            <a:r>
              <a:rPr lang="en-US" sz="2800" smtClean="0"/>
              <a:t> tracks)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M’ = (Q’, </a:t>
            </a:r>
            <a:r>
              <a:rPr lang="en-US" sz="2400" smtClean="0">
                <a:sym typeface="Symbol" pitchFamily="28" charset="2"/>
              </a:rPr>
              <a:t>∑ ’, ’, ’, q’</a:t>
            </a:r>
            <a:r>
              <a:rPr lang="en-US" sz="2400" baseline="-25000" smtClean="0"/>
              <a:t>0</a:t>
            </a:r>
            <a:r>
              <a:rPr lang="en-US" sz="2400" smtClean="0">
                <a:sym typeface="Symbol" pitchFamily="28" charset="2"/>
              </a:rPr>
              <a:t>,B,F’)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’(q</a:t>
            </a:r>
            <a:r>
              <a:rPr lang="en-US" sz="2400" baseline="-25000" smtClean="0"/>
              <a:t>i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,&lt;a</a:t>
            </a:r>
            <a:r>
              <a:rPr lang="en-US" sz="2400" baseline="-25000" smtClean="0">
                <a:solidFill>
                  <a:srgbClr val="FF0000"/>
                </a:solidFill>
              </a:rPr>
              <a:t>1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,a</a:t>
            </a:r>
            <a:r>
              <a:rPr 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,…a</a:t>
            </a:r>
            <a:r>
              <a:rPr 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&gt;) </a:t>
            </a:r>
            <a:r>
              <a:rPr lang="en-US" sz="2400" smtClean="0">
                <a:sym typeface="Symbol" pitchFamily="28" charset="2"/>
              </a:rPr>
              <a:t>= (q</a:t>
            </a:r>
            <a:r>
              <a:rPr lang="en-US" sz="2400" baseline="-25000" smtClean="0"/>
              <a:t>j</a:t>
            </a:r>
            <a:r>
              <a:rPr lang="en-US" sz="2400" smtClean="0">
                <a:sym typeface="Symbol" pitchFamily="28" charset="2"/>
              </a:rPr>
              <a:t>, 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&lt;b</a:t>
            </a:r>
            <a:r>
              <a:rPr lang="en-US" sz="2400" baseline="-25000" smtClean="0">
                <a:solidFill>
                  <a:srgbClr val="FF0000"/>
                </a:solidFill>
              </a:rPr>
              <a:t>1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,b</a:t>
            </a:r>
            <a:r>
              <a:rPr 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,…b</a:t>
            </a:r>
            <a:r>
              <a:rPr 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&gt;, </a:t>
            </a:r>
            <a:r>
              <a:rPr lang="en-US" sz="2400" smtClean="0">
                <a:sym typeface="Symbol" pitchFamily="28" charset="2"/>
              </a:rPr>
              <a:t>L/R)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Claims: 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For every M, there is an M’ s.t. L(M)=L(M’).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(proof trivial here)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C8E4D-DD41-40D4-95E9-B8CADD4A6C9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Multi-track TM ==&gt; TM (proof)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For every M’, there is an M s.t. L(M’)=L(M)</a:t>
            </a:r>
            <a:r>
              <a:rPr lang="en-US" sz="2400" smtClean="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 = (Q, </a:t>
            </a:r>
            <a:r>
              <a:rPr lang="en-US" sz="2000" smtClean="0">
                <a:sym typeface="Symbol" pitchFamily="28" charset="2"/>
              </a:rPr>
              <a:t>∑, , , q</a:t>
            </a:r>
            <a:r>
              <a:rPr lang="en-US" sz="2000" baseline="-25000" smtClean="0"/>
              <a:t>0</a:t>
            </a:r>
            <a:r>
              <a:rPr lang="en-US" sz="2000" smtClean="0">
                <a:sym typeface="Symbol" pitchFamily="28" charset="2"/>
              </a:rPr>
              <a:t>,[B,B,…],F)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Where: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Q = Q’ </a:t>
            </a:r>
            <a:r>
              <a:rPr lang="en-US" sz="1800" smtClean="0">
                <a:sym typeface="Symbol" pitchFamily="28" charset="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∑ = ∑ ‘ x ∑ ‘ x …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 = ’ x ’ x …   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q</a:t>
            </a:r>
            <a:r>
              <a:rPr lang="en-US" sz="1800" baseline="-25000" smtClean="0"/>
              <a:t>0</a:t>
            </a:r>
            <a:r>
              <a:rPr lang="en-US" sz="1800" smtClean="0">
                <a:sym typeface="Symbol" pitchFamily="28" charset="2"/>
              </a:rPr>
              <a:t> = q’</a:t>
            </a:r>
            <a:r>
              <a:rPr lang="en-US" sz="1800" baseline="-25000" smtClean="0"/>
              <a:t>0</a:t>
            </a:r>
            <a:endParaRPr lang="en-US" sz="1800" smtClean="0">
              <a:sym typeface="Symbol" pitchFamily="28" charset="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 = F’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(q</a:t>
            </a:r>
            <a:r>
              <a:rPr lang="en-US" sz="1800" baseline="-25000" smtClean="0"/>
              <a:t>i</a:t>
            </a:r>
            <a:r>
              <a:rPr lang="en-US" sz="1800" smtClean="0">
                <a:sym typeface="Symbol" pitchFamily="28" charset="2"/>
              </a:rPr>
              <a:t>,[a</a:t>
            </a:r>
            <a:r>
              <a:rPr lang="en-US" sz="1800" baseline="-25000" smtClean="0"/>
              <a:t>1</a:t>
            </a:r>
            <a:r>
              <a:rPr lang="en-US" sz="1800" smtClean="0">
                <a:sym typeface="Symbol" pitchFamily="28" charset="2"/>
              </a:rPr>
              <a:t>,a</a:t>
            </a:r>
            <a:r>
              <a:rPr lang="en-US" sz="1800" baseline="-25000" smtClean="0"/>
              <a:t>2</a:t>
            </a:r>
            <a:r>
              <a:rPr lang="en-US" sz="1800" smtClean="0">
                <a:sym typeface="Symbol" pitchFamily="28" charset="2"/>
              </a:rPr>
              <a:t>,…a</a:t>
            </a:r>
            <a:r>
              <a:rPr lang="en-US" sz="1800" baseline="-25000" smtClean="0"/>
              <a:t>k</a:t>
            </a:r>
            <a:r>
              <a:rPr lang="en-US" sz="1800" smtClean="0">
                <a:sym typeface="Symbol" pitchFamily="28" charset="2"/>
              </a:rPr>
              <a:t>]) = ’(q</a:t>
            </a:r>
            <a:r>
              <a:rPr lang="en-US" sz="1800" baseline="-25000" smtClean="0"/>
              <a:t>i</a:t>
            </a:r>
            <a:r>
              <a:rPr lang="en-US" sz="1800" smtClean="0">
                <a:sym typeface="Symbol" pitchFamily="28" charset="2"/>
              </a:rPr>
              <a:t>, &lt;a</a:t>
            </a:r>
            <a:r>
              <a:rPr lang="en-US" sz="1800" baseline="-25000" smtClean="0"/>
              <a:t>1</a:t>
            </a:r>
            <a:r>
              <a:rPr lang="en-US" sz="1800" smtClean="0">
                <a:sym typeface="Symbol" pitchFamily="28" charset="2"/>
              </a:rPr>
              <a:t>,a</a:t>
            </a:r>
            <a:r>
              <a:rPr lang="en-US" sz="1800" baseline="-25000" smtClean="0"/>
              <a:t>2</a:t>
            </a:r>
            <a:r>
              <a:rPr lang="en-US" sz="1800" smtClean="0">
                <a:sym typeface="Symbol" pitchFamily="28" charset="2"/>
              </a:rPr>
              <a:t>,…a</a:t>
            </a:r>
            <a:r>
              <a:rPr lang="en-US" sz="1800" baseline="-25000" smtClean="0"/>
              <a:t>k</a:t>
            </a:r>
            <a:r>
              <a:rPr lang="en-US" sz="1800" smtClean="0">
                <a:sym typeface="Symbol" pitchFamily="28" charset="2"/>
              </a:rPr>
              <a:t>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Multi-track TMs are just a different way to represent single-track TMs, and is a matter of design convenience.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514600"/>
            <a:ext cx="2505075" cy="14779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u="sng" dirty="0"/>
              <a:t>Main idea:</a:t>
            </a:r>
          </a:p>
          <a:p>
            <a:pPr>
              <a:defRPr/>
            </a:pPr>
            <a:r>
              <a:rPr lang="en-US" sz="1800" dirty="0"/>
              <a:t> Create one composite</a:t>
            </a:r>
            <a:br>
              <a:rPr lang="en-US" sz="1800" dirty="0"/>
            </a:br>
            <a:r>
              <a:rPr lang="en-US" sz="1800" dirty="0"/>
              <a:t> symbol to represent </a:t>
            </a:r>
            <a:br>
              <a:rPr lang="en-US" sz="1800" dirty="0"/>
            </a:br>
            <a:r>
              <a:rPr lang="en-US" sz="1800" dirty="0"/>
              <a:t> every combination of</a:t>
            </a:r>
          </a:p>
          <a:p>
            <a:pPr>
              <a:defRPr/>
            </a:pPr>
            <a:r>
              <a:rPr lang="en-US" sz="1800" dirty="0"/>
              <a:t> k symbols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8A2BF-DDBF-4CBD-9A75-1E2F718DEE1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Multi-tape</a:t>
            </a:r>
            <a:r>
              <a:rPr lang="en-US" smtClean="0"/>
              <a:t> Turing Machines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with multiple tapes, </a:t>
            </a:r>
            <a:r>
              <a:rPr lang="en-US" i="1" smtClean="0"/>
              <a:t>each tape with a separate head</a:t>
            </a:r>
          </a:p>
          <a:p>
            <a:pPr lvl="1" eaLnBrk="1" hangingPunct="1"/>
            <a:r>
              <a:rPr lang="en-US" smtClean="0"/>
              <a:t>Each head can move independently of the others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810000" y="3657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52578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599" name="Line 28"/>
          <p:cNvSpPr>
            <a:spLocks noChangeShapeType="1"/>
          </p:cNvSpPr>
          <p:nvPr/>
        </p:nvSpPr>
        <p:spPr bwMode="auto">
          <a:xfrm>
            <a:off x="2514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9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30"/>
          <p:cNvSpPr txBox="1">
            <a:spLocks noChangeArrowheads="1"/>
          </p:cNvSpPr>
          <p:nvPr/>
        </p:nvSpPr>
        <p:spPr bwMode="auto">
          <a:xfrm>
            <a:off x="6267450" y="5181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02" name="Line 31"/>
          <p:cNvSpPr>
            <a:spLocks noChangeShapeType="1"/>
          </p:cNvSpPr>
          <p:nvPr/>
        </p:nvSpPr>
        <p:spPr bwMode="auto">
          <a:xfrm>
            <a:off x="6172200" y="5238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2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715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0" name="Text Box 49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1" name="Line 50"/>
          <p:cNvSpPr>
            <a:spLocks noChangeShapeType="1"/>
          </p:cNvSpPr>
          <p:nvPr/>
        </p:nvSpPr>
        <p:spPr bwMode="auto">
          <a:xfrm>
            <a:off x="2514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51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 Box 52"/>
          <p:cNvSpPr txBox="1">
            <a:spLocks noChangeArrowheads="1"/>
          </p:cNvSpPr>
          <p:nvPr/>
        </p:nvSpPr>
        <p:spPr bwMode="auto">
          <a:xfrm>
            <a:off x="6267450" y="5562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4" name="Line 53"/>
          <p:cNvSpPr>
            <a:spLocks noChangeShapeType="1"/>
          </p:cNvSpPr>
          <p:nvPr/>
        </p:nvSpPr>
        <p:spPr bwMode="auto">
          <a:xfrm>
            <a:off x="61722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54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64008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2" name="Text Box 71"/>
          <p:cNvSpPr txBox="1">
            <a:spLocks noChangeArrowheads="1"/>
          </p:cNvSpPr>
          <p:nvPr/>
        </p:nvSpPr>
        <p:spPr bwMode="auto">
          <a:xfrm>
            <a:off x="2609850" y="6343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3" name="Line 72"/>
          <p:cNvSpPr>
            <a:spLocks noChangeShapeType="1"/>
          </p:cNvSpPr>
          <p:nvPr/>
        </p:nvSpPr>
        <p:spPr bwMode="auto">
          <a:xfrm>
            <a:off x="25146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Line 73"/>
          <p:cNvSpPr>
            <a:spLocks noChangeShapeType="1"/>
          </p:cNvSpPr>
          <p:nvPr/>
        </p:nvSpPr>
        <p:spPr bwMode="auto">
          <a:xfrm>
            <a:off x="25146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Text Box 74"/>
          <p:cNvSpPr txBox="1">
            <a:spLocks noChangeArrowheads="1"/>
          </p:cNvSpPr>
          <p:nvPr/>
        </p:nvSpPr>
        <p:spPr bwMode="auto">
          <a:xfrm>
            <a:off x="6267450" y="6324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6" name="Line 75"/>
          <p:cNvSpPr>
            <a:spLocks noChangeShapeType="1"/>
          </p:cNvSpPr>
          <p:nvPr/>
        </p:nvSpPr>
        <p:spPr bwMode="auto">
          <a:xfrm>
            <a:off x="6172200" y="6381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Line 76"/>
          <p:cNvSpPr>
            <a:spLocks noChangeShapeType="1"/>
          </p:cNvSpPr>
          <p:nvPr/>
        </p:nvSpPr>
        <p:spPr bwMode="auto">
          <a:xfrm>
            <a:off x="6172200" y="6762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Freeform 77"/>
          <p:cNvSpPr>
            <a:spLocks/>
          </p:cNvSpPr>
          <p:nvPr/>
        </p:nvSpPr>
        <p:spPr bwMode="auto">
          <a:xfrm>
            <a:off x="4468813" y="4572000"/>
            <a:ext cx="369887" cy="6858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Freeform 78"/>
          <p:cNvSpPr>
            <a:spLocks/>
          </p:cNvSpPr>
          <p:nvPr/>
        </p:nvSpPr>
        <p:spPr bwMode="auto">
          <a:xfrm>
            <a:off x="4533900" y="4597400"/>
            <a:ext cx="982663" cy="1206500"/>
          </a:xfrm>
          <a:custGeom>
            <a:avLst/>
            <a:gdLst>
              <a:gd name="T0" fmla="*/ 0 w 619"/>
              <a:gd name="T1" fmla="*/ 0 h 760"/>
              <a:gd name="T2" fmla="*/ 2147483647 w 619"/>
              <a:gd name="T3" fmla="*/ 2147483647 h 760"/>
              <a:gd name="T4" fmla="*/ 2147483647 w 619"/>
              <a:gd name="T5" fmla="*/ 2147483647 h 760"/>
              <a:gd name="T6" fmla="*/ 2147483647 w 619"/>
              <a:gd name="T7" fmla="*/ 2147483647 h 760"/>
              <a:gd name="T8" fmla="*/ 2147483647 w 619"/>
              <a:gd name="T9" fmla="*/ 2147483647 h 760"/>
              <a:gd name="T10" fmla="*/ 2147483647 w 619"/>
              <a:gd name="T11" fmla="*/ 2147483647 h 760"/>
              <a:gd name="T12" fmla="*/ 2147483647 w 619"/>
              <a:gd name="T13" fmla="*/ 2147483647 h 760"/>
              <a:gd name="T14" fmla="*/ 2147483647 w 619"/>
              <a:gd name="T15" fmla="*/ 2147483647 h 760"/>
              <a:gd name="T16" fmla="*/ 2147483647 w 619"/>
              <a:gd name="T17" fmla="*/ 2147483647 h 760"/>
              <a:gd name="T18" fmla="*/ 2147483647 w 619"/>
              <a:gd name="T19" fmla="*/ 2147483647 h 7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9"/>
              <a:gd name="T31" fmla="*/ 0 h 760"/>
              <a:gd name="T32" fmla="*/ 619 w 619"/>
              <a:gd name="T33" fmla="*/ 760 h 7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9" h="760">
                <a:moveTo>
                  <a:pt x="0" y="0"/>
                </a:moveTo>
                <a:cubicBezTo>
                  <a:pt x="7" y="9"/>
                  <a:pt x="40" y="53"/>
                  <a:pt x="56" y="64"/>
                </a:cubicBezTo>
                <a:cubicBezTo>
                  <a:pt x="81" y="81"/>
                  <a:pt x="123" y="91"/>
                  <a:pt x="152" y="104"/>
                </a:cubicBezTo>
                <a:cubicBezTo>
                  <a:pt x="231" y="139"/>
                  <a:pt x="313" y="163"/>
                  <a:pt x="400" y="176"/>
                </a:cubicBezTo>
                <a:cubicBezTo>
                  <a:pt x="446" y="191"/>
                  <a:pt x="481" y="198"/>
                  <a:pt x="520" y="224"/>
                </a:cubicBezTo>
                <a:cubicBezTo>
                  <a:pt x="537" y="277"/>
                  <a:pt x="508" y="317"/>
                  <a:pt x="496" y="368"/>
                </a:cubicBezTo>
                <a:cubicBezTo>
                  <a:pt x="530" y="385"/>
                  <a:pt x="548" y="405"/>
                  <a:pt x="568" y="440"/>
                </a:cubicBezTo>
                <a:cubicBezTo>
                  <a:pt x="580" y="460"/>
                  <a:pt x="600" y="504"/>
                  <a:pt x="600" y="504"/>
                </a:cubicBezTo>
                <a:cubicBezTo>
                  <a:pt x="608" y="563"/>
                  <a:pt x="619" y="597"/>
                  <a:pt x="600" y="656"/>
                </a:cubicBezTo>
                <a:cubicBezTo>
                  <a:pt x="597" y="690"/>
                  <a:pt x="592" y="760"/>
                  <a:pt x="592" y="7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Freeform 79"/>
          <p:cNvSpPr>
            <a:spLocks/>
          </p:cNvSpPr>
          <p:nvPr/>
        </p:nvSpPr>
        <p:spPr bwMode="auto">
          <a:xfrm>
            <a:off x="3873500" y="4572000"/>
            <a:ext cx="622300" cy="17780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Text Box 80"/>
          <p:cNvSpPr txBox="1">
            <a:spLocks noChangeArrowheads="1"/>
          </p:cNvSpPr>
          <p:nvPr/>
        </p:nvSpPr>
        <p:spPr bwMode="auto">
          <a:xfrm>
            <a:off x="1431925" y="5200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sp>
        <p:nvSpPr>
          <p:cNvPr id="24652" name="Text Box 81"/>
          <p:cNvSpPr txBox="1">
            <a:spLocks noChangeArrowheads="1"/>
          </p:cNvSpPr>
          <p:nvPr/>
        </p:nvSpPr>
        <p:spPr bwMode="auto">
          <a:xfrm>
            <a:off x="1371600" y="57753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2</a:t>
            </a:r>
          </a:p>
        </p:txBody>
      </p:sp>
      <p:sp>
        <p:nvSpPr>
          <p:cNvPr id="24653" name="Text Box 82"/>
          <p:cNvSpPr txBox="1">
            <a:spLocks noChangeArrowheads="1"/>
          </p:cNvSpPr>
          <p:nvPr/>
        </p:nvSpPr>
        <p:spPr bwMode="auto">
          <a:xfrm>
            <a:off x="1387475" y="63849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k</a:t>
            </a:r>
          </a:p>
        </p:txBody>
      </p:sp>
      <p:sp>
        <p:nvSpPr>
          <p:cNvPr id="24654" name="Text Box 83"/>
          <p:cNvSpPr txBox="1">
            <a:spLocks noChangeArrowheads="1"/>
          </p:cNvSpPr>
          <p:nvPr/>
        </p:nvSpPr>
        <p:spPr bwMode="auto">
          <a:xfrm rot="5400000">
            <a:off x="2097088" y="60594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55" name="Text Box 84"/>
          <p:cNvSpPr txBox="1">
            <a:spLocks noChangeArrowheads="1"/>
          </p:cNvSpPr>
          <p:nvPr/>
        </p:nvSpPr>
        <p:spPr bwMode="auto">
          <a:xfrm>
            <a:off x="5715000" y="4419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 separate heads</a:t>
            </a:r>
          </a:p>
        </p:txBody>
      </p:sp>
      <p:sp>
        <p:nvSpPr>
          <p:cNvPr id="24656" name="Freeform 85"/>
          <p:cNvSpPr>
            <a:spLocks/>
          </p:cNvSpPr>
          <p:nvPr/>
        </p:nvSpPr>
        <p:spPr bwMode="auto">
          <a:xfrm>
            <a:off x="3810000" y="4724400"/>
            <a:ext cx="1828800" cy="228600"/>
          </a:xfrm>
          <a:custGeom>
            <a:avLst/>
            <a:gdLst>
              <a:gd name="T0" fmla="*/ 0 w 1152"/>
              <a:gd name="T1" fmla="*/ 0 h 144"/>
              <a:gd name="T2" fmla="*/ 2147483647 w 1152"/>
              <a:gd name="T3" fmla="*/ 2147483647 h 144"/>
              <a:gd name="T4" fmla="*/ 2147483647 w 1152"/>
              <a:gd name="T5" fmla="*/ 0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0"/>
                </a:moveTo>
                <a:cubicBezTo>
                  <a:pt x="144" y="72"/>
                  <a:pt x="288" y="144"/>
                  <a:pt x="480" y="144"/>
                </a:cubicBezTo>
                <a:cubicBezTo>
                  <a:pt x="672" y="144"/>
                  <a:pt x="912" y="72"/>
                  <a:pt x="1152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0D226-03D3-41A0-813C-0B8510B2E9D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how a Multi-tape TM would operate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Initially: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input is in tape #1 surrounded by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other tapes contain only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tape head for tape #1 points to the 1</a:t>
            </a:r>
            <a:r>
              <a:rPr lang="en-US" sz="2000" baseline="30000" smtClean="0"/>
              <a:t>st</a:t>
            </a:r>
            <a:r>
              <a:rPr lang="en-US" sz="2000" smtClean="0"/>
              <a:t> symbol of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heads for all other tapes point at an arbitrary cell (doesn’t matter because they are all blanks anyway)	</a:t>
            </a:r>
          </a:p>
          <a:p>
            <a:pPr eaLnBrk="1" hangingPunct="1">
              <a:lnSpc>
                <a:spcPct val="90000"/>
              </a:lnSpc>
            </a:pPr>
            <a:endParaRPr lang="en-US" sz="2000" u="sng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A move: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Is a function (current state, the symbols pointed by </a:t>
            </a:r>
            <a:r>
              <a:rPr lang="en-US" sz="2000" u="sng" smtClean="0"/>
              <a:t>all</a:t>
            </a:r>
            <a:r>
              <a:rPr lang="en-US" sz="2000" smtClean="0"/>
              <a:t> the heads)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After each move, each tape head can move independently (left or right) of one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D3328-919F-41B3-A43D-010126E599C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Multitape TMs </a:t>
            </a:r>
            <a:r>
              <a:rPr lang="en-US" smtClean="0">
                <a:sym typeface="Symbol" pitchFamily="28" charset="2"/>
              </a:rPr>
              <a:t> Basic TMs</a:t>
            </a:r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Theorem:</a:t>
            </a:r>
            <a:r>
              <a:rPr lang="en-US" sz="2800" smtClean="0"/>
              <a:t> Every language accepted by a k-</a:t>
            </a:r>
            <a:r>
              <a:rPr lang="en-US" sz="2800" smtClean="0">
                <a:solidFill>
                  <a:schemeClr val="tx2"/>
                </a:solidFill>
              </a:rPr>
              <a:t>tape</a:t>
            </a:r>
            <a:r>
              <a:rPr lang="en-US" sz="2800" smtClean="0"/>
              <a:t> TM is also accepted by a single-</a:t>
            </a:r>
            <a:r>
              <a:rPr lang="en-US" sz="2800" smtClean="0">
                <a:solidFill>
                  <a:schemeClr val="tx2"/>
                </a:solidFill>
              </a:rPr>
              <a:t>tape</a:t>
            </a:r>
            <a:r>
              <a:rPr lang="en-US" sz="2800" smtClean="0"/>
              <a:t> TM</a:t>
            </a:r>
          </a:p>
          <a:p>
            <a:pPr eaLnBrk="1" hangingPunct="1"/>
            <a:r>
              <a:rPr lang="en-US" sz="2800" u="sng" smtClean="0"/>
              <a:t>Proof by construction:</a:t>
            </a:r>
          </a:p>
          <a:p>
            <a:pPr lvl="1" eaLnBrk="1" hangingPunct="1"/>
            <a:r>
              <a:rPr lang="en-US" sz="2400" smtClean="0"/>
              <a:t>Construct a single-</a:t>
            </a:r>
            <a:r>
              <a:rPr lang="en-US" sz="2400" smtClean="0">
                <a:solidFill>
                  <a:schemeClr val="tx2"/>
                </a:solidFill>
              </a:rPr>
              <a:t>tape</a:t>
            </a:r>
            <a:r>
              <a:rPr lang="en-US" sz="2400" smtClean="0"/>
              <a:t> TM with 2k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, where each </a:t>
            </a:r>
            <a:r>
              <a:rPr lang="en-US" sz="2400" smtClean="0">
                <a:solidFill>
                  <a:schemeClr val="folHlink"/>
                </a:solidFill>
              </a:rPr>
              <a:t>tape</a:t>
            </a:r>
            <a:r>
              <a:rPr lang="en-US" sz="2400" smtClean="0"/>
              <a:t> of the k-</a:t>
            </a:r>
            <a:r>
              <a:rPr lang="en-US" sz="2400" smtClean="0">
                <a:solidFill>
                  <a:schemeClr val="tx2"/>
                </a:solidFill>
              </a:rPr>
              <a:t>tape</a:t>
            </a:r>
            <a:r>
              <a:rPr lang="en-US" sz="2400" smtClean="0"/>
              <a:t> TM is simulated by 2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 of basic TM</a:t>
            </a:r>
          </a:p>
          <a:p>
            <a:pPr lvl="1" eaLnBrk="1" hangingPunct="1"/>
            <a:r>
              <a:rPr lang="en-US" sz="2400" smtClean="0"/>
              <a:t>k out the 2k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simulate the k input </a:t>
            </a:r>
            <a:r>
              <a:rPr lang="en-US" sz="2400" smtClean="0">
                <a:solidFill>
                  <a:schemeClr val="tx2"/>
                </a:solidFill>
                <a:sym typeface="Symbol" pitchFamily="28" charset="2"/>
              </a:rPr>
              <a:t>tapes</a:t>
            </a:r>
            <a:endParaRPr lang="en-US" sz="2400" smtClean="0">
              <a:sym typeface="Symbol" pitchFamily="28" charset="2"/>
            </a:endParaRPr>
          </a:p>
          <a:p>
            <a:pPr lvl="1" eaLnBrk="1" hangingPunct="1"/>
            <a:r>
              <a:rPr lang="en-US" sz="2400" smtClean="0"/>
              <a:t>The other k out of the 2k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 keep track of the k tape </a:t>
            </a:r>
            <a:r>
              <a:rPr lang="en-US" sz="2400" smtClean="0">
                <a:solidFill>
                  <a:schemeClr val="folHlink"/>
                </a:solidFill>
              </a:rPr>
              <a:t>head</a:t>
            </a:r>
            <a:r>
              <a:rPr lang="en-US" sz="2400" smtClean="0"/>
              <a:t> positions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90767-72AC-4A7B-99AF-55E2A4289E1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Multitape TMs </a:t>
            </a:r>
            <a:r>
              <a:rPr lang="en-US" smtClean="0">
                <a:sym typeface="Symbol" pitchFamily="28" charset="2"/>
              </a:rPr>
              <a:t> Basic TMs …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/>
            <a:r>
              <a:rPr lang="en-US" sz="2200" smtClean="0"/>
              <a:t>To simulate one move of the k-tape TM:</a:t>
            </a:r>
          </a:p>
          <a:p>
            <a:pPr lvl="1" eaLnBrk="1" hangingPunct="1"/>
            <a:r>
              <a:rPr lang="en-US" sz="1600" smtClean="0"/>
              <a:t>Move from the leftmost marker to the rightmost marker (k markers) and in the process, gather all the input symbols into storage</a:t>
            </a:r>
          </a:p>
          <a:p>
            <a:pPr lvl="1" eaLnBrk="1" hangingPunct="1"/>
            <a:r>
              <a:rPr lang="en-US" sz="1600" smtClean="0"/>
              <a:t>Then, take the action same as done by the k-tape TM (rewrite tape symbols &amp; move L/R using the markers)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10000" y="3581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500741" name="Group 5"/>
          <p:cNvGraphicFramePr>
            <a:graphicFrameLocks noGrp="1"/>
          </p:cNvGraphicFramePr>
          <p:nvPr/>
        </p:nvGraphicFramePr>
        <p:xfrm>
          <a:off x="3124200" y="4953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2609850" y="4895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25146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6267450" y="4876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6172200" y="4933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6172200" y="5314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763" name="Group 27"/>
          <p:cNvGraphicFramePr>
            <a:graphicFrameLocks noGrp="1"/>
          </p:cNvGraphicFramePr>
          <p:nvPr/>
        </p:nvGraphicFramePr>
        <p:xfrm>
          <a:off x="3124200" y="5334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2" name="Text Box 43"/>
          <p:cNvSpPr txBox="1">
            <a:spLocks noChangeArrowheads="1"/>
          </p:cNvSpPr>
          <p:nvPr/>
        </p:nvSpPr>
        <p:spPr bwMode="auto">
          <a:xfrm>
            <a:off x="2609850" y="5276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3" name="Line 44"/>
          <p:cNvSpPr>
            <a:spLocks noChangeShapeType="1"/>
          </p:cNvSpPr>
          <p:nvPr/>
        </p:nvSpPr>
        <p:spPr bwMode="auto">
          <a:xfrm>
            <a:off x="25908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45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Text Box 46"/>
          <p:cNvSpPr txBox="1">
            <a:spLocks noChangeArrowheads="1"/>
          </p:cNvSpPr>
          <p:nvPr/>
        </p:nvSpPr>
        <p:spPr bwMode="auto">
          <a:xfrm>
            <a:off x="6267450" y="5241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6" name="Line 47"/>
          <p:cNvSpPr>
            <a:spLocks noChangeShapeType="1"/>
          </p:cNvSpPr>
          <p:nvPr/>
        </p:nvSpPr>
        <p:spPr bwMode="auto">
          <a:xfrm>
            <a:off x="61722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Line 48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Freeform 71"/>
          <p:cNvSpPr>
            <a:spLocks/>
          </p:cNvSpPr>
          <p:nvPr/>
        </p:nvSpPr>
        <p:spPr bwMode="auto">
          <a:xfrm>
            <a:off x="4468813" y="4495800"/>
            <a:ext cx="560387" cy="4572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Text Box 74"/>
          <p:cNvSpPr txBox="1">
            <a:spLocks noChangeArrowheads="1"/>
          </p:cNvSpPr>
          <p:nvPr/>
        </p:nvSpPr>
        <p:spPr bwMode="auto">
          <a:xfrm>
            <a:off x="1431925" y="489585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7700" name="Text Box 75"/>
          <p:cNvSpPr txBox="1">
            <a:spLocks noChangeArrowheads="1"/>
          </p:cNvSpPr>
          <p:nvPr/>
        </p:nvSpPr>
        <p:spPr bwMode="auto">
          <a:xfrm>
            <a:off x="1371600" y="5394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7701" name="Text Box 77"/>
          <p:cNvSpPr txBox="1">
            <a:spLocks noChangeArrowheads="1"/>
          </p:cNvSpPr>
          <p:nvPr/>
        </p:nvSpPr>
        <p:spPr bwMode="auto">
          <a:xfrm rot="5400000">
            <a:off x="1884363" y="6421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graphicFrame>
        <p:nvGraphicFramePr>
          <p:cNvPr id="500816" name="Group 80"/>
          <p:cNvGraphicFramePr>
            <a:graphicFrameLocks noGrp="1"/>
          </p:cNvGraphicFramePr>
          <p:nvPr/>
        </p:nvGraphicFramePr>
        <p:xfrm>
          <a:off x="3124200" y="5715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8" name="Text Box 96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19" name="Line 97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Line 98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Text Box 99"/>
          <p:cNvSpPr txBox="1">
            <a:spLocks noChangeArrowheads="1"/>
          </p:cNvSpPr>
          <p:nvPr/>
        </p:nvSpPr>
        <p:spPr bwMode="auto">
          <a:xfrm>
            <a:off x="6267450" y="5638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22" name="Line 100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Line 101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863" name="Group 127"/>
          <p:cNvGraphicFramePr>
            <a:graphicFrameLocks noGrp="1"/>
          </p:cNvGraphicFramePr>
          <p:nvPr/>
        </p:nvGraphicFramePr>
        <p:xfrm>
          <a:off x="3124200" y="6096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40" name="Text Box 118"/>
          <p:cNvSpPr txBox="1">
            <a:spLocks noChangeArrowheads="1"/>
          </p:cNvSpPr>
          <p:nvPr/>
        </p:nvSpPr>
        <p:spPr bwMode="auto">
          <a:xfrm>
            <a:off x="2609850" y="6038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1" name="Line 119"/>
          <p:cNvSpPr>
            <a:spLocks noChangeShapeType="1"/>
          </p:cNvSpPr>
          <p:nvPr/>
        </p:nvSpPr>
        <p:spPr bwMode="auto">
          <a:xfrm>
            <a:off x="25908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Line 120"/>
          <p:cNvSpPr>
            <a:spLocks noChangeShapeType="1"/>
          </p:cNvSpPr>
          <p:nvPr/>
        </p:nvSpPr>
        <p:spPr bwMode="auto">
          <a:xfrm>
            <a:off x="25146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Text Box 121"/>
          <p:cNvSpPr txBox="1">
            <a:spLocks noChangeArrowheads="1"/>
          </p:cNvSpPr>
          <p:nvPr/>
        </p:nvSpPr>
        <p:spPr bwMode="auto">
          <a:xfrm>
            <a:off x="6267450" y="6003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4" name="Line 122"/>
          <p:cNvSpPr>
            <a:spLocks noChangeShapeType="1"/>
          </p:cNvSpPr>
          <p:nvPr/>
        </p:nvSpPr>
        <p:spPr bwMode="auto">
          <a:xfrm>
            <a:off x="61722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5" name="Line 123"/>
          <p:cNvSpPr>
            <a:spLocks noChangeShapeType="1"/>
          </p:cNvSpPr>
          <p:nvPr/>
        </p:nvSpPr>
        <p:spPr bwMode="auto">
          <a:xfrm>
            <a:off x="6172200" y="6457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6" name="Text Box 124"/>
          <p:cNvSpPr txBox="1">
            <a:spLocks noChangeArrowheads="1"/>
          </p:cNvSpPr>
          <p:nvPr/>
        </p:nvSpPr>
        <p:spPr bwMode="auto">
          <a:xfrm>
            <a:off x="1371600" y="5775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3</a:t>
            </a:r>
          </a:p>
        </p:txBody>
      </p:sp>
      <p:sp>
        <p:nvSpPr>
          <p:cNvPr id="27747" name="Text Box 125"/>
          <p:cNvSpPr txBox="1">
            <a:spLocks noChangeArrowheads="1"/>
          </p:cNvSpPr>
          <p:nvPr/>
        </p:nvSpPr>
        <p:spPr bwMode="auto">
          <a:xfrm>
            <a:off x="1371600" y="6156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4</a:t>
            </a:r>
          </a:p>
        </p:txBody>
      </p:sp>
      <p:sp>
        <p:nvSpPr>
          <p:cNvPr id="27748" name="Text Box 128"/>
          <p:cNvSpPr txBox="1">
            <a:spLocks noChangeArrowheads="1"/>
          </p:cNvSpPr>
          <p:nvPr/>
        </p:nvSpPr>
        <p:spPr bwMode="auto">
          <a:xfrm>
            <a:off x="5410200" y="4038600"/>
            <a:ext cx="1041400" cy="4064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storage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72AAC-8214-435C-8E72-D6A6529971E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Non-deterministic TMs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TM can have non-deterministic moves: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(q,X) = { (q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,Y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), (q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,Y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), …  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Simulation using a multitape deterministic TM: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114800" y="3505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362200" y="4800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62200" y="5105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362200" y="5486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438400" y="5943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574925" y="47752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16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733800" y="48006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3</a:t>
            </a:r>
            <a:endParaRPr lang="en-US" sz="1600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259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4</a:t>
            </a:r>
            <a:endParaRPr lang="en-US" sz="1600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708275" y="51244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132138" y="51498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657600" y="5149850"/>
            <a:ext cx="376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 *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275138" y="5149850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*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276475" y="55324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Scratch tape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362200" y="4445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362200" y="44196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Input tape</a:t>
            </a:r>
          </a:p>
        </p:txBody>
      </p:sp>
      <p:sp>
        <p:nvSpPr>
          <p:cNvPr id="28693" name="Text Box 24"/>
          <p:cNvSpPr txBox="1">
            <a:spLocks noChangeArrowheads="1"/>
          </p:cNvSpPr>
          <p:nvPr/>
        </p:nvSpPr>
        <p:spPr bwMode="auto">
          <a:xfrm>
            <a:off x="1066800" y="5105400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Marker tape</a:t>
            </a:r>
          </a:p>
        </p:txBody>
      </p:sp>
      <p:sp>
        <p:nvSpPr>
          <p:cNvPr id="28694" name="Freeform 25"/>
          <p:cNvSpPr>
            <a:spLocks/>
          </p:cNvSpPr>
          <p:nvPr/>
        </p:nvSpPr>
        <p:spPr bwMode="auto">
          <a:xfrm>
            <a:off x="4559300" y="4203700"/>
            <a:ext cx="271463" cy="688975"/>
          </a:xfrm>
          <a:custGeom>
            <a:avLst/>
            <a:gdLst>
              <a:gd name="T0" fmla="*/ 2147483647 w 171"/>
              <a:gd name="T1" fmla="*/ 0 h 434"/>
              <a:gd name="T2" fmla="*/ 0 w 171"/>
              <a:gd name="T3" fmla="*/ 2147483647 h 434"/>
              <a:gd name="T4" fmla="*/ 2147483647 w 171"/>
              <a:gd name="T5" fmla="*/ 2147483647 h 434"/>
              <a:gd name="T6" fmla="*/ 2147483647 w 171"/>
              <a:gd name="T7" fmla="*/ 2147483647 h 434"/>
              <a:gd name="T8" fmla="*/ 2147483647 w 171"/>
              <a:gd name="T9" fmla="*/ 2147483647 h 434"/>
              <a:gd name="T10" fmla="*/ 2147483647 w 171"/>
              <a:gd name="T11" fmla="*/ 2147483647 h 4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434"/>
              <a:gd name="T20" fmla="*/ 171 w 171"/>
              <a:gd name="T21" fmla="*/ 434 h 4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434">
                <a:moveTo>
                  <a:pt x="8" y="0"/>
                </a:moveTo>
                <a:cubicBezTo>
                  <a:pt x="5" y="18"/>
                  <a:pt x="0" y="37"/>
                  <a:pt x="0" y="56"/>
                </a:cubicBezTo>
                <a:cubicBezTo>
                  <a:pt x="0" y="165"/>
                  <a:pt x="64" y="157"/>
                  <a:pt x="152" y="168"/>
                </a:cubicBezTo>
                <a:cubicBezTo>
                  <a:pt x="171" y="225"/>
                  <a:pt x="165" y="308"/>
                  <a:pt x="112" y="344"/>
                </a:cubicBezTo>
                <a:cubicBezTo>
                  <a:pt x="93" y="398"/>
                  <a:pt x="118" y="339"/>
                  <a:pt x="80" y="384"/>
                </a:cubicBezTo>
                <a:cubicBezTo>
                  <a:pt x="36" y="434"/>
                  <a:pt x="68" y="432"/>
                  <a:pt x="4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2270125" y="258763"/>
            <a:ext cx="5037138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Non-deterministic TMs </a:t>
            </a:r>
            <a:r>
              <a:rPr lang="en-US">
                <a:sym typeface="Symbol" pitchFamily="28" charset="2"/>
              </a:rPr>
              <a:t> Deterministic TMs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23473-30AB-48C6-92C4-9F80F1BE12F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TMs == Recursively Enumerable languages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TMs can be used as both: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Language recognizers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Calculators/computers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 smtClean="0"/>
              <a:t>Basic TM is </a:t>
            </a:r>
            <a:r>
              <a:rPr lang="en-US" sz="2800" b="1" i="1" u="sng" dirty="0" smtClean="0"/>
              <a:t>equivalent</a:t>
            </a:r>
            <a:r>
              <a:rPr lang="en-US" sz="2800" b="1" i="1" dirty="0" smtClean="0"/>
              <a:t> to all the below: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TM + storage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Multi-track TM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Multi-tape TM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Non-deterministic TM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TMs are like universal computing machines with unbounded storage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6595D-D225-442A-805E-1CD3F0F2E7F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Turing Machine (TM)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smtClean="0"/>
              <a:t>M = (Q, </a:t>
            </a:r>
            <a:r>
              <a:rPr lang="en-US" smtClean="0">
                <a:sym typeface="Symbol" pitchFamily="28" charset="2"/>
              </a:rPr>
              <a:t>∑, , , q</a:t>
            </a:r>
            <a:r>
              <a:rPr lang="en-US" baseline="-25000" smtClean="0"/>
              <a:t>0</a:t>
            </a:r>
            <a:r>
              <a:rPr lang="en-US" smtClean="0">
                <a:sym typeface="Symbol" pitchFamily="28" charset="2"/>
              </a:rPr>
              <a:t>,B,F)</a:t>
            </a:r>
            <a:endParaRPr lang="en-US" smtClean="0"/>
          </a:p>
        </p:txBody>
      </p:sp>
      <p:graphicFrame>
        <p:nvGraphicFramePr>
          <p:cNvPr id="438341" name="Group 69"/>
          <p:cNvGraphicFramePr>
            <a:graphicFrameLocks noGrp="1"/>
          </p:cNvGraphicFramePr>
          <p:nvPr/>
        </p:nvGraphicFramePr>
        <p:xfrm>
          <a:off x="1447800" y="5029200"/>
          <a:ext cx="6553200" cy="431800"/>
        </p:xfrm>
        <a:graphic>
          <a:graphicData uri="http://schemas.openxmlformats.org/drawingml/2006/table">
            <a:tbl>
              <a:tblPr/>
              <a:tblGrid>
                <a:gridCol w="327025"/>
                <a:gridCol w="328613"/>
                <a:gridCol w="327025"/>
                <a:gridCol w="465137"/>
                <a:gridCol w="517525"/>
                <a:gridCol w="655638"/>
                <a:gridCol w="982662"/>
                <a:gridCol w="655638"/>
                <a:gridCol w="982662"/>
                <a:gridCol w="655638"/>
                <a:gridCol w="328612"/>
                <a:gridCol w="3270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3" name="Line 51"/>
          <p:cNvSpPr>
            <a:spLocks noChangeShapeType="1"/>
          </p:cNvSpPr>
          <p:nvPr/>
        </p:nvSpPr>
        <p:spPr bwMode="auto">
          <a:xfrm>
            <a:off x="838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52"/>
          <p:cNvSpPr>
            <a:spLocks noChangeShapeType="1"/>
          </p:cNvSpPr>
          <p:nvPr/>
        </p:nvSpPr>
        <p:spPr bwMode="auto">
          <a:xfrm>
            <a:off x="838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53"/>
          <p:cNvSpPr>
            <a:spLocks noChangeShapeType="1"/>
          </p:cNvSpPr>
          <p:nvPr/>
        </p:nvSpPr>
        <p:spPr bwMode="auto">
          <a:xfrm>
            <a:off x="8001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55"/>
          <p:cNvSpPr>
            <a:spLocks noChangeShapeType="1"/>
          </p:cNvSpPr>
          <p:nvPr/>
        </p:nvSpPr>
        <p:spPr bwMode="auto">
          <a:xfrm>
            <a:off x="800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 Box 56"/>
          <p:cNvSpPr txBox="1">
            <a:spLocks noChangeArrowheads="1"/>
          </p:cNvSpPr>
          <p:nvPr/>
        </p:nvSpPr>
        <p:spPr bwMode="auto">
          <a:xfrm>
            <a:off x="669925" y="5048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8" name="Text Box 57"/>
          <p:cNvSpPr txBox="1">
            <a:spLocks noChangeArrowheads="1"/>
          </p:cNvSpPr>
          <p:nvPr/>
        </p:nvSpPr>
        <p:spPr bwMode="auto">
          <a:xfrm>
            <a:off x="8096250" y="50292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9" name="Text Box 70"/>
          <p:cNvSpPr txBox="1">
            <a:spLocks noChangeArrowheads="1"/>
          </p:cNvSpPr>
          <p:nvPr/>
        </p:nvSpPr>
        <p:spPr bwMode="auto">
          <a:xfrm>
            <a:off x="4454525" y="3371850"/>
            <a:ext cx="9556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Finite</a:t>
            </a:r>
          </a:p>
          <a:p>
            <a:r>
              <a:rPr lang="en-US"/>
              <a:t>control</a:t>
            </a:r>
          </a:p>
        </p:txBody>
      </p:sp>
      <p:sp>
        <p:nvSpPr>
          <p:cNvPr id="5160" name="Freeform 71"/>
          <p:cNvSpPr>
            <a:spLocks/>
          </p:cNvSpPr>
          <p:nvPr/>
        </p:nvSpPr>
        <p:spPr bwMode="auto">
          <a:xfrm>
            <a:off x="5033963" y="4038600"/>
            <a:ext cx="300037" cy="9017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4" name="Text Box 72"/>
          <p:cNvSpPr txBox="1">
            <a:spLocks noChangeArrowheads="1"/>
          </p:cNvSpPr>
          <p:nvPr/>
        </p:nvSpPr>
        <p:spPr bwMode="auto">
          <a:xfrm>
            <a:off x="457200" y="4572000"/>
            <a:ext cx="358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Infinite tape with tape symbols</a:t>
            </a:r>
          </a:p>
        </p:txBody>
      </p:sp>
      <p:sp>
        <p:nvSpPr>
          <p:cNvPr id="438345" name="Text Box 73"/>
          <p:cNvSpPr txBox="1">
            <a:spLocks noChangeArrowheads="1"/>
          </p:cNvSpPr>
          <p:nvPr/>
        </p:nvSpPr>
        <p:spPr bwMode="auto">
          <a:xfrm>
            <a:off x="788988" y="6080125"/>
            <a:ext cx="793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B: blank symbol (special symbol reserved to indicate data boundary)</a:t>
            </a:r>
          </a:p>
        </p:txBody>
      </p:sp>
      <p:sp>
        <p:nvSpPr>
          <p:cNvPr id="438346" name="Text Box 74"/>
          <p:cNvSpPr txBox="1">
            <a:spLocks noChangeArrowheads="1"/>
          </p:cNvSpPr>
          <p:nvPr/>
        </p:nvSpPr>
        <p:spPr bwMode="auto">
          <a:xfrm>
            <a:off x="3468688" y="56388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Input &amp; output tape symbols</a:t>
            </a:r>
          </a:p>
        </p:txBody>
      </p:sp>
      <p:sp>
        <p:nvSpPr>
          <p:cNvPr id="438347" name="Line 75"/>
          <p:cNvSpPr>
            <a:spLocks noChangeShapeType="1"/>
          </p:cNvSpPr>
          <p:nvPr/>
        </p:nvSpPr>
        <p:spPr bwMode="auto">
          <a:xfrm flipH="1">
            <a:off x="2438400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8" name="Line 76"/>
          <p:cNvSpPr>
            <a:spLocks noChangeShapeType="1"/>
          </p:cNvSpPr>
          <p:nvPr/>
        </p:nvSpPr>
        <p:spPr bwMode="auto">
          <a:xfrm>
            <a:off x="67818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9" name="Text Box 77"/>
          <p:cNvSpPr txBox="1">
            <a:spLocks noChangeArrowheads="1"/>
          </p:cNvSpPr>
          <p:nvPr/>
        </p:nvSpPr>
        <p:spPr bwMode="auto">
          <a:xfrm>
            <a:off x="5257800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sp>
        <p:nvSpPr>
          <p:cNvPr id="438350" name="AutoShape 78"/>
          <p:cNvSpPr>
            <a:spLocks/>
          </p:cNvSpPr>
          <p:nvPr/>
        </p:nvSpPr>
        <p:spPr bwMode="auto">
          <a:xfrm>
            <a:off x="7391400" y="1905000"/>
            <a:ext cx="1422400" cy="1320800"/>
          </a:xfrm>
          <a:prstGeom prst="borderCallout2">
            <a:avLst>
              <a:gd name="adj1" fmla="val 8653"/>
              <a:gd name="adj2" fmla="val -5356"/>
              <a:gd name="adj3" fmla="val 8653"/>
              <a:gd name="adj4" fmla="val -70088"/>
              <a:gd name="adj5" fmla="val 139421"/>
              <a:gd name="adj6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is like the CPU &amp; program counter</a:t>
            </a:r>
          </a:p>
        </p:txBody>
      </p:sp>
      <p:sp>
        <p:nvSpPr>
          <p:cNvPr id="438351" name="AutoShape 79"/>
          <p:cNvSpPr>
            <a:spLocks/>
          </p:cNvSpPr>
          <p:nvPr/>
        </p:nvSpPr>
        <p:spPr bwMode="auto">
          <a:xfrm>
            <a:off x="7543800" y="3681413"/>
            <a:ext cx="1422400" cy="708025"/>
          </a:xfrm>
          <a:prstGeom prst="borderCallout2">
            <a:avLst>
              <a:gd name="adj1" fmla="val 16069"/>
              <a:gd name="adj2" fmla="val -5356"/>
              <a:gd name="adj3" fmla="val 16069"/>
              <a:gd name="adj4" fmla="val -30356"/>
              <a:gd name="adj5" fmla="val 175880"/>
              <a:gd name="adj6" fmla="val -45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Tape is the memory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438400" y="5486400"/>
            <a:ext cx="4876800" cy="609600"/>
            <a:chOff x="2438400" y="5486400"/>
            <a:chExt cx="4876800" cy="609600"/>
          </a:xfrm>
        </p:grpSpPr>
        <p:cxnSp>
          <p:nvCxnSpPr>
            <p:cNvPr id="5170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1336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171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0104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44" grpId="0"/>
      <p:bldP spid="438345" grpId="0"/>
      <p:bldP spid="438346" grpId="0"/>
      <p:bldP spid="438347" grpId="0" animBg="1"/>
      <p:bldP spid="438348" grpId="0" animBg="1"/>
      <p:bldP spid="438349" grpId="0"/>
      <p:bldP spid="438350" grpId="0" animBg="1"/>
      <p:bldP spid="4383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D5AD6-6BB9-4879-B119-674BE178951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function 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One move (denoted by </a:t>
            </a:r>
            <a:r>
              <a:rPr lang="en-US" sz="2800" smtClean="0">
                <a:solidFill>
                  <a:srgbClr val="FF0000"/>
                </a:solidFill>
              </a:rPr>
              <a:t>|---</a:t>
            </a:r>
            <a:r>
              <a:rPr lang="en-US" sz="2800" smtClean="0"/>
              <a:t>) </a:t>
            </a:r>
            <a:br>
              <a:rPr lang="en-US" sz="2800" smtClean="0"/>
            </a:br>
            <a:r>
              <a:rPr lang="en-US" sz="2800" smtClean="0"/>
              <a:t>in a TM does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smtClean="0">
                <a:sym typeface="Symbol" pitchFamily="28" charset="2"/>
              </a:rPr>
              <a:t>(q,X) = (p,Y,D)</a:t>
            </a:r>
            <a:endParaRPr lang="en-US" sz="2400" smtClean="0">
              <a:sym typeface="Symbol" pitchFamily="2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q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X is the current tape symbol pointed by tape head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State changes from q to 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u="sng" smtClean="0"/>
              <a:t>After the move:</a:t>
            </a:r>
            <a:endParaRPr lang="en-US" sz="200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X is replaced with symbol 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If D=“L”, the tape head moves “left” by one position. </a:t>
            </a:r>
            <a:br>
              <a:rPr lang="en-US" sz="1800" smtClean="0"/>
            </a:br>
            <a:r>
              <a:rPr lang="en-US" sz="1800" smtClean="0"/>
              <a:t>Alternatively, if D=“R” the tape head moves “right” by one position.</a:t>
            </a:r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81534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146925" y="253365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Y,D</a:t>
            </a:r>
          </a:p>
        </p:txBody>
      </p:sp>
      <p:sp>
        <p:nvSpPr>
          <p:cNvPr id="439305" name="Text Box 9"/>
          <p:cNvSpPr txBox="1">
            <a:spLocks noChangeArrowheads="1"/>
          </p:cNvSpPr>
          <p:nvPr/>
        </p:nvSpPr>
        <p:spPr bwMode="auto">
          <a:xfrm>
            <a:off x="6400800" y="457200"/>
            <a:ext cx="2241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You can also use: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for R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 </a:t>
            </a:r>
            <a:r>
              <a:rPr lang="en-US"/>
              <a:t>for 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  <p:bldP spid="4393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AF73F5-6899-44A5-BE91-73374B33EB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 of a TM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Instantaneous Description or ID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X</a:t>
            </a:r>
            <a:r>
              <a:rPr lang="en-US" sz="2400" baseline="-25000" smtClean="0"/>
              <a:t>2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rgbClr val="FF0000"/>
                </a:solidFill>
              </a:rPr>
              <a:t>q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X</a:t>
            </a:r>
            <a:r>
              <a:rPr lang="en-US" sz="2400" baseline="-25000" smtClean="0"/>
              <a:t>i+1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   means: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0000"/>
                </a:solidFill>
              </a:rPr>
              <a:t>q</a:t>
            </a:r>
            <a:r>
              <a:rPr lang="en-US" sz="2000" smtClean="0"/>
              <a:t>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Tape head is pointing to X</a:t>
            </a:r>
            <a:r>
              <a:rPr lang="en-US" sz="2000" baseline="-25000" smtClean="0"/>
              <a:t>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X</a:t>
            </a:r>
            <a:r>
              <a:rPr lang="en-US" sz="2000" baseline="-25000" smtClean="0"/>
              <a:t>1</a:t>
            </a:r>
            <a:r>
              <a:rPr lang="en-US" sz="2000" smtClean="0"/>
              <a:t>X</a:t>
            </a:r>
            <a:r>
              <a:rPr lang="en-US" sz="2000" baseline="-25000" smtClean="0"/>
              <a:t>2</a:t>
            </a:r>
            <a:r>
              <a:rPr lang="en-US" sz="2000" smtClean="0"/>
              <a:t>…X</a:t>
            </a:r>
            <a:r>
              <a:rPr lang="en-US" sz="2000" baseline="-25000" smtClean="0"/>
              <a:t>i-1</a:t>
            </a:r>
            <a:r>
              <a:rPr lang="en-US" sz="2000" smtClean="0"/>
              <a:t>X</a:t>
            </a:r>
            <a:r>
              <a:rPr lang="en-US" sz="2000" baseline="-25000" smtClean="0"/>
              <a:t>i</a:t>
            </a:r>
            <a:r>
              <a:rPr lang="en-US" sz="2000" smtClean="0"/>
              <a:t>X</a:t>
            </a:r>
            <a:r>
              <a:rPr lang="en-US" sz="2000" baseline="-25000" smtClean="0"/>
              <a:t>i+1</a:t>
            </a:r>
            <a:r>
              <a:rPr lang="en-US" sz="2000" smtClean="0"/>
              <a:t>…X</a:t>
            </a:r>
            <a:r>
              <a:rPr lang="en-US" sz="2000" baseline="-25000" smtClean="0"/>
              <a:t>n</a:t>
            </a:r>
            <a:r>
              <a:rPr lang="en-US" sz="2000" smtClean="0"/>
              <a:t>  are the current tape symbols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(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 smtClean="0">
                <a:sym typeface="Symbol" pitchFamily="28" charset="2"/>
              </a:rPr>
              <a:t>,X</a:t>
            </a:r>
            <a:r>
              <a:rPr lang="en-US" sz="2800" baseline="-25000" smtClean="0"/>
              <a:t>i</a:t>
            </a:r>
            <a:r>
              <a:rPr lang="en-US" sz="2800" smtClean="0">
                <a:sym typeface="Symbol" pitchFamily="28" charset="2"/>
              </a:rPr>
              <a:t>) = (</a:t>
            </a:r>
            <a:r>
              <a:rPr lang="en-US" sz="2800" smtClean="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 smtClean="0">
                <a:sym typeface="Symbol" pitchFamily="28" charset="2"/>
              </a:rPr>
              <a:t>,</a:t>
            </a:r>
            <a:r>
              <a:rPr lang="en-US" sz="2800" smtClean="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 smtClean="0">
                <a:sym typeface="Symbol" pitchFamily="28" charset="2"/>
              </a:rPr>
              <a:t>,R)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chemeClr val="folHlink"/>
                </a:solidFill>
              </a:rPr>
              <a:t>q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  </a:t>
            </a:r>
            <a:r>
              <a:rPr lang="en-US" sz="2400" b="1" smtClean="0">
                <a:solidFill>
                  <a:srgbClr val="006600"/>
                </a:solidFill>
              </a:rPr>
              <a:t>|----</a:t>
            </a:r>
            <a:r>
              <a:rPr lang="en-US" sz="2400" smtClean="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rgbClr val="CC3499"/>
                </a:solidFill>
              </a:rPr>
              <a:t>Y</a:t>
            </a: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smtClean="0"/>
              <a:t>X</a:t>
            </a:r>
            <a:r>
              <a:rPr lang="en-US" sz="2400" baseline="-25000" smtClean="0"/>
              <a:t>i+1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(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 smtClean="0">
                <a:sym typeface="Symbol" pitchFamily="28" charset="2"/>
              </a:rPr>
              <a:t>,X</a:t>
            </a:r>
            <a:r>
              <a:rPr lang="en-US" sz="2800" baseline="-25000" smtClean="0"/>
              <a:t>i</a:t>
            </a:r>
            <a:r>
              <a:rPr lang="en-US" sz="2800" smtClean="0">
                <a:sym typeface="Symbol" pitchFamily="28" charset="2"/>
              </a:rPr>
              <a:t>) = (</a:t>
            </a:r>
            <a:r>
              <a:rPr lang="en-US" sz="2800" smtClean="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 smtClean="0">
                <a:sym typeface="Symbol" pitchFamily="28" charset="2"/>
              </a:rPr>
              <a:t>,</a:t>
            </a:r>
            <a:r>
              <a:rPr lang="en-US" sz="2800" smtClean="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 smtClean="0">
                <a:sym typeface="Symbol" pitchFamily="28" charset="2"/>
              </a:rPr>
              <a:t>,L) 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chemeClr val="folHlink"/>
                </a:solidFill>
              </a:rPr>
              <a:t>q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  </a:t>
            </a:r>
            <a:r>
              <a:rPr lang="en-US" sz="2400" b="1" smtClean="0">
                <a:solidFill>
                  <a:srgbClr val="006600"/>
                </a:solidFill>
              </a:rPr>
              <a:t>|----</a:t>
            </a:r>
            <a:r>
              <a:rPr lang="en-US" sz="2400" smtClean="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</a:t>
            </a: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smtClean="0"/>
              <a:t>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rgbClr val="CC3499"/>
                </a:solidFill>
              </a:rPr>
              <a:t>Y</a:t>
            </a:r>
            <a:r>
              <a:rPr lang="en-US" sz="2400" smtClean="0"/>
              <a:t>X</a:t>
            </a:r>
            <a:r>
              <a:rPr lang="en-US" sz="2400" baseline="-25000" smtClean="0"/>
              <a:t>i+1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endParaRPr lang="en-US" sz="24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Symbol" pitchFamily="2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BAC97-A146-4804-ACDA-AEC54E996E5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Way to check for Membership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Is a string </a:t>
            </a:r>
            <a:r>
              <a:rPr lang="en-US" sz="2800" i="1" smtClean="0"/>
              <a:t>w</a:t>
            </a:r>
            <a:r>
              <a:rPr lang="en-US" sz="2800" smtClean="0"/>
              <a:t> accepted by a TM?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Initial condition: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(whole) input string </a:t>
            </a:r>
            <a:r>
              <a:rPr lang="en-US" sz="2400" i="1" smtClean="0"/>
              <a:t>w</a:t>
            </a:r>
            <a:r>
              <a:rPr lang="en-US" sz="2400" smtClean="0"/>
              <a:t> is present in TM, preceded and followed by infinite blank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Final acceptance: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Accept </a:t>
            </a:r>
            <a:r>
              <a:rPr lang="en-US" sz="2400" i="1" smtClean="0"/>
              <a:t>w</a:t>
            </a:r>
            <a:r>
              <a:rPr lang="en-US" sz="2400" smtClean="0"/>
              <a:t> if TM enters </a:t>
            </a:r>
            <a:r>
              <a:rPr lang="en-US" sz="2400" u="sng" smtClean="0"/>
              <a:t>final state</a:t>
            </a:r>
            <a:r>
              <a:rPr lang="en-US" sz="2400" smtClean="0"/>
              <a:t> and halts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TM halts and not final state, then reject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2AF3F-8284-4852-B974-5F7FF0D20DC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L = {0</a:t>
            </a:r>
            <a:r>
              <a:rPr lang="en-US" baseline="30000" smtClean="0"/>
              <a:t>n</a:t>
            </a:r>
            <a:r>
              <a:rPr lang="en-US" smtClean="0"/>
              <a:t>1</a:t>
            </a:r>
            <a:r>
              <a:rPr lang="en-US" baseline="30000" smtClean="0"/>
              <a:t>n</a:t>
            </a:r>
            <a:r>
              <a:rPr lang="en-US" smtClean="0"/>
              <a:t> | n≥1}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Strategy:		w = 000111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grpSp>
        <p:nvGrpSpPr>
          <p:cNvPr id="2" name="Group 371"/>
          <p:cNvGrpSpPr>
            <a:grpSpLocks/>
          </p:cNvGrpSpPr>
          <p:nvPr/>
        </p:nvGrpSpPr>
        <p:grpSpPr bwMode="auto">
          <a:xfrm>
            <a:off x="152400" y="3200400"/>
            <a:ext cx="4664075" cy="457200"/>
            <a:chOff x="96" y="2016"/>
            <a:chExt cx="2938" cy="288"/>
          </a:xfrm>
        </p:grpSpPr>
        <p:sp>
          <p:nvSpPr>
            <p:cNvPr id="9444" name="Rectangle 58"/>
            <p:cNvSpPr>
              <a:spLocks noChangeArrowheads="1"/>
            </p:cNvSpPr>
            <p:nvPr/>
          </p:nvSpPr>
          <p:spPr bwMode="auto">
            <a:xfrm>
              <a:off x="141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5" name="Rectangle 55"/>
            <p:cNvSpPr>
              <a:spLocks noChangeArrowheads="1"/>
            </p:cNvSpPr>
            <p:nvPr/>
          </p:nvSpPr>
          <p:spPr bwMode="auto">
            <a:xfrm>
              <a:off x="1617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6" name="Rectangle 52"/>
            <p:cNvSpPr>
              <a:spLocks noChangeArrowheads="1"/>
            </p:cNvSpPr>
            <p:nvPr/>
          </p:nvSpPr>
          <p:spPr bwMode="auto">
            <a:xfrm>
              <a:off x="182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7" name="Rectangle 49"/>
            <p:cNvSpPr>
              <a:spLocks noChangeArrowheads="1"/>
            </p:cNvSpPr>
            <p:nvPr/>
          </p:nvSpPr>
          <p:spPr bwMode="auto">
            <a:xfrm>
              <a:off x="202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8" name="Rectangle 46"/>
            <p:cNvSpPr>
              <a:spLocks noChangeArrowheads="1"/>
            </p:cNvSpPr>
            <p:nvPr/>
          </p:nvSpPr>
          <p:spPr bwMode="auto">
            <a:xfrm>
              <a:off x="120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9" name="Rectangle 43"/>
            <p:cNvSpPr>
              <a:spLocks noChangeArrowheads="1"/>
            </p:cNvSpPr>
            <p:nvPr/>
          </p:nvSpPr>
          <p:spPr bwMode="auto">
            <a:xfrm>
              <a:off x="99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50" name="Rectangle 40"/>
            <p:cNvSpPr>
              <a:spLocks noChangeArrowheads="1"/>
            </p:cNvSpPr>
            <p:nvPr/>
          </p:nvSpPr>
          <p:spPr bwMode="auto">
            <a:xfrm>
              <a:off x="223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1" name="Rectangle 5"/>
            <p:cNvSpPr>
              <a:spLocks noChangeArrowheads="1"/>
            </p:cNvSpPr>
            <p:nvPr/>
          </p:nvSpPr>
          <p:spPr bwMode="auto">
            <a:xfrm>
              <a:off x="244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2" name="Rectangle 14"/>
            <p:cNvSpPr>
              <a:spLocks noChangeArrowheads="1"/>
            </p:cNvSpPr>
            <p:nvPr/>
          </p:nvSpPr>
          <p:spPr bwMode="auto">
            <a:xfrm>
              <a:off x="79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3" name="Rectangle 15"/>
            <p:cNvSpPr>
              <a:spLocks noChangeArrowheads="1"/>
            </p:cNvSpPr>
            <p:nvPr/>
          </p:nvSpPr>
          <p:spPr bwMode="auto">
            <a:xfrm>
              <a:off x="586" y="201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4" name="Line 17"/>
            <p:cNvSpPr>
              <a:spLocks noChangeShapeType="1"/>
            </p:cNvSpPr>
            <p:nvPr/>
          </p:nvSpPr>
          <p:spPr bwMode="auto">
            <a:xfrm>
              <a:off x="586" y="201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5" name="Line 18"/>
            <p:cNvSpPr>
              <a:spLocks noChangeShapeType="1"/>
            </p:cNvSpPr>
            <p:nvPr/>
          </p:nvSpPr>
          <p:spPr bwMode="auto">
            <a:xfrm>
              <a:off x="586" y="228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6" name="Line 19"/>
            <p:cNvSpPr>
              <a:spLocks noChangeShapeType="1"/>
            </p:cNvSpPr>
            <p:nvPr/>
          </p:nvSpPr>
          <p:spPr bwMode="auto">
            <a:xfrm>
              <a:off x="586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7" name="Line 21"/>
            <p:cNvSpPr>
              <a:spLocks noChangeShapeType="1"/>
            </p:cNvSpPr>
            <p:nvPr/>
          </p:nvSpPr>
          <p:spPr bwMode="auto">
            <a:xfrm>
              <a:off x="79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8" name="Line 22"/>
            <p:cNvSpPr>
              <a:spLocks noChangeShapeType="1"/>
            </p:cNvSpPr>
            <p:nvPr/>
          </p:nvSpPr>
          <p:spPr bwMode="auto">
            <a:xfrm>
              <a:off x="99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9" name="Line 31"/>
            <p:cNvSpPr>
              <a:spLocks noChangeShapeType="1"/>
            </p:cNvSpPr>
            <p:nvPr/>
          </p:nvSpPr>
          <p:spPr bwMode="auto">
            <a:xfrm>
              <a:off x="2647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0" name="Line 41"/>
            <p:cNvSpPr>
              <a:spLocks noChangeShapeType="1"/>
            </p:cNvSpPr>
            <p:nvPr/>
          </p:nvSpPr>
          <p:spPr bwMode="auto">
            <a:xfrm>
              <a:off x="244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1" name="Line 44"/>
            <p:cNvSpPr>
              <a:spLocks noChangeShapeType="1"/>
            </p:cNvSpPr>
            <p:nvPr/>
          </p:nvSpPr>
          <p:spPr bwMode="auto">
            <a:xfrm>
              <a:off x="120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2" name="Line 47"/>
            <p:cNvSpPr>
              <a:spLocks noChangeShapeType="1"/>
            </p:cNvSpPr>
            <p:nvPr/>
          </p:nvSpPr>
          <p:spPr bwMode="auto">
            <a:xfrm>
              <a:off x="141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3" name="Line 50"/>
            <p:cNvSpPr>
              <a:spLocks noChangeShapeType="1"/>
            </p:cNvSpPr>
            <p:nvPr/>
          </p:nvSpPr>
          <p:spPr bwMode="auto">
            <a:xfrm>
              <a:off x="223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4" name="Line 53"/>
            <p:cNvSpPr>
              <a:spLocks noChangeShapeType="1"/>
            </p:cNvSpPr>
            <p:nvPr/>
          </p:nvSpPr>
          <p:spPr bwMode="auto">
            <a:xfrm>
              <a:off x="202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" name="Line 56"/>
            <p:cNvSpPr>
              <a:spLocks noChangeShapeType="1"/>
            </p:cNvSpPr>
            <p:nvPr/>
          </p:nvSpPr>
          <p:spPr bwMode="auto">
            <a:xfrm>
              <a:off x="182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" name="Line 59"/>
            <p:cNvSpPr>
              <a:spLocks noChangeShapeType="1"/>
            </p:cNvSpPr>
            <p:nvPr/>
          </p:nvSpPr>
          <p:spPr bwMode="auto">
            <a:xfrm>
              <a:off x="1617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" name="Line 32"/>
            <p:cNvSpPr>
              <a:spLocks noChangeShapeType="1"/>
            </p:cNvSpPr>
            <p:nvPr/>
          </p:nvSpPr>
          <p:spPr bwMode="auto">
            <a:xfrm>
              <a:off x="202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8" name="Line 33"/>
            <p:cNvSpPr>
              <a:spLocks noChangeShapeType="1"/>
            </p:cNvSpPr>
            <p:nvPr/>
          </p:nvSpPr>
          <p:spPr bwMode="auto">
            <a:xfrm>
              <a:off x="202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9" name="Line 34"/>
            <p:cNvSpPr>
              <a:spLocks noChangeShapeType="1"/>
            </p:cNvSpPr>
            <p:nvPr/>
          </p:nvSpPr>
          <p:spPr bwMode="auto">
            <a:xfrm>
              <a:off x="265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0" name="Line 35"/>
            <p:cNvSpPr>
              <a:spLocks noChangeShapeType="1"/>
            </p:cNvSpPr>
            <p:nvPr/>
          </p:nvSpPr>
          <p:spPr bwMode="auto">
            <a:xfrm>
              <a:off x="265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1" name="Text Box 36"/>
            <p:cNvSpPr txBox="1">
              <a:spLocks noChangeArrowheads="1"/>
            </p:cNvSpPr>
            <p:nvPr/>
          </p:nvSpPr>
          <p:spPr bwMode="auto">
            <a:xfrm>
              <a:off x="96" y="205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72" name="Text Box 37"/>
            <p:cNvSpPr txBox="1">
              <a:spLocks noChangeArrowheads="1"/>
            </p:cNvSpPr>
            <p:nvPr/>
          </p:nvSpPr>
          <p:spPr bwMode="auto">
            <a:xfrm>
              <a:off x="2710" y="204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152400" y="3962400"/>
            <a:ext cx="4664075" cy="457200"/>
            <a:chOff x="96" y="2496"/>
            <a:chExt cx="2938" cy="288"/>
          </a:xfrm>
        </p:grpSpPr>
        <p:sp>
          <p:nvSpPr>
            <p:cNvPr id="9415" name="Rectangle 156"/>
            <p:cNvSpPr>
              <a:spLocks noChangeArrowheads="1"/>
            </p:cNvSpPr>
            <p:nvPr/>
          </p:nvSpPr>
          <p:spPr bwMode="auto">
            <a:xfrm>
              <a:off x="14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16" name="Rectangle 157"/>
            <p:cNvSpPr>
              <a:spLocks noChangeArrowheads="1"/>
            </p:cNvSpPr>
            <p:nvPr/>
          </p:nvSpPr>
          <p:spPr bwMode="auto">
            <a:xfrm>
              <a:off x="16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7" name="Rectangle 158"/>
            <p:cNvSpPr>
              <a:spLocks noChangeArrowheads="1"/>
            </p:cNvSpPr>
            <p:nvPr/>
          </p:nvSpPr>
          <p:spPr bwMode="auto">
            <a:xfrm>
              <a:off x="18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8" name="Rectangle 159"/>
            <p:cNvSpPr>
              <a:spLocks noChangeArrowheads="1"/>
            </p:cNvSpPr>
            <p:nvPr/>
          </p:nvSpPr>
          <p:spPr bwMode="auto">
            <a:xfrm>
              <a:off x="20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9" name="Rectangle 160"/>
            <p:cNvSpPr>
              <a:spLocks noChangeArrowheads="1"/>
            </p:cNvSpPr>
            <p:nvPr/>
          </p:nvSpPr>
          <p:spPr bwMode="auto">
            <a:xfrm>
              <a:off x="120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20" name="Rectangle 161"/>
            <p:cNvSpPr>
              <a:spLocks noChangeArrowheads="1"/>
            </p:cNvSpPr>
            <p:nvPr/>
          </p:nvSpPr>
          <p:spPr bwMode="auto">
            <a:xfrm>
              <a:off x="99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421" name="Rectangle 162"/>
            <p:cNvSpPr>
              <a:spLocks noChangeArrowheads="1"/>
            </p:cNvSpPr>
            <p:nvPr/>
          </p:nvSpPr>
          <p:spPr bwMode="auto">
            <a:xfrm>
              <a:off x="22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2" name="Rectangle 163"/>
            <p:cNvSpPr>
              <a:spLocks noChangeArrowheads="1"/>
            </p:cNvSpPr>
            <p:nvPr/>
          </p:nvSpPr>
          <p:spPr bwMode="auto">
            <a:xfrm>
              <a:off x="24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3" name="Rectangle 164"/>
            <p:cNvSpPr>
              <a:spLocks noChangeArrowheads="1"/>
            </p:cNvSpPr>
            <p:nvPr/>
          </p:nvSpPr>
          <p:spPr bwMode="auto">
            <a:xfrm>
              <a:off x="79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4" name="Rectangle 165"/>
            <p:cNvSpPr>
              <a:spLocks noChangeArrowheads="1"/>
            </p:cNvSpPr>
            <p:nvPr/>
          </p:nvSpPr>
          <p:spPr bwMode="auto">
            <a:xfrm>
              <a:off x="586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5" name="Line 166"/>
            <p:cNvSpPr>
              <a:spLocks noChangeShapeType="1"/>
            </p:cNvSpPr>
            <p:nvPr/>
          </p:nvSpPr>
          <p:spPr bwMode="auto">
            <a:xfrm>
              <a:off x="586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167"/>
            <p:cNvSpPr>
              <a:spLocks noChangeShapeType="1"/>
            </p:cNvSpPr>
            <p:nvPr/>
          </p:nvSpPr>
          <p:spPr bwMode="auto">
            <a:xfrm>
              <a:off x="586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Line 168"/>
            <p:cNvSpPr>
              <a:spLocks noChangeShapeType="1"/>
            </p:cNvSpPr>
            <p:nvPr/>
          </p:nvSpPr>
          <p:spPr bwMode="auto">
            <a:xfrm>
              <a:off x="586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8" name="Line 169"/>
            <p:cNvSpPr>
              <a:spLocks noChangeShapeType="1"/>
            </p:cNvSpPr>
            <p:nvPr/>
          </p:nvSpPr>
          <p:spPr bwMode="auto">
            <a:xfrm>
              <a:off x="79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9" name="Line 170"/>
            <p:cNvSpPr>
              <a:spLocks noChangeShapeType="1"/>
            </p:cNvSpPr>
            <p:nvPr/>
          </p:nvSpPr>
          <p:spPr bwMode="auto">
            <a:xfrm>
              <a:off x="99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0" name="Line 171"/>
            <p:cNvSpPr>
              <a:spLocks noChangeShapeType="1"/>
            </p:cNvSpPr>
            <p:nvPr/>
          </p:nvSpPr>
          <p:spPr bwMode="auto">
            <a:xfrm>
              <a:off x="2647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" name="Line 172"/>
            <p:cNvSpPr>
              <a:spLocks noChangeShapeType="1"/>
            </p:cNvSpPr>
            <p:nvPr/>
          </p:nvSpPr>
          <p:spPr bwMode="auto">
            <a:xfrm>
              <a:off x="24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" name="Line 173"/>
            <p:cNvSpPr>
              <a:spLocks noChangeShapeType="1"/>
            </p:cNvSpPr>
            <p:nvPr/>
          </p:nvSpPr>
          <p:spPr bwMode="auto">
            <a:xfrm>
              <a:off x="120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" name="Line 174"/>
            <p:cNvSpPr>
              <a:spLocks noChangeShapeType="1"/>
            </p:cNvSpPr>
            <p:nvPr/>
          </p:nvSpPr>
          <p:spPr bwMode="auto">
            <a:xfrm>
              <a:off x="14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4" name="Line 175"/>
            <p:cNvSpPr>
              <a:spLocks noChangeShapeType="1"/>
            </p:cNvSpPr>
            <p:nvPr/>
          </p:nvSpPr>
          <p:spPr bwMode="auto">
            <a:xfrm>
              <a:off x="22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" name="Line 176"/>
            <p:cNvSpPr>
              <a:spLocks noChangeShapeType="1"/>
            </p:cNvSpPr>
            <p:nvPr/>
          </p:nvSpPr>
          <p:spPr bwMode="auto">
            <a:xfrm>
              <a:off x="20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" name="Line 177"/>
            <p:cNvSpPr>
              <a:spLocks noChangeShapeType="1"/>
            </p:cNvSpPr>
            <p:nvPr/>
          </p:nvSpPr>
          <p:spPr bwMode="auto">
            <a:xfrm>
              <a:off x="18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" name="Line 178"/>
            <p:cNvSpPr>
              <a:spLocks noChangeShapeType="1"/>
            </p:cNvSpPr>
            <p:nvPr/>
          </p:nvSpPr>
          <p:spPr bwMode="auto">
            <a:xfrm>
              <a:off x="16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" name="Line 179"/>
            <p:cNvSpPr>
              <a:spLocks noChangeShapeType="1"/>
            </p:cNvSpPr>
            <p:nvPr/>
          </p:nvSpPr>
          <p:spPr bwMode="auto">
            <a:xfrm>
              <a:off x="202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9" name="Line 180"/>
            <p:cNvSpPr>
              <a:spLocks noChangeShapeType="1"/>
            </p:cNvSpPr>
            <p:nvPr/>
          </p:nvSpPr>
          <p:spPr bwMode="auto">
            <a:xfrm>
              <a:off x="202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0" name="Line 181"/>
            <p:cNvSpPr>
              <a:spLocks noChangeShapeType="1"/>
            </p:cNvSpPr>
            <p:nvPr/>
          </p:nvSpPr>
          <p:spPr bwMode="auto">
            <a:xfrm>
              <a:off x="265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1" name="Line 182"/>
            <p:cNvSpPr>
              <a:spLocks noChangeShapeType="1"/>
            </p:cNvSpPr>
            <p:nvPr/>
          </p:nvSpPr>
          <p:spPr bwMode="auto">
            <a:xfrm>
              <a:off x="2640" y="2736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2" name="Text Box 183"/>
            <p:cNvSpPr txBox="1">
              <a:spLocks noChangeArrowheads="1"/>
            </p:cNvSpPr>
            <p:nvPr/>
          </p:nvSpPr>
          <p:spPr bwMode="auto">
            <a:xfrm>
              <a:off x="96" y="253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43" name="Text Box 184"/>
            <p:cNvSpPr txBox="1">
              <a:spLocks noChangeArrowheads="1"/>
            </p:cNvSpPr>
            <p:nvPr/>
          </p:nvSpPr>
          <p:spPr bwMode="auto">
            <a:xfrm>
              <a:off x="2710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557" name="Text Box 213"/>
          <p:cNvSpPr txBox="1">
            <a:spLocks noChangeArrowheads="1"/>
          </p:cNvSpPr>
          <p:nvPr/>
        </p:nvSpPr>
        <p:spPr bwMode="auto">
          <a:xfrm>
            <a:off x="152400" y="478948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</p:txBody>
      </p:sp>
      <p:grpSp>
        <p:nvGrpSpPr>
          <p:cNvPr id="4" name="Group 373"/>
          <p:cNvGrpSpPr>
            <a:grpSpLocks/>
          </p:cNvGrpSpPr>
          <p:nvPr/>
        </p:nvGrpSpPr>
        <p:grpSpPr bwMode="auto">
          <a:xfrm>
            <a:off x="320675" y="4724400"/>
            <a:ext cx="4495800" cy="457200"/>
            <a:chOff x="202" y="2976"/>
            <a:chExt cx="2832" cy="288"/>
          </a:xfrm>
        </p:grpSpPr>
        <p:sp>
          <p:nvSpPr>
            <p:cNvPr id="9387" name="Rectangle 186"/>
            <p:cNvSpPr>
              <a:spLocks noChangeArrowheads="1"/>
            </p:cNvSpPr>
            <p:nvPr/>
          </p:nvSpPr>
          <p:spPr bwMode="auto">
            <a:xfrm>
              <a:off x="141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88" name="Rectangle 187"/>
            <p:cNvSpPr>
              <a:spLocks noChangeArrowheads="1"/>
            </p:cNvSpPr>
            <p:nvPr/>
          </p:nvSpPr>
          <p:spPr bwMode="auto">
            <a:xfrm>
              <a:off x="1617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9389" name="Rectangle 188"/>
            <p:cNvSpPr>
              <a:spLocks noChangeArrowheads="1"/>
            </p:cNvSpPr>
            <p:nvPr/>
          </p:nvSpPr>
          <p:spPr bwMode="auto">
            <a:xfrm>
              <a:off x="182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0" name="Rectangle 189"/>
            <p:cNvSpPr>
              <a:spLocks noChangeArrowheads="1"/>
            </p:cNvSpPr>
            <p:nvPr/>
          </p:nvSpPr>
          <p:spPr bwMode="auto">
            <a:xfrm>
              <a:off x="202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1" name="Rectangle 190"/>
            <p:cNvSpPr>
              <a:spLocks noChangeArrowheads="1"/>
            </p:cNvSpPr>
            <p:nvPr/>
          </p:nvSpPr>
          <p:spPr bwMode="auto">
            <a:xfrm>
              <a:off x="120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92" name="Rectangle 191"/>
            <p:cNvSpPr>
              <a:spLocks noChangeArrowheads="1"/>
            </p:cNvSpPr>
            <p:nvPr/>
          </p:nvSpPr>
          <p:spPr bwMode="auto">
            <a:xfrm>
              <a:off x="99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93" name="Rectangle 192"/>
            <p:cNvSpPr>
              <a:spLocks noChangeArrowheads="1"/>
            </p:cNvSpPr>
            <p:nvPr/>
          </p:nvSpPr>
          <p:spPr bwMode="auto">
            <a:xfrm>
              <a:off x="223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4" name="Rectangle 193"/>
            <p:cNvSpPr>
              <a:spLocks noChangeArrowheads="1"/>
            </p:cNvSpPr>
            <p:nvPr/>
          </p:nvSpPr>
          <p:spPr bwMode="auto">
            <a:xfrm>
              <a:off x="244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5" name="Rectangle 194"/>
            <p:cNvSpPr>
              <a:spLocks noChangeArrowheads="1"/>
            </p:cNvSpPr>
            <p:nvPr/>
          </p:nvSpPr>
          <p:spPr bwMode="auto">
            <a:xfrm>
              <a:off x="79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6" name="Rectangle 195"/>
            <p:cNvSpPr>
              <a:spLocks noChangeArrowheads="1"/>
            </p:cNvSpPr>
            <p:nvPr/>
          </p:nvSpPr>
          <p:spPr bwMode="auto">
            <a:xfrm>
              <a:off x="586" y="297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7" name="Line 196"/>
            <p:cNvSpPr>
              <a:spLocks noChangeShapeType="1"/>
            </p:cNvSpPr>
            <p:nvPr/>
          </p:nvSpPr>
          <p:spPr bwMode="auto">
            <a:xfrm>
              <a:off x="586" y="297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197"/>
            <p:cNvSpPr>
              <a:spLocks noChangeShapeType="1"/>
            </p:cNvSpPr>
            <p:nvPr/>
          </p:nvSpPr>
          <p:spPr bwMode="auto">
            <a:xfrm>
              <a:off x="586" y="324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198"/>
            <p:cNvSpPr>
              <a:spLocks noChangeShapeType="1"/>
            </p:cNvSpPr>
            <p:nvPr/>
          </p:nvSpPr>
          <p:spPr bwMode="auto">
            <a:xfrm>
              <a:off x="586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199"/>
            <p:cNvSpPr>
              <a:spLocks noChangeShapeType="1"/>
            </p:cNvSpPr>
            <p:nvPr/>
          </p:nvSpPr>
          <p:spPr bwMode="auto">
            <a:xfrm>
              <a:off x="79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200"/>
            <p:cNvSpPr>
              <a:spLocks noChangeShapeType="1"/>
            </p:cNvSpPr>
            <p:nvPr/>
          </p:nvSpPr>
          <p:spPr bwMode="auto">
            <a:xfrm>
              <a:off x="99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201"/>
            <p:cNvSpPr>
              <a:spLocks noChangeShapeType="1"/>
            </p:cNvSpPr>
            <p:nvPr/>
          </p:nvSpPr>
          <p:spPr bwMode="auto">
            <a:xfrm>
              <a:off x="2647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202"/>
            <p:cNvSpPr>
              <a:spLocks noChangeShapeType="1"/>
            </p:cNvSpPr>
            <p:nvPr/>
          </p:nvSpPr>
          <p:spPr bwMode="auto">
            <a:xfrm>
              <a:off x="244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203"/>
            <p:cNvSpPr>
              <a:spLocks noChangeShapeType="1"/>
            </p:cNvSpPr>
            <p:nvPr/>
          </p:nvSpPr>
          <p:spPr bwMode="auto">
            <a:xfrm>
              <a:off x="120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204"/>
            <p:cNvSpPr>
              <a:spLocks noChangeShapeType="1"/>
            </p:cNvSpPr>
            <p:nvPr/>
          </p:nvSpPr>
          <p:spPr bwMode="auto">
            <a:xfrm>
              <a:off x="141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205"/>
            <p:cNvSpPr>
              <a:spLocks noChangeShapeType="1"/>
            </p:cNvSpPr>
            <p:nvPr/>
          </p:nvSpPr>
          <p:spPr bwMode="auto">
            <a:xfrm>
              <a:off x="223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206"/>
            <p:cNvSpPr>
              <a:spLocks noChangeShapeType="1"/>
            </p:cNvSpPr>
            <p:nvPr/>
          </p:nvSpPr>
          <p:spPr bwMode="auto">
            <a:xfrm>
              <a:off x="202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207"/>
            <p:cNvSpPr>
              <a:spLocks noChangeShapeType="1"/>
            </p:cNvSpPr>
            <p:nvPr/>
          </p:nvSpPr>
          <p:spPr bwMode="auto">
            <a:xfrm>
              <a:off x="182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208"/>
            <p:cNvSpPr>
              <a:spLocks noChangeShapeType="1"/>
            </p:cNvSpPr>
            <p:nvPr/>
          </p:nvSpPr>
          <p:spPr bwMode="auto">
            <a:xfrm>
              <a:off x="1617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209"/>
            <p:cNvSpPr>
              <a:spLocks noChangeShapeType="1"/>
            </p:cNvSpPr>
            <p:nvPr/>
          </p:nvSpPr>
          <p:spPr bwMode="auto">
            <a:xfrm>
              <a:off x="20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" name="Line 210"/>
            <p:cNvSpPr>
              <a:spLocks noChangeShapeType="1"/>
            </p:cNvSpPr>
            <p:nvPr/>
          </p:nvSpPr>
          <p:spPr bwMode="auto">
            <a:xfrm>
              <a:off x="20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2" name="Line 211"/>
            <p:cNvSpPr>
              <a:spLocks noChangeShapeType="1"/>
            </p:cNvSpPr>
            <p:nvPr/>
          </p:nvSpPr>
          <p:spPr bwMode="auto">
            <a:xfrm>
              <a:off x="265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3" name="Line 212"/>
            <p:cNvSpPr>
              <a:spLocks noChangeShapeType="1"/>
            </p:cNvSpPr>
            <p:nvPr/>
          </p:nvSpPr>
          <p:spPr bwMode="auto">
            <a:xfrm>
              <a:off x="265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4" name="Text Box 214"/>
            <p:cNvSpPr txBox="1">
              <a:spLocks noChangeArrowheads="1"/>
            </p:cNvSpPr>
            <p:nvPr/>
          </p:nvSpPr>
          <p:spPr bwMode="auto">
            <a:xfrm>
              <a:off x="2710" y="300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5" name="Group 374"/>
          <p:cNvGrpSpPr>
            <a:grpSpLocks/>
          </p:cNvGrpSpPr>
          <p:nvPr/>
        </p:nvGrpSpPr>
        <p:grpSpPr bwMode="auto">
          <a:xfrm>
            <a:off x="136525" y="5486400"/>
            <a:ext cx="4664075" cy="457200"/>
            <a:chOff x="86" y="3456"/>
            <a:chExt cx="2938" cy="288"/>
          </a:xfrm>
        </p:grpSpPr>
        <p:sp>
          <p:nvSpPr>
            <p:cNvPr id="9358" name="Rectangle 216"/>
            <p:cNvSpPr>
              <a:spLocks noChangeArrowheads="1"/>
            </p:cNvSpPr>
            <p:nvPr/>
          </p:nvSpPr>
          <p:spPr bwMode="auto">
            <a:xfrm>
              <a:off x="140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59" name="Rectangle 217"/>
            <p:cNvSpPr>
              <a:spLocks noChangeArrowheads="1"/>
            </p:cNvSpPr>
            <p:nvPr/>
          </p:nvSpPr>
          <p:spPr bwMode="auto">
            <a:xfrm>
              <a:off x="1607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60" name="Rectangle 218"/>
            <p:cNvSpPr>
              <a:spLocks noChangeArrowheads="1"/>
            </p:cNvSpPr>
            <p:nvPr/>
          </p:nvSpPr>
          <p:spPr bwMode="auto">
            <a:xfrm>
              <a:off x="181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1" name="Rectangle 219"/>
            <p:cNvSpPr>
              <a:spLocks noChangeArrowheads="1"/>
            </p:cNvSpPr>
            <p:nvPr/>
          </p:nvSpPr>
          <p:spPr bwMode="auto">
            <a:xfrm>
              <a:off x="201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2" name="Rectangle 220"/>
            <p:cNvSpPr>
              <a:spLocks noChangeArrowheads="1"/>
            </p:cNvSpPr>
            <p:nvPr/>
          </p:nvSpPr>
          <p:spPr bwMode="auto">
            <a:xfrm>
              <a:off x="119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63" name="Rectangle 221"/>
            <p:cNvSpPr>
              <a:spLocks noChangeArrowheads="1"/>
            </p:cNvSpPr>
            <p:nvPr/>
          </p:nvSpPr>
          <p:spPr bwMode="auto">
            <a:xfrm>
              <a:off x="98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64" name="Rectangle 222"/>
            <p:cNvSpPr>
              <a:spLocks noChangeArrowheads="1"/>
            </p:cNvSpPr>
            <p:nvPr/>
          </p:nvSpPr>
          <p:spPr bwMode="auto">
            <a:xfrm>
              <a:off x="222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5" name="Rectangle 223"/>
            <p:cNvSpPr>
              <a:spLocks noChangeArrowheads="1"/>
            </p:cNvSpPr>
            <p:nvPr/>
          </p:nvSpPr>
          <p:spPr bwMode="auto">
            <a:xfrm>
              <a:off x="243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6" name="Rectangle 224"/>
            <p:cNvSpPr>
              <a:spLocks noChangeArrowheads="1"/>
            </p:cNvSpPr>
            <p:nvPr/>
          </p:nvSpPr>
          <p:spPr bwMode="auto">
            <a:xfrm>
              <a:off x="78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7" name="Rectangle 225"/>
            <p:cNvSpPr>
              <a:spLocks noChangeArrowheads="1"/>
            </p:cNvSpPr>
            <p:nvPr/>
          </p:nvSpPr>
          <p:spPr bwMode="auto">
            <a:xfrm>
              <a:off x="576" y="345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8" name="Line 226"/>
            <p:cNvSpPr>
              <a:spLocks noChangeShapeType="1"/>
            </p:cNvSpPr>
            <p:nvPr/>
          </p:nvSpPr>
          <p:spPr bwMode="auto">
            <a:xfrm>
              <a:off x="576" y="345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27"/>
            <p:cNvSpPr>
              <a:spLocks noChangeShapeType="1"/>
            </p:cNvSpPr>
            <p:nvPr/>
          </p:nvSpPr>
          <p:spPr bwMode="auto">
            <a:xfrm>
              <a:off x="576" y="372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228"/>
            <p:cNvSpPr>
              <a:spLocks noChangeShapeType="1"/>
            </p:cNvSpPr>
            <p:nvPr/>
          </p:nvSpPr>
          <p:spPr bwMode="auto">
            <a:xfrm>
              <a:off x="576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229"/>
            <p:cNvSpPr>
              <a:spLocks noChangeShapeType="1"/>
            </p:cNvSpPr>
            <p:nvPr/>
          </p:nvSpPr>
          <p:spPr bwMode="auto">
            <a:xfrm>
              <a:off x="78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230"/>
            <p:cNvSpPr>
              <a:spLocks noChangeShapeType="1"/>
            </p:cNvSpPr>
            <p:nvPr/>
          </p:nvSpPr>
          <p:spPr bwMode="auto">
            <a:xfrm>
              <a:off x="98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231"/>
            <p:cNvSpPr>
              <a:spLocks noChangeShapeType="1"/>
            </p:cNvSpPr>
            <p:nvPr/>
          </p:nvSpPr>
          <p:spPr bwMode="auto">
            <a:xfrm>
              <a:off x="2637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232"/>
            <p:cNvSpPr>
              <a:spLocks noChangeShapeType="1"/>
            </p:cNvSpPr>
            <p:nvPr/>
          </p:nvSpPr>
          <p:spPr bwMode="auto">
            <a:xfrm>
              <a:off x="243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233"/>
            <p:cNvSpPr>
              <a:spLocks noChangeShapeType="1"/>
            </p:cNvSpPr>
            <p:nvPr/>
          </p:nvSpPr>
          <p:spPr bwMode="auto">
            <a:xfrm>
              <a:off x="119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234"/>
            <p:cNvSpPr>
              <a:spLocks noChangeShapeType="1"/>
            </p:cNvSpPr>
            <p:nvPr/>
          </p:nvSpPr>
          <p:spPr bwMode="auto">
            <a:xfrm>
              <a:off x="140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235"/>
            <p:cNvSpPr>
              <a:spLocks noChangeShapeType="1"/>
            </p:cNvSpPr>
            <p:nvPr/>
          </p:nvSpPr>
          <p:spPr bwMode="auto">
            <a:xfrm>
              <a:off x="222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236"/>
            <p:cNvSpPr>
              <a:spLocks noChangeShapeType="1"/>
            </p:cNvSpPr>
            <p:nvPr/>
          </p:nvSpPr>
          <p:spPr bwMode="auto">
            <a:xfrm>
              <a:off x="201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237"/>
            <p:cNvSpPr>
              <a:spLocks noChangeShapeType="1"/>
            </p:cNvSpPr>
            <p:nvPr/>
          </p:nvSpPr>
          <p:spPr bwMode="auto">
            <a:xfrm>
              <a:off x="181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238"/>
            <p:cNvSpPr>
              <a:spLocks noChangeShapeType="1"/>
            </p:cNvSpPr>
            <p:nvPr/>
          </p:nvSpPr>
          <p:spPr bwMode="auto">
            <a:xfrm>
              <a:off x="1607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239"/>
            <p:cNvSpPr>
              <a:spLocks noChangeShapeType="1"/>
            </p:cNvSpPr>
            <p:nvPr/>
          </p:nvSpPr>
          <p:spPr bwMode="auto">
            <a:xfrm>
              <a:off x="192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2" name="Line 240"/>
            <p:cNvSpPr>
              <a:spLocks noChangeShapeType="1"/>
            </p:cNvSpPr>
            <p:nvPr/>
          </p:nvSpPr>
          <p:spPr bwMode="auto">
            <a:xfrm>
              <a:off x="192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3" name="Line 241"/>
            <p:cNvSpPr>
              <a:spLocks noChangeShapeType="1"/>
            </p:cNvSpPr>
            <p:nvPr/>
          </p:nvSpPr>
          <p:spPr bwMode="auto">
            <a:xfrm>
              <a:off x="264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4" name="Line 242"/>
            <p:cNvSpPr>
              <a:spLocks noChangeShapeType="1"/>
            </p:cNvSpPr>
            <p:nvPr/>
          </p:nvSpPr>
          <p:spPr bwMode="auto">
            <a:xfrm>
              <a:off x="264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5" name="Text Box 243"/>
            <p:cNvSpPr txBox="1">
              <a:spLocks noChangeArrowheads="1"/>
            </p:cNvSpPr>
            <p:nvPr/>
          </p:nvSpPr>
          <p:spPr bwMode="auto">
            <a:xfrm>
              <a:off x="86" y="34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86" name="Text Box 244"/>
            <p:cNvSpPr txBox="1">
              <a:spLocks noChangeArrowheads="1"/>
            </p:cNvSpPr>
            <p:nvPr/>
          </p:nvSpPr>
          <p:spPr bwMode="auto">
            <a:xfrm>
              <a:off x="2700" y="348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4784725" y="3124200"/>
            <a:ext cx="4664075" cy="457200"/>
            <a:chOff x="3014" y="1968"/>
            <a:chExt cx="2938" cy="288"/>
          </a:xfrm>
        </p:grpSpPr>
        <p:sp>
          <p:nvSpPr>
            <p:cNvPr id="9329" name="Rectangle 248"/>
            <p:cNvSpPr>
              <a:spLocks noChangeArrowheads="1"/>
            </p:cNvSpPr>
            <p:nvPr/>
          </p:nvSpPr>
          <p:spPr bwMode="auto">
            <a:xfrm>
              <a:off x="432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30" name="Rectangle 249"/>
            <p:cNvSpPr>
              <a:spLocks noChangeArrowheads="1"/>
            </p:cNvSpPr>
            <p:nvPr/>
          </p:nvSpPr>
          <p:spPr bwMode="auto">
            <a:xfrm>
              <a:off x="4535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1" name="Rectangle 250"/>
            <p:cNvSpPr>
              <a:spLocks noChangeArrowheads="1"/>
            </p:cNvSpPr>
            <p:nvPr/>
          </p:nvSpPr>
          <p:spPr bwMode="auto">
            <a:xfrm>
              <a:off x="474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2" name="Rectangle 251"/>
            <p:cNvSpPr>
              <a:spLocks noChangeArrowheads="1"/>
            </p:cNvSpPr>
            <p:nvPr/>
          </p:nvSpPr>
          <p:spPr bwMode="auto">
            <a:xfrm>
              <a:off x="494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33" name="Rectangle 252"/>
            <p:cNvSpPr>
              <a:spLocks noChangeArrowheads="1"/>
            </p:cNvSpPr>
            <p:nvPr/>
          </p:nvSpPr>
          <p:spPr bwMode="auto">
            <a:xfrm>
              <a:off x="412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34" name="Rectangle 253"/>
            <p:cNvSpPr>
              <a:spLocks noChangeArrowheads="1"/>
            </p:cNvSpPr>
            <p:nvPr/>
          </p:nvSpPr>
          <p:spPr bwMode="auto">
            <a:xfrm>
              <a:off x="391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35" name="Rectangle 254"/>
            <p:cNvSpPr>
              <a:spLocks noChangeArrowheads="1"/>
            </p:cNvSpPr>
            <p:nvPr/>
          </p:nvSpPr>
          <p:spPr bwMode="auto">
            <a:xfrm>
              <a:off x="515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6" name="Rectangle 255"/>
            <p:cNvSpPr>
              <a:spLocks noChangeArrowheads="1"/>
            </p:cNvSpPr>
            <p:nvPr/>
          </p:nvSpPr>
          <p:spPr bwMode="auto">
            <a:xfrm>
              <a:off x="535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7" name="Rectangle 256"/>
            <p:cNvSpPr>
              <a:spLocks noChangeArrowheads="1"/>
            </p:cNvSpPr>
            <p:nvPr/>
          </p:nvSpPr>
          <p:spPr bwMode="auto">
            <a:xfrm>
              <a:off x="371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8" name="Rectangle 257"/>
            <p:cNvSpPr>
              <a:spLocks noChangeArrowheads="1"/>
            </p:cNvSpPr>
            <p:nvPr/>
          </p:nvSpPr>
          <p:spPr bwMode="auto">
            <a:xfrm>
              <a:off x="3504" y="1968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9" name="Line 258"/>
            <p:cNvSpPr>
              <a:spLocks noChangeShapeType="1"/>
            </p:cNvSpPr>
            <p:nvPr/>
          </p:nvSpPr>
          <p:spPr bwMode="auto">
            <a:xfrm>
              <a:off x="3504" y="19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Line 259"/>
            <p:cNvSpPr>
              <a:spLocks noChangeShapeType="1"/>
            </p:cNvSpPr>
            <p:nvPr/>
          </p:nvSpPr>
          <p:spPr bwMode="auto">
            <a:xfrm>
              <a:off x="3504" y="2240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Line 260"/>
            <p:cNvSpPr>
              <a:spLocks noChangeShapeType="1"/>
            </p:cNvSpPr>
            <p:nvPr/>
          </p:nvSpPr>
          <p:spPr bwMode="auto">
            <a:xfrm>
              <a:off x="3504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261"/>
            <p:cNvSpPr>
              <a:spLocks noChangeShapeType="1"/>
            </p:cNvSpPr>
            <p:nvPr/>
          </p:nvSpPr>
          <p:spPr bwMode="auto">
            <a:xfrm>
              <a:off x="371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262"/>
            <p:cNvSpPr>
              <a:spLocks noChangeShapeType="1"/>
            </p:cNvSpPr>
            <p:nvPr/>
          </p:nvSpPr>
          <p:spPr bwMode="auto">
            <a:xfrm>
              <a:off x="391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Line 263"/>
            <p:cNvSpPr>
              <a:spLocks noChangeShapeType="1"/>
            </p:cNvSpPr>
            <p:nvPr/>
          </p:nvSpPr>
          <p:spPr bwMode="auto">
            <a:xfrm>
              <a:off x="5565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264"/>
            <p:cNvSpPr>
              <a:spLocks noChangeShapeType="1"/>
            </p:cNvSpPr>
            <p:nvPr/>
          </p:nvSpPr>
          <p:spPr bwMode="auto">
            <a:xfrm>
              <a:off x="535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265"/>
            <p:cNvSpPr>
              <a:spLocks noChangeShapeType="1"/>
            </p:cNvSpPr>
            <p:nvPr/>
          </p:nvSpPr>
          <p:spPr bwMode="auto">
            <a:xfrm>
              <a:off x="412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266"/>
            <p:cNvSpPr>
              <a:spLocks noChangeShapeType="1"/>
            </p:cNvSpPr>
            <p:nvPr/>
          </p:nvSpPr>
          <p:spPr bwMode="auto">
            <a:xfrm>
              <a:off x="432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267"/>
            <p:cNvSpPr>
              <a:spLocks noChangeShapeType="1"/>
            </p:cNvSpPr>
            <p:nvPr/>
          </p:nvSpPr>
          <p:spPr bwMode="auto">
            <a:xfrm>
              <a:off x="515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268"/>
            <p:cNvSpPr>
              <a:spLocks noChangeShapeType="1"/>
            </p:cNvSpPr>
            <p:nvPr/>
          </p:nvSpPr>
          <p:spPr bwMode="auto">
            <a:xfrm>
              <a:off x="494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269"/>
            <p:cNvSpPr>
              <a:spLocks noChangeShapeType="1"/>
            </p:cNvSpPr>
            <p:nvPr/>
          </p:nvSpPr>
          <p:spPr bwMode="auto">
            <a:xfrm>
              <a:off x="474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270"/>
            <p:cNvSpPr>
              <a:spLocks noChangeShapeType="1"/>
            </p:cNvSpPr>
            <p:nvPr/>
          </p:nvSpPr>
          <p:spPr bwMode="auto">
            <a:xfrm>
              <a:off x="4535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271"/>
            <p:cNvSpPr>
              <a:spLocks noChangeShapeType="1"/>
            </p:cNvSpPr>
            <p:nvPr/>
          </p:nvSpPr>
          <p:spPr bwMode="auto">
            <a:xfrm>
              <a:off x="3120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Line 272"/>
            <p:cNvSpPr>
              <a:spLocks noChangeShapeType="1"/>
            </p:cNvSpPr>
            <p:nvPr/>
          </p:nvSpPr>
          <p:spPr bwMode="auto">
            <a:xfrm>
              <a:off x="312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Line 273"/>
            <p:cNvSpPr>
              <a:spLocks noChangeShapeType="1"/>
            </p:cNvSpPr>
            <p:nvPr/>
          </p:nvSpPr>
          <p:spPr bwMode="auto">
            <a:xfrm>
              <a:off x="5568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5" name="Line 274"/>
            <p:cNvSpPr>
              <a:spLocks noChangeShapeType="1"/>
            </p:cNvSpPr>
            <p:nvPr/>
          </p:nvSpPr>
          <p:spPr bwMode="auto">
            <a:xfrm>
              <a:off x="5568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6" name="Text Box 275"/>
            <p:cNvSpPr txBox="1">
              <a:spLocks noChangeArrowheads="1"/>
            </p:cNvSpPr>
            <p:nvPr/>
          </p:nvSpPr>
          <p:spPr bwMode="auto">
            <a:xfrm>
              <a:off x="3014" y="200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57" name="Text Box 276"/>
            <p:cNvSpPr txBox="1">
              <a:spLocks noChangeArrowheads="1"/>
            </p:cNvSpPr>
            <p:nvPr/>
          </p:nvSpPr>
          <p:spPr bwMode="auto">
            <a:xfrm>
              <a:off x="5628" y="19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9227" name="Line 277"/>
          <p:cNvSpPr>
            <a:spLocks noChangeShapeType="1"/>
          </p:cNvSpPr>
          <p:nvPr/>
        </p:nvSpPr>
        <p:spPr bwMode="auto">
          <a:xfrm>
            <a:off x="4876800" y="2819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76"/>
          <p:cNvGrpSpPr>
            <a:grpSpLocks/>
          </p:cNvGrpSpPr>
          <p:nvPr/>
        </p:nvGrpSpPr>
        <p:grpSpPr bwMode="auto">
          <a:xfrm>
            <a:off x="4953000" y="3962400"/>
            <a:ext cx="4495800" cy="457200"/>
            <a:chOff x="3120" y="2496"/>
            <a:chExt cx="2832" cy="288"/>
          </a:xfrm>
        </p:grpSpPr>
        <p:sp>
          <p:nvSpPr>
            <p:cNvPr id="9301" name="Rectangle 309"/>
            <p:cNvSpPr>
              <a:spLocks noChangeArrowheads="1"/>
            </p:cNvSpPr>
            <p:nvPr/>
          </p:nvSpPr>
          <p:spPr bwMode="auto">
            <a:xfrm>
              <a:off x="43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2" name="Rectangle 310"/>
            <p:cNvSpPr>
              <a:spLocks noChangeArrowheads="1"/>
            </p:cNvSpPr>
            <p:nvPr/>
          </p:nvSpPr>
          <p:spPr bwMode="auto">
            <a:xfrm>
              <a:off x="45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3" name="Rectangle 311"/>
            <p:cNvSpPr>
              <a:spLocks noChangeArrowheads="1"/>
            </p:cNvSpPr>
            <p:nvPr/>
          </p:nvSpPr>
          <p:spPr bwMode="auto">
            <a:xfrm>
              <a:off x="47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4" name="Rectangle 312"/>
            <p:cNvSpPr>
              <a:spLocks noChangeArrowheads="1"/>
            </p:cNvSpPr>
            <p:nvPr/>
          </p:nvSpPr>
          <p:spPr bwMode="auto">
            <a:xfrm>
              <a:off x="494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05" name="Rectangle 313"/>
            <p:cNvSpPr>
              <a:spLocks noChangeArrowheads="1"/>
            </p:cNvSpPr>
            <p:nvPr/>
          </p:nvSpPr>
          <p:spPr bwMode="auto">
            <a:xfrm>
              <a:off x="41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06" name="Rectangle 314"/>
            <p:cNvSpPr>
              <a:spLocks noChangeArrowheads="1"/>
            </p:cNvSpPr>
            <p:nvPr/>
          </p:nvSpPr>
          <p:spPr bwMode="auto">
            <a:xfrm>
              <a:off x="39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7" name="Rectangle 315"/>
            <p:cNvSpPr>
              <a:spLocks noChangeArrowheads="1"/>
            </p:cNvSpPr>
            <p:nvPr/>
          </p:nvSpPr>
          <p:spPr bwMode="auto">
            <a:xfrm>
              <a:off x="515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8" name="Rectangle 316"/>
            <p:cNvSpPr>
              <a:spLocks noChangeArrowheads="1"/>
            </p:cNvSpPr>
            <p:nvPr/>
          </p:nvSpPr>
          <p:spPr bwMode="auto">
            <a:xfrm>
              <a:off x="535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9" name="Rectangle 317"/>
            <p:cNvSpPr>
              <a:spLocks noChangeArrowheads="1"/>
            </p:cNvSpPr>
            <p:nvPr/>
          </p:nvSpPr>
          <p:spPr bwMode="auto">
            <a:xfrm>
              <a:off x="37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0" name="Rectangle 318"/>
            <p:cNvSpPr>
              <a:spLocks noChangeArrowheads="1"/>
            </p:cNvSpPr>
            <p:nvPr/>
          </p:nvSpPr>
          <p:spPr bwMode="auto">
            <a:xfrm>
              <a:off x="3504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1" name="Line 319"/>
            <p:cNvSpPr>
              <a:spLocks noChangeShapeType="1"/>
            </p:cNvSpPr>
            <p:nvPr/>
          </p:nvSpPr>
          <p:spPr bwMode="auto">
            <a:xfrm>
              <a:off x="3504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320"/>
            <p:cNvSpPr>
              <a:spLocks noChangeShapeType="1"/>
            </p:cNvSpPr>
            <p:nvPr/>
          </p:nvSpPr>
          <p:spPr bwMode="auto">
            <a:xfrm>
              <a:off x="3504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321"/>
            <p:cNvSpPr>
              <a:spLocks noChangeShapeType="1"/>
            </p:cNvSpPr>
            <p:nvPr/>
          </p:nvSpPr>
          <p:spPr bwMode="auto">
            <a:xfrm>
              <a:off x="3504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322"/>
            <p:cNvSpPr>
              <a:spLocks noChangeShapeType="1"/>
            </p:cNvSpPr>
            <p:nvPr/>
          </p:nvSpPr>
          <p:spPr bwMode="auto">
            <a:xfrm>
              <a:off x="37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323"/>
            <p:cNvSpPr>
              <a:spLocks noChangeShapeType="1"/>
            </p:cNvSpPr>
            <p:nvPr/>
          </p:nvSpPr>
          <p:spPr bwMode="auto">
            <a:xfrm>
              <a:off x="39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324"/>
            <p:cNvSpPr>
              <a:spLocks noChangeShapeType="1"/>
            </p:cNvSpPr>
            <p:nvPr/>
          </p:nvSpPr>
          <p:spPr bwMode="auto">
            <a:xfrm>
              <a:off x="5565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325"/>
            <p:cNvSpPr>
              <a:spLocks noChangeShapeType="1"/>
            </p:cNvSpPr>
            <p:nvPr/>
          </p:nvSpPr>
          <p:spPr bwMode="auto">
            <a:xfrm>
              <a:off x="535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326"/>
            <p:cNvSpPr>
              <a:spLocks noChangeShapeType="1"/>
            </p:cNvSpPr>
            <p:nvPr/>
          </p:nvSpPr>
          <p:spPr bwMode="auto">
            <a:xfrm>
              <a:off x="41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327"/>
            <p:cNvSpPr>
              <a:spLocks noChangeShapeType="1"/>
            </p:cNvSpPr>
            <p:nvPr/>
          </p:nvSpPr>
          <p:spPr bwMode="auto">
            <a:xfrm>
              <a:off x="43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328"/>
            <p:cNvSpPr>
              <a:spLocks noChangeShapeType="1"/>
            </p:cNvSpPr>
            <p:nvPr/>
          </p:nvSpPr>
          <p:spPr bwMode="auto">
            <a:xfrm>
              <a:off x="515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329"/>
            <p:cNvSpPr>
              <a:spLocks noChangeShapeType="1"/>
            </p:cNvSpPr>
            <p:nvPr/>
          </p:nvSpPr>
          <p:spPr bwMode="auto">
            <a:xfrm>
              <a:off x="494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330"/>
            <p:cNvSpPr>
              <a:spLocks noChangeShapeType="1"/>
            </p:cNvSpPr>
            <p:nvPr/>
          </p:nvSpPr>
          <p:spPr bwMode="auto">
            <a:xfrm>
              <a:off x="47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331"/>
            <p:cNvSpPr>
              <a:spLocks noChangeShapeType="1"/>
            </p:cNvSpPr>
            <p:nvPr/>
          </p:nvSpPr>
          <p:spPr bwMode="auto">
            <a:xfrm>
              <a:off x="45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332"/>
            <p:cNvSpPr>
              <a:spLocks noChangeShapeType="1"/>
            </p:cNvSpPr>
            <p:nvPr/>
          </p:nvSpPr>
          <p:spPr bwMode="auto">
            <a:xfrm>
              <a:off x="312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" name="Line 333"/>
            <p:cNvSpPr>
              <a:spLocks noChangeShapeType="1"/>
            </p:cNvSpPr>
            <p:nvPr/>
          </p:nvSpPr>
          <p:spPr bwMode="auto">
            <a:xfrm>
              <a:off x="3120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334"/>
            <p:cNvSpPr>
              <a:spLocks noChangeShapeType="1"/>
            </p:cNvSpPr>
            <p:nvPr/>
          </p:nvSpPr>
          <p:spPr bwMode="auto">
            <a:xfrm>
              <a:off x="556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Line 335"/>
            <p:cNvSpPr>
              <a:spLocks noChangeShapeType="1"/>
            </p:cNvSpPr>
            <p:nvPr/>
          </p:nvSpPr>
          <p:spPr bwMode="auto">
            <a:xfrm>
              <a:off x="5568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" name="Text Box 336"/>
            <p:cNvSpPr txBox="1">
              <a:spLocks noChangeArrowheads="1"/>
            </p:cNvSpPr>
            <p:nvPr/>
          </p:nvSpPr>
          <p:spPr bwMode="auto">
            <a:xfrm>
              <a:off x="5628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8" name="Group 377"/>
          <p:cNvGrpSpPr>
            <a:grpSpLocks/>
          </p:cNvGrpSpPr>
          <p:nvPr/>
        </p:nvGrpSpPr>
        <p:grpSpPr bwMode="auto">
          <a:xfrm>
            <a:off x="5029200" y="4800600"/>
            <a:ext cx="4495800" cy="457200"/>
            <a:chOff x="3168" y="3024"/>
            <a:chExt cx="2832" cy="288"/>
          </a:xfrm>
        </p:grpSpPr>
        <p:sp>
          <p:nvSpPr>
            <p:cNvPr id="9273" name="Rectangle 338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4" name="Rectangle 339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5" name="Rectangle 340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6" name="Rectangle 341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7" name="Rectangle 342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78" name="Rectangle 343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9" name="Rectangle 344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0" name="Rectangle 345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1" name="Rectangle 346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2" name="Rectangle 347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3" name="Line 348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349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350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351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352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353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354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355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356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357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358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359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360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361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Line 362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363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364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Text Box 365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14" name="Text Box 370"/>
          <p:cNvSpPr txBox="1">
            <a:spLocks noChangeArrowheads="1"/>
          </p:cNvSpPr>
          <p:nvPr/>
        </p:nvSpPr>
        <p:spPr bwMode="auto">
          <a:xfrm>
            <a:off x="6232525" y="63087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441722" name="Line 378"/>
          <p:cNvSpPr>
            <a:spLocks noChangeShapeType="1"/>
          </p:cNvSpPr>
          <p:nvPr/>
        </p:nvSpPr>
        <p:spPr bwMode="auto">
          <a:xfrm>
            <a:off x="16002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3" name="Line 379"/>
          <p:cNvSpPr>
            <a:spLocks noChangeShapeType="1"/>
          </p:cNvSpPr>
          <p:nvPr/>
        </p:nvSpPr>
        <p:spPr bwMode="auto">
          <a:xfrm>
            <a:off x="25908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4" name="Line 380"/>
          <p:cNvSpPr>
            <a:spLocks noChangeShapeType="1"/>
          </p:cNvSpPr>
          <p:nvPr/>
        </p:nvSpPr>
        <p:spPr bwMode="auto">
          <a:xfrm>
            <a:off x="19812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5" name="Line 381"/>
          <p:cNvSpPr>
            <a:spLocks noChangeShapeType="1"/>
          </p:cNvSpPr>
          <p:nvPr/>
        </p:nvSpPr>
        <p:spPr bwMode="auto">
          <a:xfrm>
            <a:off x="75438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6" name="Line 382"/>
          <p:cNvSpPr>
            <a:spLocks noChangeShapeType="1"/>
          </p:cNvSpPr>
          <p:nvPr/>
        </p:nvSpPr>
        <p:spPr bwMode="auto">
          <a:xfrm>
            <a:off x="69342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7" name="Line 383"/>
          <p:cNvSpPr>
            <a:spLocks noChangeShapeType="1"/>
          </p:cNvSpPr>
          <p:nvPr/>
        </p:nvSpPr>
        <p:spPr bwMode="auto">
          <a:xfrm>
            <a:off x="80010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84"/>
          <p:cNvGrpSpPr>
            <a:grpSpLocks/>
          </p:cNvGrpSpPr>
          <p:nvPr/>
        </p:nvGrpSpPr>
        <p:grpSpPr bwMode="auto">
          <a:xfrm>
            <a:off x="5029200" y="5638800"/>
            <a:ext cx="4495800" cy="457200"/>
            <a:chOff x="3168" y="3024"/>
            <a:chExt cx="2832" cy="288"/>
          </a:xfrm>
        </p:grpSpPr>
        <p:sp>
          <p:nvSpPr>
            <p:cNvPr id="9245" name="Rectangle 38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46" name="Rectangle 38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7" name="Rectangle 38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8" name="Rectangle 38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9" name="Rectangle 38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50" name="Rectangle 39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51" name="Rectangle 39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2" name="Rectangle 39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3" name="Rectangle 39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4" name="Rectangle 39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5" name="Line 39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39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39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39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39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40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40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40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40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40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40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40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40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40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40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41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41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Text Box 41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57" name="Line 413"/>
          <p:cNvSpPr>
            <a:spLocks noChangeShapeType="1"/>
          </p:cNvSpPr>
          <p:nvPr/>
        </p:nvSpPr>
        <p:spPr bwMode="auto">
          <a:xfrm>
            <a:off x="83058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58" name="Line 414"/>
          <p:cNvSpPr>
            <a:spLocks noChangeShapeType="1"/>
          </p:cNvSpPr>
          <p:nvPr/>
        </p:nvSpPr>
        <p:spPr bwMode="auto">
          <a:xfrm>
            <a:off x="16764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2133600" y="4343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2133600" y="5105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5" name="TextBox 254"/>
          <p:cNvSpPr txBox="1">
            <a:spLocks noChangeArrowheads="1"/>
          </p:cNvSpPr>
          <p:nvPr/>
        </p:nvSpPr>
        <p:spPr bwMode="auto">
          <a:xfrm>
            <a:off x="7026275" y="2743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7010400" y="35623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7" name="TextBox 256"/>
          <p:cNvSpPr txBox="1">
            <a:spLocks noChangeArrowheads="1"/>
          </p:cNvSpPr>
          <p:nvPr/>
        </p:nvSpPr>
        <p:spPr bwMode="auto">
          <a:xfrm>
            <a:off x="7407275" y="44005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557" grpId="0"/>
      <p:bldP spid="441714" grpId="0"/>
      <p:bldP spid="441722" grpId="0" animBg="1"/>
      <p:bldP spid="441723" grpId="0" animBg="1"/>
      <p:bldP spid="441724" grpId="0" animBg="1"/>
      <p:bldP spid="441725" grpId="0" animBg="1"/>
      <p:bldP spid="441726" grpId="0" animBg="1"/>
      <p:bldP spid="441727" grpId="0" animBg="1"/>
      <p:bldP spid="441757" grpId="0" animBg="1"/>
      <p:bldP spid="441758" grpId="0" animBg="1"/>
      <p:bldP spid="253" grpId="0"/>
      <p:bldP spid="254" grpId="0"/>
      <p:bldP spid="255" grpId="0"/>
      <p:bldP spid="256" grpId="0"/>
      <p:bldP spid="2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4A5FD-2D1B-4A29-A17E-58E0947FA2E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for {0</a:t>
            </a:r>
            <a:r>
              <a:rPr lang="en-US" baseline="30000" smtClean="0"/>
              <a:t>n</a:t>
            </a:r>
            <a:r>
              <a:rPr lang="en-US" smtClean="0"/>
              <a:t>1</a:t>
            </a:r>
            <a:r>
              <a:rPr lang="en-US" baseline="30000" smtClean="0"/>
              <a:t>n</a:t>
            </a:r>
            <a:r>
              <a:rPr lang="en-US" smtClean="0"/>
              <a:t> | n≥1} 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812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438400" y="2762250"/>
            <a:ext cx="1676400" cy="666750"/>
            <a:chOff x="2438400" y="2762250"/>
            <a:chExt cx="1676400" cy="666750"/>
          </a:xfrm>
        </p:grpSpPr>
        <p:sp>
          <p:nvSpPr>
            <p:cNvPr id="10275" name="Oval 5"/>
            <p:cNvSpPr>
              <a:spLocks noChangeArrowheads="1"/>
            </p:cNvSpPr>
            <p:nvPr/>
          </p:nvSpPr>
          <p:spPr bwMode="auto">
            <a:xfrm>
              <a:off x="36576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>
              <a:off x="2438400" y="3200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Text Box 7"/>
            <p:cNvSpPr txBox="1">
              <a:spLocks noChangeArrowheads="1"/>
            </p:cNvSpPr>
            <p:nvPr/>
          </p:nvSpPr>
          <p:spPr bwMode="auto">
            <a:xfrm>
              <a:off x="2651125" y="2762250"/>
              <a:ext cx="960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X,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1447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35363" y="2193925"/>
            <a:ext cx="931862" cy="777875"/>
            <a:chOff x="3535363" y="2193925"/>
            <a:chExt cx="931862" cy="777875"/>
          </a:xfrm>
        </p:grpSpPr>
        <p:sp>
          <p:nvSpPr>
            <p:cNvPr id="10273" name="Freeform 10"/>
            <p:cNvSpPr>
              <a:spLocks/>
            </p:cNvSpPr>
            <p:nvPr/>
          </p:nvSpPr>
          <p:spPr bwMode="auto">
            <a:xfrm>
              <a:off x="3733800" y="2590800"/>
              <a:ext cx="304800" cy="381000"/>
            </a:xfrm>
            <a:custGeom>
              <a:avLst/>
              <a:gdLst>
                <a:gd name="T0" fmla="*/ 0 w 192"/>
                <a:gd name="T1" fmla="*/ 2147483647 h 240"/>
                <a:gd name="T2" fmla="*/ 2147483647 w 192"/>
                <a:gd name="T3" fmla="*/ 0 h 240"/>
                <a:gd name="T4" fmla="*/ 2147483647 w 192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240"/>
                  </a:moveTo>
                  <a:cubicBezTo>
                    <a:pt x="32" y="120"/>
                    <a:pt x="64" y="0"/>
                    <a:pt x="96" y="0"/>
                  </a:cubicBezTo>
                  <a:cubicBezTo>
                    <a:pt x="128" y="0"/>
                    <a:pt x="160" y="120"/>
                    <a:pt x="19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Text Box 11"/>
            <p:cNvSpPr txBox="1">
              <a:spLocks noChangeArrowheads="1"/>
            </p:cNvSpPr>
            <p:nvPr/>
          </p:nvSpPr>
          <p:spPr bwMode="auto">
            <a:xfrm>
              <a:off x="3535363" y="2193925"/>
              <a:ext cx="9318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0,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657600" y="3429000"/>
            <a:ext cx="457200" cy="1143000"/>
            <a:chOff x="3657600" y="3429000"/>
            <a:chExt cx="457200" cy="1143000"/>
          </a:xfrm>
        </p:grpSpPr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3886200" y="3429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13"/>
            <p:cNvSpPr>
              <a:spLocks noChangeArrowheads="1"/>
            </p:cNvSpPr>
            <p:nvPr/>
          </p:nvSpPr>
          <p:spPr bwMode="auto">
            <a:xfrm>
              <a:off x="36576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021138" y="3565525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/ Y,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505200" y="4546600"/>
            <a:ext cx="946150" cy="787400"/>
            <a:chOff x="3505200" y="4546600"/>
            <a:chExt cx="946150" cy="787400"/>
          </a:xfrm>
        </p:grpSpPr>
        <p:sp>
          <p:nvSpPr>
            <p:cNvPr id="10269" name="Freeform 14"/>
            <p:cNvSpPr>
              <a:spLocks/>
            </p:cNvSpPr>
            <p:nvPr/>
          </p:nvSpPr>
          <p:spPr bwMode="auto">
            <a:xfrm>
              <a:off x="3733800" y="4546600"/>
              <a:ext cx="342900" cy="374650"/>
            </a:xfrm>
            <a:custGeom>
              <a:avLst/>
              <a:gdLst>
                <a:gd name="T0" fmla="*/ 2147483647 w 234"/>
                <a:gd name="T1" fmla="*/ 0 h 236"/>
                <a:gd name="T2" fmla="*/ 2147483647 w 234"/>
                <a:gd name="T3" fmla="*/ 2147483647 h 236"/>
                <a:gd name="T4" fmla="*/ 2147483647 w 234"/>
                <a:gd name="T5" fmla="*/ 2147483647 h 236"/>
                <a:gd name="T6" fmla="*/ 2147483647 w 234"/>
                <a:gd name="T7" fmla="*/ 2147483647 h 236"/>
                <a:gd name="T8" fmla="*/ 2147483647 w 234"/>
                <a:gd name="T9" fmla="*/ 2147483647 h 236"/>
                <a:gd name="T10" fmla="*/ 2147483647 w 234"/>
                <a:gd name="T11" fmla="*/ 2147483647 h 236"/>
                <a:gd name="T12" fmla="*/ 2147483647 w 234"/>
                <a:gd name="T13" fmla="*/ 2147483647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4"/>
                <a:gd name="T22" fmla="*/ 0 h 236"/>
                <a:gd name="T23" fmla="*/ 234 w 234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4" h="236">
                  <a:moveTo>
                    <a:pt x="202" y="0"/>
                  </a:moveTo>
                  <a:cubicBezTo>
                    <a:pt x="210" y="26"/>
                    <a:pt x="225" y="45"/>
                    <a:pt x="234" y="72"/>
                  </a:cubicBezTo>
                  <a:cubicBezTo>
                    <a:pt x="230" y="85"/>
                    <a:pt x="217" y="182"/>
                    <a:pt x="194" y="200"/>
                  </a:cubicBezTo>
                  <a:cubicBezTo>
                    <a:pt x="173" y="215"/>
                    <a:pt x="118" y="224"/>
                    <a:pt x="90" y="232"/>
                  </a:cubicBezTo>
                  <a:cubicBezTo>
                    <a:pt x="68" y="229"/>
                    <a:pt x="43" y="236"/>
                    <a:pt x="26" y="224"/>
                  </a:cubicBezTo>
                  <a:cubicBezTo>
                    <a:pt x="20" y="219"/>
                    <a:pt x="5" y="156"/>
                    <a:pt x="2" y="144"/>
                  </a:cubicBezTo>
                  <a:cubicBezTo>
                    <a:pt x="7" y="105"/>
                    <a:pt x="0" y="56"/>
                    <a:pt x="50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17"/>
            <p:cNvSpPr txBox="1">
              <a:spLocks noChangeArrowheads="1"/>
            </p:cNvSpPr>
            <p:nvPr/>
          </p:nvSpPr>
          <p:spPr bwMode="auto">
            <a:xfrm>
              <a:off x="3505200" y="4937125"/>
              <a:ext cx="946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0070C0"/>
                  </a:solidFill>
                </a:rPr>
                <a:t>L</a:t>
              </a:r>
            </a:p>
          </p:txBody>
        </p:sp>
      </p:grp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3473450" y="5257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/ 0,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H="1" flipV="1">
            <a:off x="2362200" y="3429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2362200" y="39624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X,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4400" y="3429000"/>
            <a:ext cx="1143000" cy="1447800"/>
            <a:chOff x="914400" y="3429000"/>
            <a:chExt cx="1143000" cy="1447800"/>
          </a:xfrm>
        </p:grpSpPr>
        <p:sp>
          <p:nvSpPr>
            <p:cNvPr id="10266" name="Line 22"/>
            <p:cNvSpPr>
              <a:spLocks noChangeShapeType="1"/>
            </p:cNvSpPr>
            <p:nvPr/>
          </p:nvSpPr>
          <p:spPr bwMode="auto">
            <a:xfrm flipH="1">
              <a:off x="1676400" y="34290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23"/>
            <p:cNvSpPr>
              <a:spLocks noChangeArrowheads="1"/>
            </p:cNvSpPr>
            <p:nvPr/>
          </p:nvSpPr>
          <p:spPr bwMode="auto">
            <a:xfrm>
              <a:off x="1447800" y="441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52400" y="4481513"/>
            <a:ext cx="1320800" cy="411162"/>
            <a:chOff x="152400" y="4481513"/>
            <a:chExt cx="1320800" cy="411162"/>
          </a:xfrm>
        </p:grpSpPr>
        <p:sp>
          <p:nvSpPr>
            <p:cNvPr id="10264" name="Freeform 25"/>
            <p:cNvSpPr>
              <a:spLocks/>
            </p:cNvSpPr>
            <p:nvPr/>
          </p:nvSpPr>
          <p:spPr bwMode="auto">
            <a:xfrm>
              <a:off x="1079500" y="4481513"/>
              <a:ext cx="393700" cy="306387"/>
            </a:xfrm>
            <a:custGeom>
              <a:avLst/>
              <a:gdLst>
                <a:gd name="T0" fmla="*/ 2147483647 w 248"/>
                <a:gd name="T1" fmla="*/ 2147483647 h 193"/>
                <a:gd name="T2" fmla="*/ 2147483647 w 248"/>
                <a:gd name="T3" fmla="*/ 2147483647 h 193"/>
                <a:gd name="T4" fmla="*/ 0 w 248"/>
                <a:gd name="T5" fmla="*/ 2147483647 h 193"/>
                <a:gd name="T6" fmla="*/ 2147483647 w 248"/>
                <a:gd name="T7" fmla="*/ 2147483647 h 193"/>
                <a:gd name="T8" fmla="*/ 2147483647 w 248"/>
                <a:gd name="T9" fmla="*/ 2147483647 h 193"/>
                <a:gd name="T10" fmla="*/ 2147483647 w 248"/>
                <a:gd name="T11" fmla="*/ 2147483647 h 193"/>
                <a:gd name="T12" fmla="*/ 2147483647 w 248"/>
                <a:gd name="T13" fmla="*/ 2147483647 h 193"/>
                <a:gd name="T14" fmla="*/ 2147483647 w 248"/>
                <a:gd name="T15" fmla="*/ 2147483647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193"/>
                <a:gd name="T26" fmla="*/ 248 w 248"/>
                <a:gd name="T27" fmla="*/ 193 h 1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193">
                  <a:moveTo>
                    <a:pt x="248" y="177"/>
                  </a:moveTo>
                  <a:cubicBezTo>
                    <a:pt x="195" y="180"/>
                    <a:pt x="82" y="193"/>
                    <a:pt x="24" y="177"/>
                  </a:cubicBezTo>
                  <a:cubicBezTo>
                    <a:pt x="12" y="173"/>
                    <a:pt x="2" y="137"/>
                    <a:pt x="0" y="129"/>
                  </a:cubicBezTo>
                  <a:cubicBezTo>
                    <a:pt x="2" y="105"/>
                    <a:pt x="2" y="80"/>
                    <a:pt x="8" y="57"/>
                  </a:cubicBezTo>
                  <a:cubicBezTo>
                    <a:pt x="18" y="15"/>
                    <a:pt x="79" y="11"/>
                    <a:pt x="112" y="1"/>
                  </a:cubicBezTo>
                  <a:cubicBezTo>
                    <a:pt x="141" y="5"/>
                    <a:pt x="175" y="0"/>
                    <a:pt x="200" y="17"/>
                  </a:cubicBezTo>
                  <a:cubicBezTo>
                    <a:pt x="208" y="22"/>
                    <a:pt x="208" y="34"/>
                    <a:pt x="216" y="41"/>
                  </a:cubicBezTo>
                  <a:cubicBezTo>
                    <a:pt x="222" y="46"/>
                    <a:pt x="240" y="49"/>
                    <a:pt x="240" y="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152400" y="44958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92188" y="4876800"/>
            <a:ext cx="1598612" cy="1066800"/>
            <a:chOff x="992188" y="4876800"/>
            <a:chExt cx="1598612" cy="1066800"/>
          </a:xfrm>
        </p:grpSpPr>
        <p:sp>
          <p:nvSpPr>
            <p:cNvPr id="10260" name="Line 27"/>
            <p:cNvSpPr>
              <a:spLocks noChangeShapeType="1"/>
            </p:cNvSpPr>
            <p:nvPr/>
          </p:nvSpPr>
          <p:spPr bwMode="auto">
            <a:xfrm>
              <a:off x="1752600" y="4876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28"/>
            <p:cNvSpPr>
              <a:spLocks noChangeArrowheads="1"/>
            </p:cNvSpPr>
            <p:nvPr/>
          </p:nvSpPr>
          <p:spPr bwMode="auto">
            <a:xfrm>
              <a:off x="2057400" y="5410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0262" name="Oval 29"/>
            <p:cNvSpPr>
              <a:spLocks noChangeArrowheads="1"/>
            </p:cNvSpPr>
            <p:nvPr/>
          </p:nvSpPr>
          <p:spPr bwMode="auto">
            <a:xfrm>
              <a:off x="1981200" y="533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30"/>
            <p:cNvSpPr txBox="1">
              <a:spLocks noChangeArrowheads="1"/>
            </p:cNvSpPr>
            <p:nvPr/>
          </p:nvSpPr>
          <p:spPr bwMode="auto">
            <a:xfrm>
              <a:off x="992188" y="5013325"/>
              <a:ext cx="989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 / B,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68" name="Rectangle 3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7030A0"/>
                </a:solidFill>
              </a:rPr>
              <a:t>Mark next unread 0 with X and move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0070C0"/>
                </a:solidFill>
              </a:rPr>
              <a:t>Move to the right all the way to the first unread 1, and mark it with Y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7030A0"/>
                </a:solidFill>
              </a:rPr>
              <a:t>Move back (to the left) all the way to the last marked X, and then move one position to the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0070C0"/>
                </a:solidFill>
              </a:rPr>
              <a:t>If the next position is 0, then goto step 1.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>
                <a:solidFill>
                  <a:srgbClr val="7030A0"/>
                </a:solidFill>
              </a:rPr>
              <a:t>Else move all the way to the right to ensure there are no excess 1s. If not move right to the next blank symbol and stop &amp; accept.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4784725" y="6038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505200" y="1905000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/ Y,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/>
      <p:bldP spid="10256" grpId="0"/>
      <p:bldP spid="10257" grpId="0" animBg="1"/>
      <p:bldP spid="10258" grpId="0"/>
      <p:bldP spid="10268" grpId="0" build="p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70D702-06B2-4D84-96CA-6A2D28758B0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TM for {0</a:t>
            </a:r>
            <a:r>
              <a:rPr lang="en-US" baseline="30000" smtClean="0"/>
              <a:t>n</a:t>
            </a:r>
            <a:r>
              <a:rPr lang="en-US" smtClean="0"/>
              <a:t>1</a:t>
            </a:r>
            <a:r>
              <a:rPr lang="en-US" baseline="30000" smtClean="0"/>
              <a:t>n</a:t>
            </a:r>
            <a:r>
              <a:rPr lang="en-US" smtClean="0"/>
              <a:t> | n≥1} </a:t>
            </a:r>
          </a:p>
        </p:txBody>
      </p:sp>
      <p:graphicFrame>
        <p:nvGraphicFramePr>
          <p:cNvPr id="420985" name="Group 121"/>
          <p:cNvGraphicFramePr>
            <a:graphicFrameLocks noGrp="1"/>
          </p:cNvGraphicFramePr>
          <p:nvPr/>
        </p:nvGraphicFramePr>
        <p:xfrm>
          <a:off x="1143000" y="2133600"/>
          <a:ext cx="6858000" cy="3819525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Next Tape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Curr.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Line 122"/>
          <p:cNvSpPr>
            <a:spLocks noChangeShapeType="1"/>
          </p:cNvSpPr>
          <p:nvPr/>
        </p:nvSpPr>
        <p:spPr bwMode="auto">
          <a:xfrm>
            <a:off x="762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Text Box 124"/>
          <p:cNvSpPr txBox="1">
            <a:spLocks noChangeArrowheads="1"/>
          </p:cNvSpPr>
          <p:nvPr/>
        </p:nvSpPr>
        <p:spPr bwMode="auto">
          <a:xfrm>
            <a:off x="898525" y="6267450"/>
            <a:ext cx="482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Table representation of the state diagram</a:t>
            </a:r>
          </a:p>
        </p:txBody>
      </p:sp>
      <p:sp>
        <p:nvSpPr>
          <p:cNvPr id="11324" name="TextBox 6"/>
          <p:cNvSpPr txBox="1">
            <a:spLocks noChangeArrowheads="1"/>
          </p:cNvSpPr>
          <p:nvPr/>
        </p:nvSpPr>
        <p:spPr bwMode="auto">
          <a:xfrm>
            <a:off x="4343400" y="0"/>
            <a:ext cx="465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*state diagram representation 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3522</TotalTime>
  <Words>1984</Words>
  <Application>Microsoft Office PowerPoint</Application>
  <PresentationFormat>On-screen Show (4:3)</PresentationFormat>
  <Paragraphs>609</Paragraphs>
  <Slides>27</Slides>
  <Notes>24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ＭＳ Ｐゴシック</vt:lpstr>
      <vt:lpstr>Wingdings</vt:lpstr>
      <vt:lpstr>Symbol</vt:lpstr>
      <vt:lpstr>Blends</vt:lpstr>
      <vt:lpstr>Turing Machines</vt:lpstr>
      <vt:lpstr>Turing Machines are…</vt:lpstr>
      <vt:lpstr>A Turing Machine (TM)</vt:lpstr>
      <vt:lpstr>Transition function </vt:lpstr>
      <vt:lpstr>ID of a TM</vt:lpstr>
      <vt:lpstr>Way to check for Membership</vt:lpstr>
      <vt:lpstr>Example: L = {0n1n | n≥1}</vt:lpstr>
      <vt:lpstr>TM for {0n1n | n≥1} </vt:lpstr>
      <vt:lpstr>TM for {0n1n | n≥1} </vt:lpstr>
      <vt:lpstr>TMs for calculations</vt:lpstr>
      <vt:lpstr>Example 2: monus subtraction</vt:lpstr>
      <vt:lpstr>Example 3: Multiplication</vt:lpstr>
      <vt:lpstr>Calculations vs. Languages</vt:lpstr>
      <vt:lpstr>Language of the Turing Machines</vt:lpstr>
      <vt:lpstr>Variations of Turing Machines</vt:lpstr>
      <vt:lpstr>TMs with storage</vt:lpstr>
      <vt:lpstr>Standard TMs are equivalent to TMs with storage - Proof</vt:lpstr>
      <vt:lpstr>Multi-track Turing Machines</vt:lpstr>
      <vt:lpstr>Multi-Track TMs</vt:lpstr>
      <vt:lpstr>Multi-track TMs are equivalent to basic (single-track) TMs</vt:lpstr>
      <vt:lpstr>Multi-track TM ==&gt; TM (proof)</vt:lpstr>
      <vt:lpstr>Multi-tape Turing Machines</vt:lpstr>
      <vt:lpstr>On how a Multi-tape TM would operate</vt:lpstr>
      <vt:lpstr>Multitape TMs  Basic TMs</vt:lpstr>
      <vt:lpstr>Multitape TMs  Basic TMs …</vt:lpstr>
      <vt:lpstr>Non-deterministic TMs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</cp:lastModifiedBy>
  <cp:revision>678</cp:revision>
  <cp:lastPrinted>2007-08-15T03:01:31Z</cp:lastPrinted>
  <dcterms:created xsi:type="dcterms:W3CDTF">2007-08-14T22:08:29Z</dcterms:created>
  <dcterms:modified xsi:type="dcterms:W3CDTF">2015-04-22T19:56:12Z</dcterms:modified>
</cp:coreProperties>
</file>