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64" r:id="rId5"/>
    <p:sldId id="259" r:id="rId6"/>
    <p:sldId id="265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29"/>
    <p:restoredTop sz="94627"/>
  </p:normalViewPr>
  <p:slideViewPr>
    <p:cSldViewPr snapToGrid="0" snapToObjects="1">
      <p:cViewPr>
        <p:scale>
          <a:sx n="70" d="100"/>
          <a:sy n="70" d="100"/>
        </p:scale>
        <p:origin x="31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DA2AC-BB38-724B-9CE4-F90562C883BE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58E83-8005-EA4D-AFC6-22BA7EB24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4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58E83-8005-EA4D-AFC6-22BA7EB244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95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58E83-8005-EA4D-AFC6-22BA7EB244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4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58E83-8005-EA4D-AFC6-22BA7EB244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7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58E83-8005-EA4D-AFC6-22BA7EB244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1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CB8C-C5AD-C945-BAD6-168CF41666FD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2B20-66DB-A049-9CAF-D0661A22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CB8C-C5AD-C945-BAD6-168CF41666FD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2B20-66DB-A049-9CAF-D0661A22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CB8C-C5AD-C945-BAD6-168CF41666FD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2B20-66DB-A049-9CAF-D0661A22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CB8C-C5AD-C945-BAD6-168CF41666FD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2B20-66DB-A049-9CAF-D0661A22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CB8C-C5AD-C945-BAD6-168CF41666FD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2B20-66DB-A049-9CAF-D0661A22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9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CB8C-C5AD-C945-BAD6-168CF41666FD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2B20-66DB-A049-9CAF-D0661A22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3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CB8C-C5AD-C945-BAD6-168CF41666FD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2B20-66DB-A049-9CAF-D0661A22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CB8C-C5AD-C945-BAD6-168CF41666FD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2B20-66DB-A049-9CAF-D0661A22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4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CB8C-C5AD-C945-BAD6-168CF41666FD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2B20-66DB-A049-9CAF-D0661A22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9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CB8C-C5AD-C945-BAD6-168CF41666FD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2B20-66DB-A049-9CAF-D0661A22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5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CB8C-C5AD-C945-BAD6-168CF41666FD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2B20-66DB-A049-9CAF-D0661A22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4CB8C-C5AD-C945-BAD6-168CF41666FD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E2B20-66DB-A049-9CAF-D0661A22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method of thresholding – using Discrete Fournier Transformation for smoothing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Preliminary developments</a:t>
            </a:r>
          </a:p>
          <a:p>
            <a:r>
              <a:rPr lang="en-US" dirty="0" smtClean="0"/>
              <a:t>Vivian Leung</a:t>
            </a:r>
          </a:p>
          <a:p>
            <a:r>
              <a:rPr lang="en-US" dirty="0" smtClean="0"/>
              <a:t>27 November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method to address samples with many barcodes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Smooth data using Discrete Fournier Transformation, then invert DFT to retrieve data in original units</a:t>
            </a:r>
          </a:p>
          <a:p>
            <a:r>
              <a:rPr lang="en-US" dirty="0" smtClean="0"/>
              <a:t>Identify threshold in rank-ordered transformed data according to first derivative: threshold is the segment with the greatest negative change.</a:t>
            </a:r>
          </a:p>
          <a:p>
            <a:r>
              <a:rPr lang="en-US" dirty="0" smtClean="0"/>
              <a:t>Appears to work for both high and low numbers of barcodes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8492633" y="62346"/>
            <a:ext cx="2223655" cy="562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Spleen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131451"/>
            <a:ext cx="3255082" cy="6253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Ex.  </a:t>
            </a:r>
            <a:r>
              <a:rPr lang="en-US" sz="1800" b="1" dirty="0" smtClean="0">
                <a:solidFill>
                  <a:srgbClr val="FF0000"/>
                </a:solidFill>
              </a:rPr>
              <a:t>Naïve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– represents one mouse at one time point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77401" y="2902166"/>
            <a:ext cx="2223655" cy="562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4 weeks</a:t>
            </a:r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57469" y="5701692"/>
            <a:ext cx="2223655" cy="562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14 weeks</a:t>
            </a:r>
            <a:endParaRPr lang="en-US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543011" y="62346"/>
            <a:ext cx="2223655" cy="562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Lung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81124" y="475678"/>
            <a:ext cx="9407077" cy="6299194"/>
            <a:chOff x="6808959" y="101907"/>
            <a:chExt cx="9407077" cy="629919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9" t="4224" r="7356" b="3239"/>
            <a:stretch/>
          </p:blipFill>
          <p:spPr>
            <a:xfrm>
              <a:off x="11399577" y="141150"/>
              <a:ext cx="4816459" cy="317866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2" t="3925" r="7563" b="2891"/>
            <a:stretch/>
          </p:blipFill>
          <p:spPr>
            <a:xfrm>
              <a:off x="11393065" y="3200223"/>
              <a:ext cx="4812597" cy="3200878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4" t="3954" r="8731" b="1225"/>
            <a:stretch/>
          </p:blipFill>
          <p:spPr>
            <a:xfrm>
              <a:off x="6808959" y="101907"/>
              <a:ext cx="4723580" cy="325715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0" t="4143" r="8786" b="2612"/>
            <a:stretch/>
          </p:blipFill>
          <p:spPr>
            <a:xfrm>
              <a:off x="6828891" y="3190188"/>
              <a:ext cx="4706478" cy="3202950"/>
            </a:xfrm>
            <a:prstGeom prst="rect">
              <a:avLst/>
            </a:prstGeom>
          </p:spPr>
        </p:pic>
      </p:grpSp>
      <p:sp>
        <p:nvSpPr>
          <p:cNvPr id="27" name="Rectangle 26"/>
          <p:cNvSpPr/>
          <p:nvPr/>
        </p:nvSpPr>
        <p:spPr>
          <a:xfrm>
            <a:off x="10133412" y="4277278"/>
            <a:ext cx="1056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8F00"/>
                </a:solidFill>
              </a:rPr>
              <a:t>108 BC</a:t>
            </a:r>
            <a:endParaRPr lang="en-US" sz="2400" b="1" dirty="0">
              <a:solidFill>
                <a:srgbClr val="008F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27671" y="4289935"/>
            <a:ext cx="1056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mtClean="0">
                <a:solidFill>
                  <a:srgbClr val="008F00"/>
                </a:solidFill>
              </a:rPr>
              <a:t>196 BC</a:t>
            </a:r>
            <a:endParaRPr lang="en-US" sz="2400" b="1" dirty="0">
              <a:solidFill>
                <a:srgbClr val="008F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21069" y="1229061"/>
            <a:ext cx="1056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mtClean="0">
                <a:solidFill>
                  <a:srgbClr val="008F00"/>
                </a:solidFill>
              </a:rPr>
              <a:t>138 BC</a:t>
            </a:r>
            <a:endParaRPr lang="en-US" sz="2400" b="1" dirty="0">
              <a:solidFill>
                <a:srgbClr val="008F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288903" y="1229060"/>
            <a:ext cx="901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mtClean="0">
                <a:solidFill>
                  <a:srgbClr val="008F00"/>
                </a:solidFill>
              </a:rPr>
              <a:t>57 BC</a:t>
            </a:r>
            <a:endParaRPr lang="en-US" sz="2400" b="1" dirty="0">
              <a:solidFill>
                <a:srgbClr val="008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63" y="756836"/>
            <a:ext cx="232411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Raw values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solidFill>
                  <a:schemeClr val="accent5"/>
                </a:solidFill>
              </a:rPr>
              <a:t>Transformed data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solidFill>
                  <a:srgbClr val="008F00"/>
                </a:solidFill>
              </a:rPr>
              <a:t>threshold</a:t>
            </a:r>
            <a:endParaRPr lang="en-US" sz="2800" dirty="0">
              <a:solidFill>
                <a:srgbClr val="008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775" y="6513664"/>
            <a:ext cx="3842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 folder:  figs-</a:t>
            </a:r>
            <a:r>
              <a:rPr lang="en-US" dirty="0" err="1" smtClean="0"/>
              <a:t>png</a:t>
            </a:r>
            <a:r>
              <a:rPr lang="en-US" dirty="0" smtClean="0"/>
              <a:t>-</a:t>
            </a:r>
            <a:r>
              <a:rPr lang="en-US" dirty="0" err="1" smtClean="0"/>
              <a:t>indiv</a:t>
            </a:r>
            <a:r>
              <a:rPr lang="en-US" dirty="0" smtClean="0"/>
              <a:t>-all or </a:t>
            </a:r>
            <a:r>
              <a:rPr lang="is-IS" dirty="0" smtClean="0"/>
              <a:t>…-svg--...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5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7" t="4148" r="7608" b="1740"/>
          <a:stretch/>
        </p:blipFill>
        <p:spPr>
          <a:xfrm>
            <a:off x="6762507" y="695106"/>
            <a:ext cx="4713963" cy="3166448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8118561" y="131452"/>
            <a:ext cx="2223655" cy="562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Spleen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190594" y="1419142"/>
            <a:ext cx="901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8F00"/>
                </a:solidFill>
              </a:rPr>
              <a:t>35 BC</a:t>
            </a:r>
            <a:endParaRPr lang="en-US" sz="2400" b="1" dirty="0">
              <a:solidFill>
                <a:srgbClr val="008F0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3" t="4086" r="8040" b="2464"/>
          <a:stretch/>
        </p:blipFill>
        <p:spPr>
          <a:xfrm>
            <a:off x="6748858" y="3528173"/>
            <a:ext cx="4686398" cy="313764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9945897" y="4226088"/>
            <a:ext cx="901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8F00"/>
                </a:solidFill>
              </a:rPr>
              <a:t>55 BC</a:t>
            </a:r>
            <a:endParaRPr lang="en-US" sz="2400" b="1" dirty="0">
              <a:solidFill>
                <a:srgbClr val="008F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7" t="3672" r="7608" b="1823"/>
          <a:stretch/>
        </p:blipFill>
        <p:spPr>
          <a:xfrm>
            <a:off x="2481125" y="681869"/>
            <a:ext cx="4489042" cy="3179685"/>
          </a:xfrm>
          <a:prstGeom prst="rect">
            <a:avLst/>
          </a:prstGeom>
        </p:spPr>
      </p:pic>
      <p:pic>
        <p:nvPicPr>
          <p:cNvPr id="23" name="Content Placeholder 22"/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" t="3860" r="9108" b="3606"/>
          <a:stretch/>
        </p:blipFill>
        <p:spPr>
          <a:xfrm>
            <a:off x="2481124" y="3528173"/>
            <a:ext cx="4489042" cy="3025171"/>
          </a:xfr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257469" y="2964519"/>
            <a:ext cx="2223655" cy="562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4 weeks</a:t>
            </a:r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83176" y="4613772"/>
            <a:ext cx="2223655" cy="562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14 weeks</a:t>
            </a:r>
            <a:endParaRPr lang="en-US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168939" y="131452"/>
            <a:ext cx="2223655" cy="562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Lung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26814" y="1341534"/>
            <a:ext cx="10502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8F00"/>
                </a:solidFill>
              </a:rPr>
              <a:t>129 BC</a:t>
            </a:r>
            <a:endParaRPr lang="en-US" sz="2400" b="1" dirty="0">
              <a:solidFill>
                <a:srgbClr val="008F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22672" y="4226088"/>
            <a:ext cx="1056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8F00"/>
                </a:solidFill>
              </a:rPr>
              <a:t>231 BC</a:t>
            </a:r>
            <a:endParaRPr lang="en-US" sz="2400" b="1" dirty="0">
              <a:solidFill>
                <a:srgbClr val="008F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863" y="756836"/>
            <a:ext cx="232411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Raw values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solidFill>
                  <a:schemeClr val="accent5"/>
                </a:solidFill>
              </a:rPr>
              <a:t>Transformed data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solidFill>
                  <a:srgbClr val="008F00"/>
                </a:solidFill>
              </a:rPr>
              <a:t>threshold</a:t>
            </a:r>
            <a:endParaRPr lang="en-US" sz="2800" dirty="0">
              <a:solidFill>
                <a:srgbClr val="008F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775" y="6513664"/>
            <a:ext cx="3842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 folder:  figs-</a:t>
            </a:r>
            <a:r>
              <a:rPr lang="en-US" dirty="0" err="1" smtClean="0"/>
              <a:t>png</a:t>
            </a:r>
            <a:r>
              <a:rPr lang="en-US" dirty="0" smtClean="0"/>
              <a:t>-</a:t>
            </a:r>
            <a:r>
              <a:rPr lang="en-US" dirty="0" err="1" smtClean="0"/>
              <a:t>indiv</a:t>
            </a:r>
            <a:r>
              <a:rPr lang="en-US" dirty="0" smtClean="0"/>
              <a:t>-all or </a:t>
            </a:r>
            <a:r>
              <a:rPr lang="is-IS" dirty="0" smtClean="0"/>
              <a:t>…-svg--...</a:t>
            </a:r>
            <a:endParaRPr lang="en-US" dirty="0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0" y="131451"/>
            <a:ext cx="3542080" cy="6253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Ex.  </a:t>
            </a:r>
            <a:r>
              <a:rPr lang="en-US" sz="1800" b="1" dirty="0" smtClean="0">
                <a:solidFill>
                  <a:srgbClr val="FF0000"/>
                </a:solidFill>
              </a:rPr>
              <a:t>BCG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– represents one mouse at one time point</a:t>
            </a:r>
          </a:p>
        </p:txBody>
      </p:sp>
    </p:spTree>
    <p:extLst>
      <p:ext uri="{BB962C8B-B14F-4D97-AF65-F5344CB8AC3E}">
        <p14:creationId xmlns:p14="http://schemas.microsoft.com/office/powerpoint/2010/main" val="59964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10560" y="469404"/>
            <a:ext cx="8730819" cy="6113978"/>
            <a:chOff x="-9636767" y="-235734"/>
            <a:chExt cx="12770754" cy="894304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8" t="5195" r="9145" b="2952"/>
            <a:stretch/>
          </p:blipFill>
          <p:spPr>
            <a:xfrm>
              <a:off x="-3302439" y="-228446"/>
              <a:ext cx="6436426" cy="461950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6375" r="9307" b="4368"/>
            <a:stretch/>
          </p:blipFill>
          <p:spPr>
            <a:xfrm>
              <a:off x="-3376551" y="4156364"/>
              <a:ext cx="6377049" cy="448887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5" t="5195" r="9469" b="3424"/>
            <a:stretch/>
          </p:blipFill>
          <p:spPr>
            <a:xfrm>
              <a:off x="-9636767" y="-235734"/>
              <a:ext cx="6424551" cy="459575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1" t="4959" r="8712" b="4251"/>
            <a:stretch/>
          </p:blipFill>
          <p:spPr>
            <a:xfrm>
              <a:off x="-9581701" y="4141248"/>
              <a:ext cx="6436427" cy="4566063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8951681" y="30327"/>
            <a:ext cx="2223655" cy="562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Spleen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015433" y="2842599"/>
            <a:ext cx="2223655" cy="562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4 weeks</a:t>
            </a:r>
            <a:endParaRPr lang="en-US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941140" y="4491852"/>
            <a:ext cx="2223655" cy="562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14 weeks</a:t>
            </a: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002059" y="30327"/>
            <a:ext cx="2223655" cy="562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Lung</a:t>
            </a:r>
            <a:endParaRPr lang="en-US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62695" y="233568"/>
            <a:ext cx="3102100" cy="1594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FF0000"/>
                </a:solidFill>
              </a:rPr>
              <a:t>Naïve</a:t>
            </a:r>
            <a:r>
              <a:rPr lang="en-US" sz="2800" dirty="0" smtClean="0"/>
              <a:t>:  </a:t>
            </a:r>
          </a:p>
          <a:p>
            <a:r>
              <a:rPr lang="en-US" sz="2800" dirty="0" smtClean="0"/>
              <a:t>each line represents one mouse (same time point, tissue)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68518" y="1480922"/>
            <a:ext cx="1547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Mean: 111</a:t>
            </a:r>
            <a:endParaRPr lang="en-US" sz="2400" b="1" dirty="0"/>
          </a:p>
        </p:txBody>
      </p:sp>
      <p:sp>
        <p:nvSpPr>
          <p:cNvPr id="29" name="Rectangle 28"/>
          <p:cNvSpPr/>
          <p:nvPr/>
        </p:nvSpPr>
        <p:spPr>
          <a:xfrm>
            <a:off x="5901479" y="4499602"/>
            <a:ext cx="1547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Mean: 182</a:t>
            </a:r>
            <a:endParaRPr lang="en-US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10203460" y="1551907"/>
            <a:ext cx="13917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Mean: 49</a:t>
            </a:r>
            <a:endParaRPr lang="en-US" sz="2400" b="1" dirty="0"/>
          </a:p>
        </p:txBody>
      </p:sp>
      <p:sp>
        <p:nvSpPr>
          <p:cNvPr id="31" name="Rectangle 30"/>
          <p:cNvSpPr/>
          <p:nvPr/>
        </p:nvSpPr>
        <p:spPr>
          <a:xfrm>
            <a:off x="10136421" y="4570587"/>
            <a:ext cx="13917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Mean</a:t>
            </a:r>
            <a:r>
              <a:rPr lang="en-US" sz="2400" b="1" smtClean="0"/>
              <a:t>: 80</a:t>
            </a:r>
            <a:endParaRPr lang="en-US" sz="2400" b="1" dirty="0"/>
          </a:p>
        </p:txBody>
      </p:sp>
      <p:sp>
        <p:nvSpPr>
          <p:cNvPr id="36" name="Rectangle 35"/>
          <p:cNvSpPr/>
          <p:nvPr/>
        </p:nvSpPr>
        <p:spPr>
          <a:xfrm>
            <a:off x="41775" y="6513664"/>
            <a:ext cx="4418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 folder:  figs-</a:t>
            </a:r>
            <a:r>
              <a:rPr lang="en-US" dirty="0" err="1" smtClean="0"/>
              <a:t>png</a:t>
            </a:r>
            <a:r>
              <a:rPr lang="en-US" dirty="0" smtClean="0"/>
              <a:t>-group-reps-all or </a:t>
            </a:r>
            <a:r>
              <a:rPr lang="is-IS" dirty="0" smtClean="0"/>
              <a:t>…-svg--...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81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780842" y="540327"/>
            <a:ext cx="8866057" cy="6317673"/>
            <a:chOff x="4194006" y="-1351412"/>
            <a:chExt cx="12656336" cy="901850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9" t="6136" r="8841" b="2728"/>
            <a:stretch/>
          </p:blipFill>
          <p:spPr>
            <a:xfrm>
              <a:off x="10346225" y="-1280160"/>
              <a:ext cx="6492241" cy="458343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3" t="5667" r="8821" b="3423"/>
            <a:stretch/>
          </p:blipFill>
          <p:spPr>
            <a:xfrm>
              <a:off x="10413916" y="3095093"/>
              <a:ext cx="6436426" cy="4572001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6" t="5000" r="8333" b="3409"/>
            <a:stretch/>
          </p:blipFill>
          <p:spPr>
            <a:xfrm>
              <a:off x="4194006" y="-1351412"/>
              <a:ext cx="6457950" cy="460629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8" t="5904" r="8658" b="4604"/>
            <a:stretch/>
          </p:blipFill>
          <p:spPr>
            <a:xfrm>
              <a:off x="4205090" y="3083663"/>
              <a:ext cx="6424550" cy="4500749"/>
            </a:xfrm>
            <a:prstGeom prst="rect">
              <a:avLst/>
            </a:prstGeom>
          </p:spPr>
        </p:pic>
      </p:grpSp>
      <p:sp>
        <p:nvSpPr>
          <p:cNvPr id="14" name="Title 1"/>
          <p:cNvSpPr txBox="1">
            <a:spLocks/>
          </p:cNvSpPr>
          <p:nvPr/>
        </p:nvSpPr>
        <p:spPr>
          <a:xfrm>
            <a:off x="62695" y="233568"/>
            <a:ext cx="3102100" cy="1594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FF0000"/>
                </a:solidFill>
              </a:rPr>
              <a:t>BCG</a:t>
            </a:r>
            <a:r>
              <a:rPr lang="en-US" sz="2800" dirty="0" smtClean="0"/>
              <a:t>:  </a:t>
            </a:r>
          </a:p>
          <a:p>
            <a:r>
              <a:rPr lang="en-US" sz="2800" dirty="0" smtClean="0"/>
              <a:t>each line represents one mouse (same time point, tissue)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951681" y="30327"/>
            <a:ext cx="2223655" cy="562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Spleen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015433" y="2842599"/>
            <a:ext cx="2223655" cy="562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4 weeks</a:t>
            </a:r>
            <a:endParaRPr lang="en-US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941140" y="4491852"/>
            <a:ext cx="2223655" cy="562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14 weeks</a:t>
            </a:r>
            <a:endParaRPr lang="en-US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5002059" y="30327"/>
            <a:ext cx="2223655" cy="562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Lung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081333" y="1246019"/>
            <a:ext cx="1056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mtClean="0"/>
              <a:t>129 BC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5605207" y="4833954"/>
            <a:ext cx="1547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Mean</a:t>
            </a:r>
            <a:r>
              <a:rPr lang="en-US" sz="2400" b="1" smtClean="0"/>
              <a:t>: 219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9913438" y="1707684"/>
            <a:ext cx="13917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Mean: 33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9846399" y="4726364"/>
            <a:ext cx="13917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Mean</a:t>
            </a:r>
            <a:r>
              <a:rPr lang="en-US" sz="2400" b="1" smtClean="0"/>
              <a:t>: 46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41775" y="6513664"/>
            <a:ext cx="4418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 folder:  figs-</a:t>
            </a:r>
            <a:r>
              <a:rPr lang="en-US" dirty="0" err="1" smtClean="0"/>
              <a:t>png</a:t>
            </a:r>
            <a:r>
              <a:rPr lang="en-US" smtClean="0"/>
              <a:t>-group-reps-all </a:t>
            </a:r>
            <a:r>
              <a:rPr lang="en-US" dirty="0" smtClean="0"/>
              <a:t>or </a:t>
            </a:r>
            <a:r>
              <a:rPr lang="is-IS" dirty="0" smtClean="0"/>
              <a:t>…-svg--...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87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thresholded-mouse.csv</a:t>
            </a:r>
            <a:r>
              <a:rPr lang="en-US" dirty="0" smtClean="0"/>
              <a:t> :  thresholds of all – each entry/ row is a tissue of a mouse (i.e. one genotype-time-</a:t>
            </a:r>
            <a:r>
              <a:rPr lang="en-US" dirty="0" err="1" smtClean="0"/>
              <a:t>tbstrain</a:t>
            </a:r>
            <a:r>
              <a:rPr lang="en-US" dirty="0" smtClean="0"/>
              <a:t>-tissue-rep(mouse))</a:t>
            </a:r>
          </a:p>
          <a:p>
            <a:r>
              <a:rPr lang="en-US" dirty="0" err="1" smtClean="0"/>
              <a:t>thresholded-by_rep-mouse.csv</a:t>
            </a:r>
            <a:r>
              <a:rPr lang="en-US" dirty="0" smtClean="0"/>
              <a:t>:  thresholds arranged by reps. Each row represents one condition/tissue (i.e. one genotype-time-</a:t>
            </a:r>
            <a:r>
              <a:rPr lang="en-US" dirty="0" err="1" smtClean="0"/>
              <a:t>tbstrain</a:t>
            </a:r>
            <a:r>
              <a:rPr lang="en-US" dirty="0" smtClean="0"/>
              <a:t>-tissue). Data are sorted by rep into columns; each column represents the rep identified in the manifests.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63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294</Words>
  <Application>Microsoft Macintosh PowerPoint</Application>
  <PresentationFormat>Widescreen</PresentationFormat>
  <Paragraphs>63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New method of thresholding – using Discrete Fournier Transformation for smoothing</vt:lpstr>
      <vt:lpstr>New method to address samples with many barcodes</vt:lpstr>
      <vt:lpstr>PowerPoint Presentation</vt:lpstr>
      <vt:lpstr>PowerPoint Presentation</vt:lpstr>
      <vt:lpstr>PowerPoint Presentation</vt:lpstr>
      <vt:lpstr>PowerPoint Presentation</vt:lpstr>
      <vt:lpstr>Data in folder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Leung, Vivian Wingsee</dc:creator>
  <cp:lastModifiedBy>Leung, Vivian Wingsee</cp:lastModifiedBy>
  <cp:revision>10</cp:revision>
  <dcterms:created xsi:type="dcterms:W3CDTF">2016-11-27T12:14:04Z</dcterms:created>
  <dcterms:modified xsi:type="dcterms:W3CDTF">2016-11-27T13:30:33Z</dcterms:modified>
</cp:coreProperties>
</file>