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2CE47-D301-47EA-88CC-B9A04A2635B1}" type="datetimeFigureOut">
              <a:rPr lang="en-ZA" smtClean="0"/>
              <a:t>2024/12/17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3CA43-4FA5-4244-9BC4-61911F57FDB3}" type="slidenum">
              <a:rPr lang="en-ZA" smtClean="0"/>
              <a:t>‹#›</a:t>
            </a:fld>
            <a:endParaRPr lang="en-ZA"/>
          </a:p>
        </p:txBody>
      </p:sp>
    </p:spTree>
    <p:extLst>
      <p:ext uri="{BB962C8B-B14F-4D97-AF65-F5344CB8AC3E}">
        <p14:creationId xmlns:p14="http://schemas.microsoft.com/office/powerpoint/2010/main" val="921293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333CA43-4FA5-4244-9BC4-61911F57FDB3}" type="slidenum">
              <a:rPr lang="en-ZA" smtClean="0"/>
              <a:t>11</a:t>
            </a:fld>
            <a:endParaRPr lang="en-ZA"/>
          </a:p>
        </p:txBody>
      </p:sp>
    </p:spTree>
    <p:extLst>
      <p:ext uri="{BB962C8B-B14F-4D97-AF65-F5344CB8AC3E}">
        <p14:creationId xmlns:p14="http://schemas.microsoft.com/office/powerpoint/2010/main" val="373526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7FD2-C9A4-3893-ABBB-47862D6B5D6C}"/>
              </a:ext>
            </a:extLst>
          </p:cNvPr>
          <p:cNvSpPr>
            <a:spLocks noGrp="1"/>
          </p:cNvSpPr>
          <p:nvPr>
            <p:ph type="ctrTitle"/>
          </p:nvPr>
        </p:nvSpPr>
        <p:spPr/>
        <p:txBody>
          <a:bodyPr/>
          <a:lstStyle/>
          <a:p>
            <a:r>
              <a:rPr lang="en-US" sz="4800" dirty="0"/>
              <a:t>Regression Project: Predicting Average Temperature Values</a:t>
            </a:r>
            <a:endParaRPr lang="en-ZA" sz="4800" dirty="0"/>
          </a:p>
        </p:txBody>
      </p:sp>
      <p:sp>
        <p:nvSpPr>
          <p:cNvPr id="3" name="Subtitle 2">
            <a:extLst>
              <a:ext uri="{FF2B5EF4-FFF2-40B4-BE49-F238E27FC236}">
                <a16:creationId xmlns:a16="http://schemas.microsoft.com/office/drawing/2014/main" id="{779F2F6C-09CD-50E6-6FA9-9B4A4A6A4E76}"/>
              </a:ext>
            </a:extLst>
          </p:cNvPr>
          <p:cNvSpPr>
            <a:spLocks noGrp="1"/>
          </p:cNvSpPr>
          <p:nvPr>
            <p:ph type="subTitle" idx="1"/>
          </p:nvPr>
        </p:nvSpPr>
        <p:spPr/>
        <p:txBody>
          <a:bodyPr/>
          <a:lstStyle/>
          <a:p>
            <a:r>
              <a:rPr lang="en-US" dirty="0"/>
              <a:t>Sarah Mahlangu</a:t>
            </a:r>
          </a:p>
          <a:p>
            <a:r>
              <a:rPr lang="en-US" dirty="0"/>
              <a:t>December 2024</a:t>
            </a:r>
            <a:endParaRPr lang="en-ZA" dirty="0"/>
          </a:p>
        </p:txBody>
      </p:sp>
    </p:spTree>
    <p:extLst>
      <p:ext uri="{BB962C8B-B14F-4D97-AF65-F5344CB8AC3E}">
        <p14:creationId xmlns:p14="http://schemas.microsoft.com/office/powerpoint/2010/main" val="235880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03200" y="495176"/>
            <a:ext cx="12539631" cy="636652"/>
          </a:xfrm>
          <a:prstGeom prst="rect">
            <a:avLst/>
          </a:prstGeom>
        </p:spPr>
        <p:txBody>
          <a:bodyPr vert="horz" wrap="square" lIns="0" tIns="142815" rIns="0" bIns="0" rtlCol="0" anchor="t">
            <a:spAutoFit/>
          </a:bodyPr>
          <a:lstStyle/>
          <a:p>
            <a:pPr marL="648529">
              <a:spcBef>
                <a:spcPts val="133"/>
              </a:spcBef>
            </a:pPr>
            <a:r>
              <a:rPr lang="en-US" sz="3200" dirty="0"/>
              <a:t>Model Comparison</a:t>
            </a:r>
            <a:endParaRPr sz="3200" dirty="0"/>
          </a:p>
        </p:txBody>
      </p:sp>
      <p:pic>
        <p:nvPicPr>
          <p:cNvPr id="3074" name="Picture 2">
            <a:extLst>
              <a:ext uri="{FF2B5EF4-FFF2-40B4-BE49-F238E27FC236}">
                <a16:creationId xmlns:a16="http://schemas.microsoft.com/office/drawing/2014/main" id="{5C2FD482-7499-DC7F-126E-750986577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2" y="1395903"/>
            <a:ext cx="5824728" cy="1697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07E461-9C3C-DA75-BC9C-BEF4ABEA8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 y="3227018"/>
            <a:ext cx="5824728" cy="16979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BCAD320-583D-7138-6BAD-3E1819E0B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788" y="5189018"/>
            <a:ext cx="5824727" cy="15685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72EFEF-2DD0-FB33-7DBF-B67CA93664EB}"/>
              </a:ext>
            </a:extLst>
          </p:cNvPr>
          <p:cNvSpPr txBox="1"/>
          <p:nvPr/>
        </p:nvSpPr>
        <p:spPr>
          <a:xfrm>
            <a:off x="6915912" y="3480328"/>
            <a:ext cx="4983480" cy="1063881"/>
          </a:xfrm>
          <a:prstGeom prst="rect">
            <a:avLst/>
          </a:prstGeom>
          <a:solidFill>
            <a:srgbClr val="00B050"/>
          </a:solidFill>
        </p:spPr>
        <p:txBody>
          <a:bodyPr wrap="square">
            <a:spAutoFit/>
          </a:bodyPr>
          <a:lstStyle/>
          <a:p>
            <a:pPr marL="12700" marR="5080" indent="309245" algn="ctr">
              <a:lnSpc>
                <a:spcPct val="115100"/>
              </a:lnSpc>
              <a:spcBef>
                <a:spcPts val="100"/>
              </a:spcBef>
            </a:pPr>
            <a:r>
              <a:rPr lang="en-US" sz="1400" b="1" spc="-80" dirty="0">
                <a:solidFill>
                  <a:srgbClr val="FFFFFF"/>
                </a:solidFill>
                <a:latin typeface="Tahoma"/>
                <a:cs typeface="Tahoma"/>
              </a:rPr>
              <a:t>Best</a:t>
            </a:r>
            <a:r>
              <a:rPr lang="en-US" sz="1400" b="1" spc="-30" dirty="0">
                <a:solidFill>
                  <a:srgbClr val="FFFFFF"/>
                </a:solidFill>
                <a:latin typeface="Tahoma"/>
                <a:cs typeface="Tahoma"/>
              </a:rPr>
              <a:t> </a:t>
            </a:r>
            <a:r>
              <a:rPr lang="en-US" sz="1400" b="1" spc="-10" dirty="0">
                <a:solidFill>
                  <a:srgbClr val="FFFFFF"/>
                </a:solidFill>
                <a:latin typeface="Tahoma"/>
                <a:cs typeface="Tahoma"/>
              </a:rPr>
              <a:t>Model:</a:t>
            </a:r>
          </a:p>
          <a:p>
            <a:pPr marL="12700" marR="5080" indent="309245" algn="ctr">
              <a:lnSpc>
                <a:spcPct val="115100"/>
              </a:lnSpc>
              <a:spcBef>
                <a:spcPts val="100"/>
              </a:spcBef>
            </a:pPr>
            <a:r>
              <a:rPr lang="en-US" sz="1400" spc="-10" dirty="0">
                <a:solidFill>
                  <a:srgbClr val="FFFFFF"/>
                </a:solidFill>
                <a:latin typeface="Tahoma"/>
                <a:cs typeface="Tahoma"/>
              </a:rPr>
              <a:t>Random forest regressor, </a:t>
            </a:r>
            <a:r>
              <a:rPr lang="en-US" sz="1400" dirty="0">
                <a:solidFill>
                  <a:srgbClr val="FFFFFF"/>
                </a:solidFill>
                <a:latin typeface="Tahoma"/>
                <a:cs typeface="Tahoma"/>
              </a:rPr>
              <a:t>with</a:t>
            </a:r>
            <a:r>
              <a:rPr lang="en-US" sz="1400" spc="-5" dirty="0">
                <a:solidFill>
                  <a:srgbClr val="FFFFFF"/>
                </a:solidFill>
                <a:latin typeface="Tahoma"/>
                <a:cs typeface="Tahoma"/>
              </a:rPr>
              <a:t> </a:t>
            </a:r>
            <a:r>
              <a:rPr lang="en-US" sz="1400" dirty="0">
                <a:solidFill>
                  <a:srgbClr val="FFFFFF"/>
                </a:solidFill>
                <a:latin typeface="Tahoma"/>
                <a:cs typeface="Tahoma"/>
              </a:rPr>
              <a:t>the</a:t>
            </a:r>
            <a:r>
              <a:rPr lang="en-US" sz="1400" spc="-10" dirty="0">
                <a:solidFill>
                  <a:srgbClr val="FFFFFF"/>
                </a:solidFill>
                <a:latin typeface="Tahoma"/>
                <a:cs typeface="Tahoma"/>
              </a:rPr>
              <a:t> </a:t>
            </a:r>
            <a:r>
              <a:rPr lang="en-US" sz="1400" dirty="0">
                <a:solidFill>
                  <a:srgbClr val="FFFFFF"/>
                </a:solidFill>
                <a:latin typeface="Tahoma"/>
                <a:cs typeface="Tahoma"/>
              </a:rPr>
              <a:t>lowest</a:t>
            </a:r>
            <a:r>
              <a:rPr lang="en-US" sz="1400" spc="15" dirty="0">
                <a:solidFill>
                  <a:srgbClr val="FFFFFF"/>
                </a:solidFill>
                <a:latin typeface="Tahoma"/>
                <a:cs typeface="Tahoma"/>
              </a:rPr>
              <a:t> R</a:t>
            </a:r>
            <a:r>
              <a:rPr lang="en-US" sz="1400" spc="35" dirty="0">
                <a:solidFill>
                  <a:srgbClr val="FFFFFF"/>
                </a:solidFill>
                <a:latin typeface="Tahoma"/>
                <a:cs typeface="Tahoma"/>
              </a:rPr>
              <a:t>MSE</a:t>
            </a:r>
            <a:endParaRPr lang="en-US" sz="1400" dirty="0">
              <a:latin typeface="Tahoma"/>
              <a:cs typeface="Tahoma"/>
            </a:endParaRPr>
          </a:p>
          <a:p>
            <a:pPr marL="61594" marR="55244" indent="-2540" algn="ctr">
              <a:lnSpc>
                <a:spcPct val="114999"/>
              </a:lnSpc>
              <a:spcBef>
                <a:spcPts val="5"/>
              </a:spcBef>
            </a:pPr>
            <a:r>
              <a:rPr lang="en-US" sz="1400" spc="-10" dirty="0">
                <a:solidFill>
                  <a:srgbClr val="FFFFFF"/>
                </a:solidFill>
                <a:latin typeface="Tahoma"/>
                <a:cs typeface="Tahoma"/>
              </a:rPr>
              <a:t>and</a:t>
            </a:r>
            <a:r>
              <a:rPr lang="en-US" sz="1400" spc="-95" dirty="0">
                <a:solidFill>
                  <a:srgbClr val="FFFFFF"/>
                </a:solidFill>
                <a:latin typeface="Tahoma"/>
                <a:cs typeface="Tahoma"/>
              </a:rPr>
              <a:t> </a:t>
            </a:r>
            <a:r>
              <a:rPr lang="en-US" sz="1400" dirty="0">
                <a:solidFill>
                  <a:srgbClr val="FFFFFF"/>
                </a:solidFill>
                <a:latin typeface="Tahoma"/>
                <a:cs typeface="Tahoma"/>
              </a:rPr>
              <a:t>highest</a:t>
            </a:r>
            <a:r>
              <a:rPr lang="en-US" sz="1400" spc="-85" dirty="0">
                <a:solidFill>
                  <a:srgbClr val="FFFFFF"/>
                </a:solidFill>
                <a:latin typeface="Tahoma"/>
                <a:cs typeface="Tahoma"/>
              </a:rPr>
              <a:t> </a:t>
            </a:r>
            <a:r>
              <a:rPr lang="en-US" sz="1400" spc="-25" dirty="0">
                <a:solidFill>
                  <a:srgbClr val="FFFFFF"/>
                </a:solidFill>
                <a:latin typeface="Tahoma"/>
                <a:cs typeface="Tahoma"/>
              </a:rPr>
              <a:t>R2, </a:t>
            </a:r>
            <a:r>
              <a:rPr lang="en-US" sz="1400" dirty="0">
                <a:solidFill>
                  <a:srgbClr val="FFFFFF"/>
                </a:solidFill>
                <a:latin typeface="Tahoma"/>
                <a:cs typeface="Tahoma"/>
              </a:rPr>
              <a:t>indicating</a:t>
            </a:r>
            <a:r>
              <a:rPr lang="en-US" sz="1400" spc="-75" dirty="0">
                <a:solidFill>
                  <a:srgbClr val="FFFFFF"/>
                </a:solidFill>
                <a:latin typeface="Tahoma"/>
                <a:cs typeface="Tahoma"/>
              </a:rPr>
              <a:t> </a:t>
            </a:r>
            <a:r>
              <a:rPr lang="en-US" sz="1400" spc="-20" dirty="0">
                <a:solidFill>
                  <a:srgbClr val="FFFFFF"/>
                </a:solidFill>
                <a:latin typeface="Tahoma"/>
                <a:cs typeface="Tahoma"/>
              </a:rPr>
              <a:t>near- </a:t>
            </a:r>
            <a:r>
              <a:rPr lang="en-US" sz="1400" dirty="0">
                <a:solidFill>
                  <a:srgbClr val="FFFFFF"/>
                </a:solidFill>
                <a:latin typeface="Tahoma"/>
                <a:cs typeface="Tahoma"/>
              </a:rPr>
              <a:t>perfect</a:t>
            </a:r>
            <a:r>
              <a:rPr lang="en-US" sz="1400" spc="5" dirty="0">
                <a:solidFill>
                  <a:srgbClr val="FFFFFF"/>
                </a:solidFill>
                <a:latin typeface="Tahoma"/>
                <a:cs typeface="Tahoma"/>
              </a:rPr>
              <a:t> </a:t>
            </a:r>
            <a:r>
              <a:rPr lang="en-US" sz="1400" spc="-10" dirty="0">
                <a:solidFill>
                  <a:srgbClr val="FFFFFF"/>
                </a:solidFill>
                <a:latin typeface="Tahoma"/>
                <a:cs typeface="Tahoma"/>
              </a:rPr>
              <a:t>predictions.</a:t>
            </a:r>
            <a:endParaRPr lang="en-US" sz="1400" dirty="0">
              <a:latin typeface="Tahoma"/>
              <a:cs typeface="Tahoma"/>
            </a:endParaRPr>
          </a:p>
          <a:p>
            <a:pPr marL="285750" indent="-285750" algn="l">
              <a:buFont typeface="Arial" panose="020B0604020202020204" pitchFamily="34" charset="0"/>
              <a:buChar char="•"/>
            </a:pPr>
            <a:endParaRPr lang="en-US" sz="1400" b="0" i="0" dirty="0">
              <a:effectLst/>
              <a:latin typeface="system-ui"/>
            </a:endParaRPr>
          </a:p>
        </p:txBody>
      </p:sp>
      <p:sp>
        <p:nvSpPr>
          <p:cNvPr id="16" name="TextBox 15">
            <a:extLst>
              <a:ext uri="{FF2B5EF4-FFF2-40B4-BE49-F238E27FC236}">
                <a16:creationId xmlns:a16="http://schemas.microsoft.com/office/drawing/2014/main" id="{224483FD-CAB4-A4AA-B267-DCDFFCE0E1C9}"/>
              </a:ext>
            </a:extLst>
          </p:cNvPr>
          <p:cNvSpPr txBox="1"/>
          <p:nvPr/>
        </p:nvSpPr>
        <p:spPr>
          <a:xfrm>
            <a:off x="6915912" y="5317473"/>
            <a:ext cx="4983480" cy="1311641"/>
          </a:xfrm>
          <a:prstGeom prst="rect">
            <a:avLst/>
          </a:prstGeom>
          <a:solidFill>
            <a:srgbClr val="FFC000"/>
          </a:solidFill>
        </p:spPr>
        <p:txBody>
          <a:bodyPr wrap="square">
            <a:spAutoFit/>
          </a:bodyPr>
          <a:lstStyle/>
          <a:p>
            <a:pPr marL="12700" marR="5080" indent="309245" algn="ctr">
              <a:lnSpc>
                <a:spcPct val="115100"/>
              </a:lnSpc>
              <a:spcBef>
                <a:spcPts val="100"/>
              </a:spcBef>
            </a:pPr>
            <a:r>
              <a:rPr lang="en-US" sz="1400" b="1" spc="-80" dirty="0">
                <a:solidFill>
                  <a:srgbClr val="FFFFFF"/>
                </a:solidFill>
                <a:latin typeface="Tahoma"/>
                <a:cs typeface="Tahoma"/>
              </a:rPr>
              <a:t> Second Best</a:t>
            </a:r>
            <a:r>
              <a:rPr lang="en-US" sz="1400" b="1" spc="-30" dirty="0">
                <a:solidFill>
                  <a:srgbClr val="FFFFFF"/>
                </a:solidFill>
                <a:latin typeface="Tahoma"/>
                <a:cs typeface="Tahoma"/>
              </a:rPr>
              <a:t> </a:t>
            </a:r>
            <a:r>
              <a:rPr lang="en-US" sz="1400" b="1" spc="-10" dirty="0">
                <a:solidFill>
                  <a:srgbClr val="FFFFFF"/>
                </a:solidFill>
                <a:latin typeface="Tahoma"/>
                <a:cs typeface="Tahoma"/>
              </a:rPr>
              <a:t>Model:</a:t>
            </a:r>
          </a:p>
          <a:p>
            <a:pPr marL="12700" marR="5080" indent="388620" algn="ctr">
              <a:lnSpc>
                <a:spcPct val="114999"/>
              </a:lnSpc>
              <a:spcBef>
                <a:spcPts val="105"/>
              </a:spcBef>
            </a:pPr>
            <a:r>
              <a:rPr lang="en-US" sz="1400" spc="-10" dirty="0">
                <a:solidFill>
                  <a:srgbClr val="FFFFFF"/>
                </a:solidFill>
                <a:latin typeface="Tahoma"/>
                <a:cs typeface="Tahoma"/>
              </a:rPr>
              <a:t>Gradient Boosting regressor</a:t>
            </a:r>
            <a:r>
              <a:rPr lang="en-US" sz="1400" dirty="0">
                <a:solidFill>
                  <a:srgbClr val="FFFFFF"/>
                </a:solidFill>
                <a:latin typeface="Tahoma"/>
                <a:cs typeface="Tahoma"/>
              </a:rPr>
              <a:t>,</a:t>
            </a:r>
            <a:r>
              <a:rPr lang="en-US" sz="1400" spc="-60" dirty="0">
                <a:solidFill>
                  <a:srgbClr val="FFFFFF"/>
                </a:solidFill>
                <a:latin typeface="Tahoma"/>
                <a:cs typeface="Tahoma"/>
              </a:rPr>
              <a:t> </a:t>
            </a:r>
            <a:r>
              <a:rPr lang="en-US" sz="1400" spc="-20" dirty="0">
                <a:solidFill>
                  <a:srgbClr val="FFFFFF"/>
                </a:solidFill>
                <a:latin typeface="Tahoma"/>
                <a:cs typeface="Tahoma"/>
              </a:rPr>
              <a:t>with </a:t>
            </a:r>
            <a:r>
              <a:rPr lang="en-US" sz="1400" dirty="0">
                <a:solidFill>
                  <a:srgbClr val="FFFFFF"/>
                </a:solidFill>
                <a:latin typeface="Tahoma"/>
                <a:cs typeface="Tahoma"/>
              </a:rPr>
              <a:t>slightly</a:t>
            </a:r>
            <a:r>
              <a:rPr lang="en-US" sz="1400" spc="-55" dirty="0">
                <a:solidFill>
                  <a:srgbClr val="FFFFFF"/>
                </a:solidFill>
                <a:latin typeface="Tahoma"/>
                <a:cs typeface="Tahoma"/>
              </a:rPr>
              <a:t> </a:t>
            </a:r>
            <a:r>
              <a:rPr lang="en-US" sz="1400" dirty="0">
                <a:solidFill>
                  <a:srgbClr val="FFFFFF"/>
                </a:solidFill>
                <a:latin typeface="Tahoma"/>
                <a:cs typeface="Tahoma"/>
              </a:rPr>
              <a:t>higher</a:t>
            </a:r>
            <a:r>
              <a:rPr lang="en-US" sz="1400" spc="-65" dirty="0">
                <a:solidFill>
                  <a:srgbClr val="FFFFFF"/>
                </a:solidFill>
                <a:latin typeface="Tahoma"/>
                <a:cs typeface="Tahoma"/>
              </a:rPr>
              <a:t> R</a:t>
            </a:r>
            <a:r>
              <a:rPr lang="en-US" sz="1400" spc="60" dirty="0">
                <a:solidFill>
                  <a:srgbClr val="FFFFFF"/>
                </a:solidFill>
                <a:latin typeface="Tahoma"/>
                <a:cs typeface="Tahoma"/>
              </a:rPr>
              <a:t>MSE</a:t>
            </a:r>
            <a:r>
              <a:rPr lang="en-US" sz="1400" spc="-80" dirty="0">
                <a:solidFill>
                  <a:srgbClr val="FFFFFF"/>
                </a:solidFill>
                <a:latin typeface="Tahoma"/>
                <a:cs typeface="Tahoma"/>
              </a:rPr>
              <a:t> </a:t>
            </a:r>
            <a:r>
              <a:rPr lang="en-US" sz="1400" spc="-25" dirty="0">
                <a:solidFill>
                  <a:srgbClr val="FFFFFF"/>
                </a:solidFill>
                <a:latin typeface="Tahoma"/>
                <a:cs typeface="Tahoma"/>
              </a:rPr>
              <a:t>and </a:t>
            </a:r>
            <a:r>
              <a:rPr lang="en-US" sz="1400" dirty="0">
                <a:solidFill>
                  <a:srgbClr val="FFFFFF"/>
                </a:solidFill>
                <a:latin typeface="Tahoma"/>
                <a:cs typeface="Tahoma"/>
              </a:rPr>
              <a:t>lower</a:t>
            </a:r>
            <a:r>
              <a:rPr lang="en-US" sz="1400" spc="-15" dirty="0">
                <a:solidFill>
                  <a:srgbClr val="FFFFFF"/>
                </a:solidFill>
                <a:latin typeface="Tahoma"/>
                <a:cs typeface="Tahoma"/>
              </a:rPr>
              <a:t> </a:t>
            </a:r>
            <a:r>
              <a:rPr lang="en-US" sz="1400" dirty="0">
                <a:solidFill>
                  <a:srgbClr val="FFFFFF"/>
                </a:solidFill>
                <a:latin typeface="Tahoma"/>
                <a:cs typeface="Tahoma"/>
              </a:rPr>
              <a:t>R2</a:t>
            </a:r>
            <a:r>
              <a:rPr lang="en-US" sz="1400" spc="-55" dirty="0">
                <a:solidFill>
                  <a:srgbClr val="FFFFFF"/>
                </a:solidFill>
                <a:latin typeface="Tahoma"/>
                <a:cs typeface="Tahoma"/>
              </a:rPr>
              <a:t> </a:t>
            </a:r>
            <a:r>
              <a:rPr lang="en-US" sz="1400" dirty="0">
                <a:solidFill>
                  <a:srgbClr val="FFFFFF"/>
                </a:solidFill>
                <a:latin typeface="Tahoma"/>
                <a:cs typeface="Tahoma"/>
              </a:rPr>
              <a:t>than</a:t>
            </a:r>
            <a:r>
              <a:rPr lang="en-US" sz="1400" spc="-45" dirty="0">
                <a:solidFill>
                  <a:srgbClr val="FFFFFF"/>
                </a:solidFill>
                <a:latin typeface="Tahoma"/>
                <a:cs typeface="Tahoma"/>
              </a:rPr>
              <a:t> </a:t>
            </a:r>
            <a:r>
              <a:rPr lang="en-US" sz="1400" spc="-10" dirty="0">
                <a:solidFill>
                  <a:srgbClr val="FFFFFF"/>
                </a:solidFill>
                <a:latin typeface="Tahoma"/>
                <a:cs typeface="Tahoma"/>
              </a:rPr>
              <a:t>Random forest regressor </a:t>
            </a:r>
            <a:r>
              <a:rPr lang="en-US" sz="1400" dirty="0">
                <a:solidFill>
                  <a:srgbClr val="FFFFFF"/>
                </a:solidFill>
                <a:latin typeface="Tahoma"/>
                <a:cs typeface="Tahoma"/>
              </a:rPr>
              <a:t>but</a:t>
            </a:r>
            <a:r>
              <a:rPr lang="en-US" sz="1400" spc="-45" dirty="0">
                <a:solidFill>
                  <a:srgbClr val="FFFFFF"/>
                </a:solidFill>
                <a:latin typeface="Tahoma"/>
                <a:cs typeface="Tahoma"/>
              </a:rPr>
              <a:t> </a:t>
            </a:r>
            <a:r>
              <a:rPr lang="en-US" sz="1400" dirty="0">
                <a:solidFill>
                  <a:srgbClr val="FFFFFF"/>
                </a:solidFill>
                <a:latin typeface="Tahoma"/>
                <a:cs typeface="Tahoma"/>
              </a:rPr>
              <a:t>still</a:t>
            </a:r>
            <a:r>
              <a:rPr lang="en-US" sz="1400" spc="-25" dirty="0">
                <a:solidFill>
                  <a:srgbClr val="FFFFFF"/>
                </a:solidFill>
                <a:latin typeface="Tahoma"/>
                <a:cs typeface="Tahoma"/>
              </a:rPr>
              <a:t> </a:t>
            </a:r>
            <a:r>
              <a:rPr lang="en-US" sz="1400" spc="-20" dirty="0">
                <a:solidFill>
                  <a:srgbClr val="FFFFFF"/>
                </a:solidFill>
                <a:latin typeface="Tahoma"/>
                <a:cs typeface="Tahoma"/>
              </a:rPr>
              <a:t>moderately</a:t>
            </a:r>
            <a:r>
              <a:rPr lang="en-US" sz="1400" dirty="0">
                <a:latin typeface="Tahoma"/>
                <a:cs typeface="Tahoma"/>
              </a:rPr>
              <a:t> </a:t>
            </a:r>
            <a:r>
              <a:rPr lang="en-US" sz="1400" spc="-10" dirty="0">
                <a:solidFill>
                  <a:srgbClr val="FFFFFF"/>
                </a:solidFill>
                <a:latin typeface="Tahoma"/>
                <a:cs typeface="Tahoma"/>
              </a:rPr>
              <a:t>accurate.</a:t>
            </a:r>
            <a:endParaRPr lang="en-US" sz="1400" dirty="0">
              <a:latin typeface="Tahoma"/>
              <a:cs typeface="Tahoma"/>
            </a:endParaRPr>
          </a:p>
          <a:p>
            <a:pPr marL="285750" indent="-285750" algn="l">
              <a:buFont typeface="Arial" panose="020B0604020202020204" pitchFamily="34" charset="0"/>
              <a:buChar char="•"/>
            </a:pPr>
            <a:endParaRPr lang="en-US" sz="1400" b="0" i="0" dirty="0">
              <a:effectLst/>
              <a:latin typeface="system-ui"/>
            </a:endParaRPr>
          </a:p>
        </p:txBody>
      </p:sp>
      <p:sp>
        <p:nvSpPr>
          <p:cNvPr id="17" name="TextBox 16">
            <a:extLst>
              <a:ext uri="{FF2B5EF4-FFF2-40B4-BE49-F238E27FC236}">
                <a16:creationId xmlns:a16="http://schemas.microsoft.com/office/drawing/2014/main" id="{DCC931D0-0624-3605-C0D8-94D0DBB5E27B}"/>
              </a:ext>
            </a:extLst>
          </p:cNvPr>
          <p:cNvSpPr txBox="1"/>
          <p:nvPr/>
        </p:nvSpPr>
        <p:spPr>
          <a:xfrm>
            <a:off x="6915912" y="1793933"/>
            <a:ext cx="4983480" cy="770980"/>
          </a:xfrm>
          <a:prstGeom prst="rect">
            <a:avLst/>
          </a:prstGeom>
          <a:solidFill>
            <a:srgbClr val="FF0000"/>
          </a:solidFill>
        </p:spPr>
        <p:txBody>
          <a:bodyPr wrap="square">
            <a:spAutoFit/>
          </a:bodyPr>
          <a:lstStyle/>
          <a:p>
            <a:pPr marL="12700" marR="5080" indent="309245" algn="ctr">
              <a:lnSpc>
                <a:spcPct val="115100"/>
              </a:lnSpc>
              <a:spcBef>
                <a:spcPts val="100"/>
              </a:spcBef>
            </a:pPr>
            <a:r>
              <a:rPr lang="en-US" sz="1400" b="1" spc="-80" dirty="0">
                <a:solidFill>
                  <a:srgbClr val="FFFFFF"/>
                </a:solidFill>
                <a:latin typeface="Tahoma"/>
                <a:cs typeface="Tahoma"/>
              </a:rPr>
              <a:t>Worst</a:t>
            </a:r>
            <a:r>
              <a:rPr lang="en-US" sz="1400" b="1" spc="-30" dirty="0">
                <a:solidFill>
                  <a:srgbClr val="FFFFFF"/>
                </a:solidFill>
                <a:latin typeface="Tahoma"/>
                <a:cs typeface="Tahoma"/>
              </a:rPr>
              <a:t> </a:t>
            </a:r>
            <a:r>
              <a:rPr lang="en-US" sz="1400" b="1" spc="-10" dirty="0">
                <a:solidFill>
                  <a:srgbClr val="FFFFFF"/>
                </a:solidFill>
                <a:latin typeface="Tahoma"/>
                <a:cs typeface="Tahoma"/>
              </a:rPr>
              <a:t>Model:</a:t>
            </a:r>
          </a:p>
          <a:p>
            <a:pPr algn="ctr"/>
            <a:r>
              <a:rPr lang="en-US" sz="1400" spc="-20" dirty="0">
                <a:solidFill>
                  <a:srgbClr val="FFFFFF"/>
                </a:solidFill>
                <a:latin typeface="Tahoma"/>
                <a:cs typeface="Tahoma"/>
              </a:rPr>
              <a:t>Linear regression,</a:t>
            </a:r>
            <a:r>
              <a:rPr lang="en-US" sz="1400" spc="15" dirty="0">
                <a:solidFill>
                  <a:srgbClr val="FFFFFF"/>
                </a:solidFill>
                <a:latin typeface="Tahoma"/>
                <a:cs typeface="Tahoma"/>
              </a:rPr>
              <a:t> </a:t>
            </a:r>
            <a:r>
              <a:rPr lang="en-US" sz="1400" dirty="0">
                <a:solidFill>
                  <a:srgbClr val="FFFFFF"/>
                </a:solidFill>
                <a:latin typeface="Tahoma"/>
                <a:cs typeface="Tahoma"/>
              </a:rPr>
              <a:t>with</a:t>
            </a:r>
            <a:r>
              <a:rPr lang="en-US" sz="1400" spc="-10" dirty="0">
                <a:solidFill>
                  <a:srgbClr val="FFFFFF"/>
                </a:solidFill>
                <a:latin typeface="Tahoma"/>
                <a:cs typeface="Tahoma"/>
              </a:rPr>
              <a:t> </a:t>
            </a:r>
            <a:r>
              <a:rPr lang="en-US" sz="1400" spc="-20" dirty="0">
                <a:solidFill>
                  <a:srgbClr val="FFFFFF"/>
                </a:solidFill>
                <a:latin typeface="Tahoma"/>
                <a:cs typeface="Tahoma"/>
              </a:rPr>
              <a:t>much </a:t>
            </a:r>
            <a:r>
              <a:rPr lang="en-US" sz="1400" dirty="0">
                <a:solidFill>
                  <a:srgbClr val="FFFFFF"/>
                </a:solidFill>
                <a:latin typeface="Tahoma"/>
                <a:cs typeface="Tahoma"/>
              </a:rPr>
              <a:t>higher</a:t>
            </a:r>
            <a:r>
              <a:rPr lang="en-US" sz="1400" spc="-75" dirty="0">
                <a:solidFill>
                  <a:srgbClr val="FFFFFF"/>
                </a:solidFill>
                <a:latin typeface="Tahoma"/>
                <a:cs typeface="Tahoma"/>
              </a:rPr>
              <a:t> R</a:t>
            </a:r>
            <a:r>
              <a:rPr lang="en-US" sz="1400" spc="60" dirty="0">
                <a:solidFill>
                  <a:srgbClr val="FFFFFF"/>
                </a:solidFill>
                <a:latin typeface="Tahoma"/>
                <a:cs typeface="Tahoma"/>
              </a:rPr>
              <a:t>MSE</a:t>
            </a:r>
            <a:r>
              <a:rPr lang="en-US" sz="1400" spc="-75" dirty="0">
                <a:solidFill>
                  <a:srgbClr val="FFFFFF"/>
                </a:solidFill>
                <a:latin typeface="Tahoma"/>
                <a:cs typeface="Tahoma"/>
              </a:rPr>
              <a:t> </a:t>
            </a:r>
            <a:r>
              <a:rPr lang="en-US" sz="1400" spc="-10" dirty="0">
                <a:solidFill>
                  <a:srgbClr val="FFFFFF"/>
                </a:solidFill>
                <a:latin typeface="Tahoma"/>
                <a:cs typeface="Tahoma"/>
              </a:rPr>
              <a:t>and</a:t>
            </a:r>
            <a:r>
              <a:rPr lang="en-US" sz="1400" spc="-80" dirty="0">
                <a:solidFill>
                  <a:srgbClr val="FFFFFF"/>
                </a:solidFill>
                <a:latin typeface="Tahoma"/>
                <a:cs typeface="Tahoma"/>
              </a:rPr>
              <a:t> </a:t>
            </a:r>
            <a:r>
              <a:rPr lang="en-US" sz="1400" spc="-10" dirty="0">
                <a:solidFill>
                  <a:srgbClr val="FFFFFF"/>
                </a:solidFill>
                <a:latin typeface="Tahoma"/>
                <a:cs typeface="Tahoma"/>
              </a:rPr>
              <a:t>lower </a:t>
            </a:r>
            <a:r>
              <a:rPr lang="en-US" sz="1400" spc="-20" dirty="0">
                <a:solidFill>
                  <a:srgbClr val="FFFFFF"/>
                </a:solidFill>
                <a:latin typeface="Tahoma"/>
                <a:cs typeface="Tahoma"/>
              </a:rPr>
              <a:t>R2,</a:t>
            </a:r>
            <a:r>
              <a:rPr lang="en-US" sz="1400" spc="-85" dirty="0">
                <a:solidFill>
                  <a:srgbClr val="FFFFFF"/>
                </a:solidFill>
                <a:latin typeface="Tahoma"/>
                <a:cs typeface="Tahoma"/>
              </a:rPr>
              <a:t> </a:t>
            </a:r>
            <a:r>
              <a:rPr lang="en-US" sz="1400" dirty="0">
                <a:solidFill>
                  <a:srgbClr val="FFFFFF"/>
                </a:solidFill>
                <a:latin typeface="Tahoma"/>
                <a:cs typeface="Tahoma"/>
              </a:rPr>
              <a:t>indicating</a:t>
            </a:r>
            <a:r>
              <a:rPr lang="en-US" sz="1400" spc="-70" dirty="0">
                <a:solidFill>
                  <a:srgbClr val="FFFFFF"/>
                </a:solidFill>
                <a:latin typeface="Tahoma"/>
                <a:cs typeface="Tahoma"/>
              </a:rPr>
              <a:t> </a:t>
            </a:r>
            <a:r>
              <a:rPr lang="en-US" sz="1400" spc="-20" dirty="0">
                <a:solidFill>
                  <a:srgbClr val="FFFFFF"/>
                </a:solidFill>
                <a:latin typeface="Tahoma"/>
                <a:cs typeface="Tahoma"/>
              </a:rPr>
              <a:t>poor </a:t>
            </a:r>
            <a:r>
              <a:rPr lang="en-US" sz="1400" dirty="0">
                <a:solidFill>
                  <a:srgbClr val="FFFFFF"/>
                </a:solidFill>
                <a:latin typeface="Tahoma"/>
                <a:cs typeface="Tahoma"/>
              </a:rPr>
              <a:t>predictive</a:t>
            </a:r>
            <a:r>
              <a:rPr lang="en-US" sz="1400" spc="25" dirty="0">
                <a:solidFill>
                  <a:srgbClr val="FFFFFF"/>
                </a:solidFill>
                <a:latin typeface="Tahoma"/>
                <a:cs typeface="Tahoma"/>
              </a:rPr>
              <a:t> </a:t>
            </a:r>
            <a:r>
              <a:rPr lang="en-US" sz="1400" spc="-10" dirty="0">
                <a:solidFill>
                  <a:srgbClr val="FFFFFF"/>
                </a:solidFill>
                <a:latin typeface="Tahoma"/>
                <a:cs typeface="Tahoma"/>
              </a:rPr>
              <a:t>performance</a:t>
            </a:r>
            <a:endParaRPr lang="en-US" sz="1400" b="0" i="0" dirty="0">
              <a:effectLst/>
              <a:latin typeface="system-u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9B25-7580-365C-6B52-C540245C17F3}"/>
              </a:ext>
            </a:extLst>
          </p:cNvPr>
          <p:cNvSpPr>
            <a:spLocks noGrp="1"/>
          </p:cNvSpPr>
          <p:nvPr>
            <p:ph type="title"/>
          </p:nvPr>
        </p:nvSpPr>
        <p:spPr/>
        <p:txBody>
          <a:bodyPr/>
          <a:lstStyle/>
          <a:p>
            <a:r>
              <a:rPr lang="en-US" dirty="0"/>
              <a:t>Final Model Results</a:t>
            </a:r>
            <a:endParaRPr lang="en-ZA" dirty="0"/>
          </a:p>
        </p:txBody>
      </p:sp>
      <p:pic>
        <p:nvPicPr>
          <p:cNvPr id="4098" name="Picture 2">
            <a:extLst>
              <a:ext uri="{FF2B5EF4-FFF2-40B4-BE49-F238E27FC236}">
                <a16:creationId xmlns:a16="http://schemas.microsoft.com/office/drawing/2014/main" id="{9DF37033-03C7-B5C5-049A-75BBFBFED2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53010" y="3138934"/>
            <a:ext cx="5796110" cy="35940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3951724-1A65-4D6B-EAAD-8E7EB34830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90" y="1216152"/>
            <a:ext cx="5796110" cy="3788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73D65D-A257-54DA-3572-136178B00325}"/>
              </a:ext>
            </a:extLst>
          </p:cNvPr>
          <p:cNvSpPr txBox="1"/>
          <p:nvPr/>
        </p:nvSpPr>
        <p:spPr>
          <a:xfrm>
            <a:off x="299890" y="5042118"/>
            <a:ext cx="5796110" cy="138499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latin typeface="system-ui"/>
              </a:rPr>
              <a:t>Year dominates the model's prediction, indicating that temporal changes are crucial in determining the outcomes. This might suggest that the data has strong time-related trends or patterns</a:t>
            </a:r>
          </a:p>
          <a:p>
            <a:pPr marL="285750" indent="-285750" algn="l">
              <a:buFont typeface="Arial" panose="020B0604020202020204" pitchFamily="34" charset="0"/>
              <a:buChar char="•"/>
            </a:pPr>
            <a:r>
              <a:rPr lang="en-US" sz="1400" b="0" i="0" dirty="0">
                <a:effectLst/>
                <a:latin typeface="system-ui"/>
              </a:rPr>
              <a:t>.Features related to agriculture, such as manure left on pasture, manure applied to soils, and rice cultivation, also have substantial importance scores. </a:t>
            </a:r>
          </a:p>
        </p:txBody>
      </p:sp>
      <p:sp>
        <p:nvSpPr>
          <p:cNvPr id="5" name="TextBox 4">
            <a:extLst>
              <a:ext uri="{FF2B5EF4-FFF2-40B4-BE49-F238E27FC236}">
                <a16:creationId xmlns:a16="http://schemas.microsoft.com/office/drawing/2014/main" id="{5D86E0F4-96AB-3B30-F5F7-B7A59D152DF3}"/>
              </a:ext>
            </a:extLst>
          </p:cNvPr>
          <p:cNvSpPr txBox="1"/>
          <p:nvPr/>
        </p:nvSpPr>
        <p:spPr>
          <a:xfrm>
            <a:off x="6339540" y="1693356"/>
            <a:ext cx="5796110"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latin typeface="system-ui"/>
              </a:rPr>
              <a:t>The close alignment of the lines indicates high model accuracy, suggesting it effectively predicts the actual values.</a:t>
            </a:r>
          </a:p>
          <a:p>
            <a:pPr marL="285750" indent="-285750" algn="l">
              <a:buFont typeface="Arial" panose="020B0604020202020204" pitchFamily="34" charset="0"/>
              <a:buChar char="•"/>
            </a:pPr>
            <a:r>
              <a:rPr lang="en-US" sz="1400" b="0" i="0" dirty="0">
                <a:effectLst/>
                <a:latin typeface="system-ui"/>
              </a:rPr>
              <a:t>The consistency in overlapping lines across the sample range implies the model performs well over different subsets of the data. </a:t>
            </a:r>
          </a:p>
          <a:p>
            <a:pPr marL="285750" indent="-285750" algn="l">
              <a:buFont typeface="Arial" panose="020B0604020202020204" pitchFamily="34" charset="0"/>
              <a:buChar char="•"/>
            </a:pPr>
            <a:r>
              <a:rPr lang="en-US" sz="1400" b="0" i="0" dirty="0">
                <a:effectLst/>
                <a:latin typeface="system-ui"/>
              </a:rPr>
              <a:t>Points of deviation highlight areas where the model could be improved. </a:t>
            </a:r>
          </a:p>
        </p:txBody>
      </p:sp>
    </p:spTree>
    <p:extLst>
      <p:ext uri="{BB962C8B-B14F-4D97-AF65-F5344CB8AC3E}">
        <p14:creationId xmlns:p14="http://schemas.microsoft.com/office/powerpoint/2010/main" val="214707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ED934-910B-50A7-D749-1B1B1E39F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212EE-C5C9-A93E-7DE8-D76DCE1939A9}"/>
              </a:ext>
            </a:extLst>
          </p:cNvPr>
          <p:cNvSpPr>
            <a:spLocks noGrp="1"/>
          </p:cNvSpPr>
          <p:nvPr>
            <p:ph type="title"/>
          </p:nvPr>
        </p:nvSpPr>
        <p:spPr/>
        <p:txBody>
          <a:bodyPr/>
          <a:lstStyle/>
          <a:p>
            <a:r>
              <a:rPr lang="en-US" dirty="0"/>
              <a:t>Conclusion</a:t>
            </a:r>
            <a:endParaRPr lang="en-ZA" dirty="0"/>
          </a:p>
        </p:txBody>
      </p:sp>
      <p:sp>
        <p:nvSpPr>
          <p:cNvPr id="3" name="Content Placeholder 2">
            <a:extLst>
              <a:ext uri="{FF2B5EF4-FFF2-40B4-BE49-F238E27FC236}">
                <a16:creationId xmlns:a16="http://schemas.microsoft.com/office/drawing/2014/main" id="{60BC1F27-F10E-289D-381E-5A70A32DA70B}"/>
              </a:ext>
            </a:extLst>
          </p:cNvPr>
          <p:cNvSpPr>
            <a:spLocks noGrp="1"/>
          </p:cNvSpPr>
          <p:nvPr>
            <p:ph idx="1"/>
          </p:nvPr>
        </p:nvSpPr>
        <p:spPr>
          <a:xfrm>
            <a:off x="646111" y="1441768"/>
            <a:ext cx="8946541" cy="4195481"/>
          </a:xfrm>
        </p:spPr>
        <p:txBody>
          <a:bodyPr>
            <a:normAutofit fontScale="92500" lnSpcReduction="20000"/>
          </a:bodyPr>
          <a:lstStyle/>
          <a:p>
            <a:pPr algn="l"/>
            <a:r>
              <a:rPr lang="en-US" b="0" i="0" dirty="0">
                <a:effectLst/>
                <a:latin typeface="system-ui"/>
              </a:rPr>
              <a:t>Random forest Regression model performed well, achieving a Mean Squared Error (MSE) of 0.366 and an R-squared (R2) score of 0.533, indicating reasonable predictions. </a:t>
            </a:r>
          </a:p>
          <a:p>
            <a:pPr algn="l"/>
            <a:r>
              <a:rPr lang="en-US" b="0" i="0" dirty="0">
                <a:effectLst/>
                <a:latin typeface="system-ui"/>
              </a:rPr>
              <a:t>Gradient Boosting Regressor also demonstrated strong performance with an MSE of 0.376 and an R2 of 0.507. </a:t>
            </a:r>
          </a:p>
          <a:p>
            <a:pPr algn="l"/>
            <a:r>
              <a:rPr lang="en-US" b="0" i="0" dirty="0">
                <a:effectLst/>
                <a:latin typeface="system-ui"/>
              </a:rPr>
              <a:t>Linear Regressor showed significantly poorer performance, with an MSE of 0.430 and an R2 of 0.353. </a:t>
            </a:r>
          </a:p>
          <a:p>
            <a:pPr algn="l"/>
            <a:r>
              <a:rPr lang="en-US" b="0" i="0" dirty="0">
                <a:effectLst/>
                <a:latin typeface="system-ui"/>
              </a:rPr>
              <a:t>Random Forest and Gradient Boosting regressors are effective for predicting the target variable in this dataset.</a:t>
            </a:r>
          </a:p>
          <a:p>
            <a:pPr algn="l"/>
            <a:r>
              <a:rPr lang="en-US" b="0" i="0" dirty="0">
                <a:effectLst/>
                <a:latin typeface="system-ui"/>
              </a:rPr>
              <a:t>Random Forest regressor can be reliably used for forecasting and planning purposes. </a:t>
            </a:r>
          </a:p>
          <a:p>
            <a:pPr algn="l"/>
            <a:r>
              <a:rPr lang="en-US" b="0" i="0" dirty="0">
                <a:effectLst/>
                <a:latin typeface="system-ui"/>
              </a:rPr>
              <a:t>Future research could explore additional models and techniques, such as ensemble methods or deep learning approaches, to further improve prediction accuracy.</a:t>
            </a:r>
          </a:p>
          <a:p>
            <a:pPr algn="l"/>
            <a:r>
              <a:rPr lang="en-US" b="0" i="0" dirty="0">
                <a:effectLst/>
                <a:latin typeface="system-ui"/>
              </a:rPr>
              <a:t> Additionally, investigating the impact of different feature engineering techniques and hyperparameter tuning could yield better results.</a:t>
            </a:r>
          </a:p>
          <a:p>
            <a:endParaRPr lang="en-ZA" dirty="0"/>
          </a:p>
        </p:txBody>
      </p:sp>
    </p:spTree>
    <p:extLst>
      <p:ext uri="{BB962C8B-B14F-4D97-AF65-F5344CB8AC3E}">
        <p14:creationId xmlns:p14="http://schemas.microsoft.com/office/powerpoint/2010/main" val="71226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2659-FE59-4F98-DA98-3C0BD923D529}"/>
              </a:ext>
            </a:extLst>
          </p:cNvPr>
          <p:cNvSpPr>
            <a:spLocks noGrp="1"/>
          </p:cNvSpPr>
          <p:nvPr>
            <p:ph type="title"/>
          </p:nvPr>
        </p:nvSpPr>
        <p:spPr/>
        <p:txBody>
          <a:bodyPr/>
          <a:lstStyle/>
          <a:p>
            <a:r>
              <a:rPr lang="en-US" dirty="0"/>
              <a:t>Agenda</a:t>
            </a:r>
            <a:endParaRPr lang="en-ZA" dirty="0"/>
          </a:p>
        </p:txBody>
      </p:sp>
      <p:sp>
        <p:nvSpPr>
          <p:cNvPr id="3" name="Content Placeholder 2">
            <a:extLst>
              <a:ext uri="{FF2B5EF4-FFF2-40B4-BE49-F238E27FC236}">
                <a16:creationId xmlns:a16="http://schemas.microsoft.com/office/drawing/2014/main" id="{2816DAFC-21D4-B231-2877-EE9F2AC87493}"/>
              </a:ext>
            </a:extLst>
          </p:cNvPr>
          <p:cNvSpPr>
            <a:spLocks noGrp="1"/>
          </p:cNvSpPr>
          <p:nvPr>
            <p:ph idx="1"/>
          </p:nvPr>
        </p:nvSpPr>
        <p:spPr>
          <a:xfrm>
            <a:off x="755840" y="1778598"/>
            <a:ext cx="8946541" cy="4195481"/>
          </a:xfrm>
        </p:spPr>
        <p:txBody>
          <a:bodyPr/>
          <a:lstStyle/>
          <a:p>
            <a:pPr marL="12700" marR="498475">
              <a:lnSpc>
                <a:spcPct val="120800"/>
              </a:lnSpc>
              <a:spcBef>
                <a:spcPts val="100"/>
              </a:spcBef>
            </a:pPr>
            <a:r>
              <a:rPr lang="en-US" sz="2000" dirty="0"/>
              <a:t>Introduction</a:t>
            </a:r>
          </a:p>
          <a:p>
            <a:pPr marL="12700" marR="498475">
              <a:lnSpc>
                <a:spcPct val="120800"/>
              </a:lnSpc>
              <a:spcBef>
                <a:spcPts val="100"/>
              </a:spcBef>
            </a:pPr>
            <a:r>
              <a:rPr lang="en-US" sz="2000" dirty="0"/>
              <a:t>Data Source</a:t>
            </a:r>
          </a:p>
          <a:p>
            <a:pPr marL="12700" marR="498475">
              <a:lnSpc>
                <a:spcPct val="120800"/>
              </a:lnSpc>
              <a:spcBef>
                <a:spcPts val="100"/>
              </a:spcBef>
            </a:pPr>
            <a:r>
              <a:rPr lang="en-US" sz="2000" spc="-10" dirty="0"/>
              <a:t>Methodology</a:t>
            </a:r>
            <a:endParaRPr lang="en-US" sz="2000" dirty="0"/>
          </a:p>
          <a:p>
            <a:pPr marL="12700" marR="498475">
              <a:lnSpc>
                <a:spcPct val="120800"/>
              </a:lnSpc>
              <a:spcBef>
                <a:spcPts val="100"/>
              </a:spcBef>
            </a:pPr>
            <a:r>
              <a:rPr lang="en-US" spc="-10" dirty="0"/>
              <a:t>Exploratory Data Analysis (</a:t>
            </a:r>
            <a:r>
              <a:rPr lang="en-US" sz="2000" spc="-10" dirty="0"/>
              <a:t>EDA)</a:t>
            </a:r>
          </a:p>
          <a:p>
            <a:pPr marL="12700" marR="498475">
              <a:lnSpc>
                <a:spcPct val="120800"/>
              </a:lnSpc>
              <a:spcBef>
                <a:spcPts val="100"/>
              </a:spcBef>
            </a:pPr>
            <a:r>
              <a:rPr lang="en-US" sz="2000" spc="-10" dirty="0"/>
              <a:t>Model Comparison</a:t>
            </a:r>
          </a:p>
          <a:p>
            <a:pPr marL="12700" marR="498475">
              <a:lnSpc>
                <a:spcPct val="120800"/>
              </a:lnSpc>
              <a:spcBef>
                <a:spcPts val="100"/>
              </a:spcBef>
            </a:pPr>
            <a:r>
              <a:rPr lang="en-US" sz="2000" spc="-10" dirty="0"/>
              <a:t>Final Model Results</a:t>
            </a:r>
          </a:p>
          <a:p>
            <a:pPr marL="12700" marR="498475">
              <a:lnSpc>
                <a:spcPct val="120800"/>
              </a:lnSpc>
              <a:spcBef>
                <a:spcPts val="100"/>
              </a:spcBef>
            </a:pPr>
            <a:r>
              <a:rPr lang="en-US" sz="2000" spc="-10" dirty="0"/>
              <a:t>Conclusion</a:t>
            </a:r>
            <a:br>
              <a:rPr lang="en-US" sz="2000" spc="-10" dirty="0"/>
            </a:br>
            <a:endParaRPr lang="en-ZA" dirty="0"/>
          </a:p>
        </p:txBody>
      </p:sp>
    </p:spTree>
    <p:extLst>
      <p:ext uri="{BB962C8B-B14F-4D97-AF65-F5344CB8AC3E}">
        <p14:creationId xmlns:p14="http://schemas.microsoft.com/office/powerpoint/2010/main" val="88470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91CA-5E7E-3B4D-A14D-E08CD924D986}"/>
              </a:ext>
            </a:extLst>
          </p:cNvPr>
          <p:cNvSpPr>
            <a:spLocks noGrp="1"/>
          </p:cNvSpPr>
          <p:nvPr>
            <p:ph type="title"/>
          </p:nvPr>
        </p:nvSpPr>
        <p:spPr/>
        <p:txBody>
          <a:bodyPr/>
          <a:lstStyle/>
          <a:p>
            <a:r>
              <a:rPr lang="en-US" dirty="0"/>
              <a:t>Introduction</a:t>
            </a:r>
            <a:endParaRPr lang="en-ZA" dirty="0"/>
          </a:p>
        </p:txBody>
      </p:sp>
      <p:sp>
        <p:nvSpPr>
          <p:cNvPr id="3" name="Content Placeholder 2">
            <a:extLst>
              <a:ext uri="{FF2B5EF4-FFF2-40B4-BE49-F238E27FC236}">
                <a16:creationId xmlns:a16="http://schemas.microsoft.com/office/drawing/2014/main" id="{F0F1DFD4-CB9A-9747-A8FC-F71E0F85E4ED}"/>
              </a:ext>
            </a:extLst>
          </p:cNvPr>
          <p:cNvSpPr>
            <a:spLocks noGrp="1"/>
          </p:cNvSpPr>
          <p:nvPr>
            <p:ph idx="1"/>
          </p:nvPr>
        </p:nvSpPr>
        <p:spPr>
          <a:xfrm>
            <a:off x="646111" y="1441768"/>
            <a:ext cx="8946541" cy="4195481"/>
          </a:xfrm>
        </p:spPr>
        <p:txBody>
          <a:bodyPr>
            <a:normAutofit/>
          </a:bodyPr>
          <a:lstStyle/>
          <a:p>
            <a:pPr algn="l">
              <a:buFont typeface="Arial" panose="020B0604020202020204" pitchFamily="34" charset="0"/>
              <a:buChar char="•"/>
            </a:pPr>
            <a:r>
              <a:rPr lang="en-US" b="0" i="0" dirty="0">
                <a:effectLst/>
                <a:latin typeface="system-ui"/>
              </a:rPr>
              <a:t>The aim of this project is to </a:t>
            </a:r>
            <a:r>
              <a:rPr lang="en-US" b="0" i="0" dirty="0" err="1">
                <a:effectLst/>
                <a:latin typeface="system-ui"/>
              </a:rPr>
              <a:t>analyse</a:t>
            </a:r>
            <a:r>
              <a:rPr lang="en-US" b="0" i="0" dirty="0">
                <a:effectLst/>
                <a:latin typeface="system-ui"/>
              </a:rPr>
              <a:t> and predict average temperature increase in different regions using data from the FAO and IPCC, to understand climate impacts and develop sustainable strategies for stakeholders including policymakers and agricultural businesses.</a:t>
            </a:r>
          </a:p>
          <a:p>
            <a:pPr algn="l">
              <a:buFont typeface="Arial" panose="020B0604020202020204" pitchFamily="34" charset="0"/>
              <a:buChar char="•"/>
            </a:pPr>
            <a:r>
              <a:rPr lang="en-US" b="0" i="0" dirty="0">
                <a:effectLst/>
                <a:latin typeface="system-ui"/>
              </a:rPr>
              <a:t>The purpose of this project is to analyze and predict average temperatures specifically in the agri-food sector. </a:t>
            </a:r>
          </a:p>
          <a:p>
            <a:pPr algn="l">
              <a:buFont typeface="Arial" panose="020B0604020202020204" pitchFamily="34" charset="0"/>
              <a:buChar char="•"/>
            </a:pPr>
            <a:r>
              <a:rPr lang="en-US" b="0" i="0" dirty="0">
                <a:effectLst/>
                <a:latin typeface="system-ui"/>
              </a:rPr>
              <a:t>By leveraging data from the FAO (Food and Agriculture Organization) and the IPCC (Intergovernmental Panel on Climate Change), the project aims to gain deeper insights into how climate impacts influence the agricultural industry. </a:t>
            </a:r>
          </a:p>
          <a:p>
            <a:pPr algn="l">
              <a:buFont typeface="Arial" panose="020B0604020202020204" pitchFamily="34" charset="0"/>
              <a:buChar char="•"/>
            </a:pPr>
            <a:r>
              <a:rPr lang="en-US" b="0" i="0" dirty="0">
                <a:effectLst/>
                <a:latin typeface="system-ui"/>
              </a:rPr>
              <a:t>The objective is to help develop sustainable strategies that can be used by policymakers and agricultural businesses to mitigate risks associated with climate change and enhance agricultural productivity and sustainability</a:t>
            </a:r>
          </a:p>
          <a:p>
            <a:endParaRPr lang="en-ZA" dirty="0"/>
          </a:p>
        </p:txBody>
      </p:sp>
    </p:spTree>
    <p:extLst>
      <p:ext uri="{BB962C8B-B14F-4D97-AF65-F5344CB8AC3E}">
        <p14:creationId xmlns:p14="http://schemas.microsoft.com/office/powerpoint/2010/main" val="9975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973E-E523-D26D-9301-C8653A4BC375}"/>
              </a:ext>
            </a:extLst>
          </p:cNvPr>
          <p:cNvSpPr>
            <a:spLocks noGrp="1"/>
          </p:cNvSpPr>
          <p:nvPr>
            <p:ph type="title"/>
          </p:nvPr>
        </p:nvSpPr>
        <p:spPr/>
        <p:txBody>
          <a:bodyPr/>
          <a:lstStyle/>
          <a:p>
            <a:r>
              <a:rPr lang="en-US" dirty="0"/>
              <a:t>Data Source</a:t>
            </a:r>
            <a:endParaRPr lang="en-ZA" dirty="0"/>
          </a:p>
        </p:txBody>
      </p:sp>
      <p:sp>
        <p:nvSpPr>
          <p:cNvPr id="3" name="Content Placeholder 2">
            <a:extLst>
              <a:ext uri="{FF2B5EF4-FFF2-40B4-BE49-F238E27FC236}">
                <a16:creationId xmlns:a16="http://schemas.microsoft.com/office/drawing/2014/main" id="{B792DD65-FDA3-C6F6-030E-EA8DF33ABE14}"/>
              </a:ext>
            </a:extLst>
          </p:cNvPr>
          <p:cNvSpPr>
            <a:spLocks noGrp="1"/>
          </p:cNvSpPr>
          <p:nvPr>
            <p:ph idx="1"/>
          </p:nvPr>
        </p:nvSpPr>
        <p:spPr>
          <a:xfrm>
            <a:off x="645130" y="2052918"/>
            <a:ext cx="9404723" cy="4195481"/>
          </a:xfrm>
        </p:spPr>
        <p:txBody>
          <a:bodyPr>
            <a:normAutofit lnSpcReduction="10000"/>
          </a:bodyPr>
          <a:lstStyle/>
          <a:p>
            <a:pPr algn="l"/>
            <a:r>
              <a:rPr lang="en-US" b="0" i="0" dirty="0">
                <a:effectLst/>
                <a:latin typeface="system-ui"/>
              </a:rPr>
              <a:t>The agricultural CO2 emission dataset has been constructed by merging and reprocessing approximately a dozen individual datasets from the Food and Agriculture Organization (FAO) and data from IPCC. </a:t>
            </a:r>
          </a:p>
          <a:p>
            <a:pPr algn="l"/>
            <a:r>
              <a:rPr lang="en-US" b="0" i="0" dirty="0">
                <a:effectLst/>
                <a:latin typeface="system-ui"/>
              </a:rPr>
              <a:t>These datasets were, cleaned, preprocessed and merged together to create a comprehensive and cohesive dataset for analysis and forecasting purposes.</a:t>
            </a:r>
          </a:p>
          <a:p>
            <a:pPr algn="l"/>
            <a:r>
              <a:rPr lang="en-US" b="0" i="0" dirty="0">
                <a:effectLst/>
                <a:latin typeface="system-ui"/>
              </a:rPr>
              <a:t>The dataset describes CO2 emissions related to agri-food, which amount to approximately 62% of the global annual emissions. Indeed, the emissions from the agri-food sector are significant when studying climate change. </a:t>
            </a:r>
          </a:p>
          <a:p>
            <a:pPr algn="l"/>
            <a:r>
              <a:rPr lang="en-US" b="0" i="0" dirty="0">
                <a:effectLst/>
                <a:latin typeface="system-ui"/>
              </a:rPr>
              <a:t>As the dataset shows, these emissions contribute to a substantial portion of the global annual emissions. </a:t>
            </a:r>
          </a:p>
          <a:p>
            <a:pPr algn="l"/>
            <a:r>
              <a:rPr lang="en-US" b="0" i="0" dirty="0">
                <a:effectLst/>
                <a:latin typeface="system-ui"/>
              </a:rPr>
              <a:t>Understanding and addressing the environmental impact of the agri-food industry is crucial for mitigating climate change and developing sustainable practices within this sector.</a:t>
            </a:r>
          </a:p>
          <a:p>
            <a:endParaRPr lang="en-ZA" dirty="0"/>
          </a:p>
        </p:txBody>
      </p:sp>
    </p:spTree>
    <p:extLst>
      <p:ext uri="{BB962C8B-B14F-4D97-AF65-F5344CB8AC3E}">
        <p14:creationId xmlns:p14="http://schemas.microsoft.com/office/powerpoint/2010/main" val="2018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3535" y="1381760"/>
            <a:ext cx="10695940" cy="5476240"/>
            <a:chOff x="123535" y="1381760"/>
            <a:chExt cx="10695940" cy="5476240"/>
          </a:xfrm>
        </p:grpSpPr>
        <p:sp>
          <p:nvSpPr>
            <p:cNvPr id="3" name="object 3"/>
            <p:cNvSpPr/>
            <p:nvPr/>
          </p:nvSpPr>
          <p:spPr>
            <a:xfrm>
              <a:off x="1372971" y="1381760"/>
              <a:ext cx="9446260" cy="4866640"/>
            </a:xfrm>
            <a:custGeom>
              <a:avLst/>
              <a:gdLst/>
              <a:ahLst/>
              <a:cxnLst/>
              <a:rect l="l" t="t" r="r" b="b"/>
              <a:pathLst>
                <a:path w="9446260" h="4866640">
                  <a:moveTo>
                    <a:pt x="7012735" y="0"/>
                  </a:moveTo>
                  <a:lnTo>
                    <a:pt x="7012735" y="1216660"/>
                  </a:lnTo>
                  <a:lnTo>
                    <a:pt x="0" y="1216660"/>
                  </a:lnTo>
                  <a:lnTo>
                    <a:pt x="0" y="3649979"/>
                  </a:lnTo>
                  <a:lnTo>
                    <a:pt x="7012735" y="3649979"/>
                  </a:lnTo>
                  <a:lnTo>
                    <a:pt x="7012735" y="4866640"/>
                  </a:lnTo>
                  <a:lnTo>
                    <a:pt x="9446055" y="2433320"/>
                  </a:lnTo>
                  <a:lnTo>
                    <a:pt x="7012735" y="0"/>
                  </a:lnTo>
                  <a:close/>
                </a:path>
              </a:pathLst>
            </a:custGeom>
            <a:solidFill>
              <a:srgbClr val="F8D5D1"/>
            </a:solidFill>
          </p:spPr>
          <p:txBody>
            <a:bodyPr wrap="square" lIns="0" tIns="0" rIns="0" bIns="0" rtlCol="0"/>
            <a:lstStyle/>
            <a:p>
              <a:endParaRPr/>
            </a:p>
          </p:txBody>
        </p:sp>
        <p:sp>
          <p:nvSpPr>
            <p:cNvPr id="4" name="object 4"/>
            <p:cNvSpPr/>
            <p:nvPr/>
          </p:nvSpPr>
          <p:spPr>
            <a:xfrm>
              <a:off x="543293" y="2841750"/>
              <a:ext cx="2468245" cy="1946910"/>
            </a:xfrm>
            <a:custGeom>
              <a:avLst/>
              <a:gdLst/>
              <a:ahLst/>
              <a:cxnLst/>
              <a:rect l="l" t="t" r="r" b="b"/>
              <a:pathLst>
                <a:path w="2468245" h="1946910">
                  <a:moveTo>
                    <a:pt x="2143420" y="0"/>
                  </a:moveTo>
                  <a:lnTo>
                    <a:pt x="324449" y="0"/>
                  </a:lnTo>
                  <a:lnTo>
                    <a:pt x="276504" y="3517"/>
                  </a:lnTo>
                  <a:lnTo>
                    <a:pt x="230744" y="13736"/>
                  </a:lnTo>
                  <a:lnTo>
                    <a:pt x="187669" y="30155"/>
                  </a:lnTo>
                  <a:lnTo>
                    <a:pt x="147783" y="52270"/>
                  </a:lnTo>
                  <a:lnTo>
                    <a:pt x="111586" y="79582"/>
                  </a:lnTo>
                  <a:lnTo>
                    <a:pt x="79581" y="111586"/>
                  </a:lnTo>
                  <a:lnTo>
                    <a:pt x="52270" y="147783"/>
                  </a:lnTo>
                  <a:lnTo>
                    <a:pt x="30155" y="187669"/>
                  </a:lnTo>
                  <a:lnTo>
                    <a:pt x="13736" y="230744"/>
                  </a:lnTo>
                  <a:lnTo>
                    <a:pt x="3517" y="276504"/>
                  </a:lnTo>
                  <a:lnTo>
                    <a:pt x="0" y="324449"/>
                  </a:lnTo>
                  <a:lnTo>
                    <a:pt x="0" y="1622206"/>
                  </a:lnTo>
                  <a:lnTo>
                    <a:pt x="3517" y="1670151"/>
                  </a:lnTo>
                  <a:lnTo>
                    <a:pt x="13736" y="1715912"/>
                  </a:lnTo>
                  <a:lnTo>
                    <a:pt x="30155" y="1758986"/>
                  </a:lnTo>
                  <a:lnTo>
                    <a:pt x="52270" y="1798873"/>
                  </a:lnTo>
                  <a:lnTo>
                    <a:pt x="79581" y="1835069"/>
                  </a:lnTo>
                  <a:lnTo>
                    <a:pt x="111586" y="1867074"/>
                  </a:lnTo>
                  <a:lnTo>
                    <a:pt x="147783" y="1894385"/>
                  </a:lnTo>
                  <a:lnTo>
                    <a:pt x="187669" y="1916500"/>
                  </a:lnTo>
                  <a:lnTo>
                    <a:pt x="230744" y="1932919"/>
                  </a:lnTo>
                  <a:lnTo>
                    <a:pt x="276504" y="1943138"/>
                  </a:lnTo>
                  <a:lnTo>
                    <a:pt x="324449" y="1946655"/>
                  </a:lnTo>
                  <a:lnTo>
                    <a:pt x="2143420" y="1946655"/>
                  </a:lnTo>
                  <a:lnTo>
                    <a:pt x="2191364" y="1943138"/>
                  </a:lnTo>
                  <a:lnTo>
                    <a:pt x="2237125" y="1932919"/>
                  </a:lnTo>
                  <a:lnTo>
                    <a:pt x="2280199" y="1916500"/>
                  </a:lnTo>
                  <a:lnTo>
                    <a:pt x="2320085" y="1894385"/>
                  </a:lnTo>
                  <a:lnTo>
                    <a:pt x="2356282" y="1867074"/>
                  </a:lnTo>
                  <a:lnTo>
                    <a:pt x="2388286" y="1835069"/>
                  </a:lnTo>
                  <a:lnTo>
                    <a:pt x="2415597" y="1798873"/>
                  </a:lnTo>
                  <a:lnTo>
                    <a:pt x="2437713" y="1758986"/>
                  </a:lnTo>
                  <a:lnTo>
                    <a:pt x="2454131" y="1715912"/>
                  </a:lnTo>
                  <a:lnTo>
                    <a:pt x="2464350" y="1670151"/>
                  </a:lnTo>
                  <a:lnTo>
                    <a:pt x="2467868" y="1622206"/>
                  </a:lnTo>
                  <a:lnTo>
                    <a:pt x="2467868" y="324449"/>
                  </a:lnTo>
                  <a:lnTo>
                    <a:pt x="2464350" y="276504"/>
                  </a:lnTo>
                  <a:lnTo>
                    <a:pt x="2454131" y="230744"/>
                  </a:lnTo>
                  <a:lnTo>
                    <a:pt x="2437713" y="187669"/>
                  </a:lnTo>
                  <a:lnTo>
                    <a:pt x="2415597" y="147783"/>
                  </a:lnTo>
                  <a:lnTo>
                    <a:pt x="2388286" y="111586"/>
                  </a:lnTo>
                  <a:lnTo>
                    <a:pt x="2356282" y="79582"/>
                  </a:lnTo>
                  <a:lnTo>
                    <a:pt x="2320085" y="52270"/>
                  </a:lnTo>
                  <a:lnTo>
                    <a:pt x="2280199" y="30155"/>
                  </a:lnTo>
                  <a:lnTo>
                    <a:pt x="2237125" y="13736"/>
                  </a:lnTo>
                  <a:lnTo>
                    <a:pt x="2191364" y="3517"/>
                  </a:lnTo>
                  <a:lnTo>
                    <a:pt x="2143420" y="0"/>
                  </a:lnTo>
                  <a:close/>
                </a:path>
              </a:pathLst>
            </a:custGeom>
            <a:solidFill>
              <a:srgbClr val="EE7661"/>
            </a:solidFill>
          </p:spPr>
          <p:txBody>
            <a:bodyPr wrap="square" lIns="0" tIns="0" rIns="0" bIns="0" rtlCol="0"/>
            <a:lstStyle/>
            <a:p>
              <a:endParaRPr/>
            </a:p>
          </p:txBody>
        </p:sp>
        <p:sp>
          <p:nvSpPr>
            <p:cNvPr id="5" name="object 5"/>
            <p:cNvSpPr/>
            <p:nvPr/>
          </p:nvSpPr>
          <p:spPr>
            <a:xfrm>
              <a:off x="543293" y="2841750"/>
              <a:ext cx="2468245" cy="1946910"/>
            </a:xfrm>
            <a:custGeom>
              <a:avLst/>
              <a:gdLst/>
              <a:ahLst/>
              <a:cxnLst/>
              <a:rect l="l" t="t" r="r" b="b"/>
              <a:pathLst>
                <a:path w="2468245" h="1946910">
                  <a:moveTo>
                    <a:pt x="324449" y="0"/>
                  </a:moveTo>
                  <a:lnTo>
                    <a:pt x="2143419" y="0"/>
                  </a:lnTo>
                  <a:lnTo>
                    <a:pt x="2191364" y="3517"/>
                  </a:lnTo>
                  <a:lnTo>
                    <a:pt x="2237124" y="13736"/>
                  </a:lnTo>
                  <a:lnTo>
                    <a:pt x="2280199" y="30155"/>
                  </a:lnTo>
                  <a:lnTo>
                    <a:pt x="2320085" y="52270"/>
                  </a:lnTo>
                  <a:lnTo>
                    <a:pt x="2356282" y="79581"/>
                  </a:lnTo>
                  <a:lnTo>
                    <a:pt x="2388286" y="111586"/>
                  </a:lnTo>
                  <a:lnTo>
                    <a:pt x="2415598" y="147783"/>
                  </a:lnTo>
                  <a:lnTo>
                    <a:pt x="2437713" y="187669"/>
                  </a:lnTo>
                  <a:lnTo>
                    <a:pt x="2454132" y="230743"/>
                  </a:lnTo>
                  <a:lnTo>
                    <a:pt x="2464351" y="276504"/>
                  </a:lnTo>
                  <a:lnTo>
                    <a:pt x="2467869" y="324449"/>
                  </a:lnTo>
                  <a:lnTo>
                    <a:pt x="2467869" y="1622206"/>
                  </a:lnTo>
                  <a:lnTo>
                    <a:pt x="2464351" y="1670151"/>
                  </a:lnTo>
                  <a:lnTo>
                    <a:pt x="2454132" y="1715911"/>
                  </a:lnTo>
                  <a:lnTo>
                    <a:pt x="2437713" y="1758986"/>
                  </a:lnTo>
                  <a:lnTo>
                    <a:pt x="2415598" y="1798872"/>
                  </a:lnTo>
                  <a:lnTo>
                    <a:pt x="2388286" y="1835069"/>
                  </a:lnTo>
                  <a:lnTo>
                    <a:pt x="2356282" y="1867073"/>
                  </a:lnTo>
                  <a:lnTo>
                    <a:pt x="2320085" y="1894385"/>
                  </a:lnTo>
                  <a:lnTo>
                    <a:pt x="2280199" y="1916500"/>
                  </a:lnTo>
                  <a:lnTo>
                    <a:pt x="2237124" y="1932919"/>
                  </a:lnTo>
                  <a:lnTo>
                    <a:pt x="2191364" y="1943138"/>
                  </a:lnTo>
                  <a:lnTo>
                    <a:pt x="2143419" y="1946656"/>
                  </a:lnTo>
                  <a:lnTo>
                    <a:pt x="324449" y="1946656"/>
                  </a:lnTo>
                  <a:lnTo>
                    <a:pt x="276504" y="1943138"/>
                  </a:lnTo>
                  <a:lnTo>
                    <a:pt x="230743" y="1932919"/>
                  </a:lnTo>
                  <a:lnTo>
                    <a:pt x="187669" y="1916500"/>
                  </a:lnTo>
                  <a:lnTo>
                    <a:pt x="147783" y="1894385"/>
                  </a:lnTo>
                  <a:lnTo>
                    <a:pt x="111586" y="1867073"/>
                  </a:lnTo>
                  <a:lnTo>
                    <a:pt x="79581" y="1835069"/>
                  </a:lnTo>
                  <a:lnTo>
                    <a:pt x="52270" y="1798872"/>
                  </a:lnTo>
                  <a:lnTo>
                    <a:pt x="30155" y="1758986"/>
                  </a:lnTo>
                  <a:lnTo>
                    <a:pt x="13736" y="1715911"/>
                  </a:lnTo>
                  <a:lnTo>
                    <a:pt x="3517" y="1670151"/>
                  </a:lnTo>
                  <a:lnTo>
                    <a:pt x="0" y="1622206"/>
                  </a:lnTo>
                  <a:lnTo>
                    <a:pt x="0" y="324449"/>
                  </a:lnTo>
                  <a:lnTo>
                    <a:pt x="3517" y="276504"/>
                  </a:lnTo>
                  <a:lnTo>
                    <a:pt x="13736" y="230743"/>
                  </a:lnTo>
                  <a:lnTo>
                    <a:pt x="30155" y="187669"/>
                  </a:lnTo>
                  <a:lnTo>
                    <a:pt x="52270" y="147783"/>
                  </a:lnTo>
                  <a:lnTo>
                    <a:pt x="79581" y="111586"/>
                  </a:lnTo>
                  <a:lnTo>
                    <a:pt x="111586" y="79581"/>
                  </a:lnTo>
                  <a:lnTo>
                    <a:pt x="147783" y="52270"/>
                  </a:lnTo>
                  <a:lnTo>
                    <a:pt x="187669" y="30155"/>
                  </a:lnTo>
                  <a:lnTo>
                    <a:pt x="230743" y="13736"/>
                  </a:lnTo>
                  <a:lnTo>
                    <a:pt x="276504" y="3517"/>
                  </a:lnTo>
                  <a:lnTo>
                    <a:pt x="324449" y="0"/>
                  </a:lnTo>
                  <a:close/>
                </a:path>
              </a:pathLst>
            </a:custGeom>
            <a:ln w="12700">
              <a:solidFill>
                <a:srgbClr val="FFFFFF"/>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63500" rIns="0" bIns="0" rtlCol="0">
            <a:spAutoFit/>
          </a:bodyPr>
          <a:lstStyle/>
          <a:p>
            <a:pPr marL="12700">
              <a:lnSpc>
                <a:spcPct val="100000"/>
              </a:lnSpc>
              <a:spcBef>
                <a:spcPts val="100"/>
              </a:spcBef>
            </a:pPr>
            <a:r>
              <a:rPr spc="-180" dirty="0"/>
              <a:t>Methodology</a:t>
            </a:r>
          </a:p>
        </p:txBody>
      </p:sp>
      <p:sp>
        <p:nvSpPr>
          <p:cNvPr id="7" name="object 7"/>
          <p:cNvSpPr txBox="1"/>
          <p:nvPr/>
        </p:nvSpPr>
        <p:spPr>
          <a:xfrm>
            <a:off x="686581" y="2917733"/>
            <a:ext cx="2211796" cy="1571392"/>
          </a:xfrm>
          <a:prstGeom prst="rect">
            <a:avLst/>
          </a:prstGeom>
        </p:spPr>
        <p:txBody>
          <a:bodyPr vert="horz" wrap="square" lIns="0" tIns="71120" rIns="0" bIns="0" rtlCol="0">
            <a:spAutoFit/>
          </a:bodyPr>
          <a:lstStyle/>
          <a:p>
            <a:pPr marL="12700">
              <a:lnSpc>
                <a:spcPct val="100000"/>
              </a:lnSpc>
              <a:spcBef>
                <a:spcPts val="560"/>
              </a:spcBef>
            </a:pPr>
            <a:r>
              <a:rPr sz="1600" dirty="0">
                <a:solidFill>
                  <a:srgbClr val="FFFFFF"/>
                </a:solidFill>
                <a:latin typeface="Arial MT"/>
                <a:cs typeface="Arial MT"/>
              </a:rPr>
              <a:t>Data </a:t>
            </a:r>
            <a:r>
              <a:rPr sz="1600" spc="-10" dirty="0">
                <a:solidFill>
                  <a:srgbClr val="FFFFFF"/>
                </a:solidFill>
                <a:latin typeface="Arial MT"/>
                <a:cs typeface="Arial MT"/>
              </a:rPr>
              <a:t>Cleaning</a:t>
            </a:r>
            <a:endParaRPr sz="1600" dirty="0">
              <a:latin typeface="Arial MT"/>
              <a:cs typeface="Arial MT"/>
            </a:endParaRPr>
          </a:p>
          <a:p>
            <a:pPr marL="185420" indent="-172720">
              <a:lnSpc>
                <a:spcPct val="100000"/>
              </a:lnSpc>
              <a:spcBef>
                <a:spcPts val="464"/>
              </a:spcBef>
              <a:buChar char="•"/>
              <a:tabLst>
                <a:tab pos="185420" algn="l"/>
              </a:tabLst>
            </a:pPr>
            <a:r>
              <a:rPr sz="1400" spc="-10" dirty="0">
                <a:solidFill>
                  <a:srgbClr val="FFFFFF"/>
                </a:solidFill>
                <a:latin typeface="Arial MT"/>
                <a:cs typeface="Arial MT"/>
              </a:rPr>
              <a:t>Renaming</a:t>
            </a:r>
            <a:r>
              <a:rPr lang="en-US" sz="1400" spc="-10" dirty="0">
                <a:solidFill>
                  <a:srgbClr val="FFFFFF"/>
                </a:solidFill>
                <a:latin typeface="Arial MT"/>
                <a:cs typeface="Arial MT"/>
              </a:rPr>
              <a:t> columns</a:t>
            </a:r>
            <a:endParaRPr sz="1400" dirty="0">
              <a:latin typeface="Arial MT"/>
              <a:cs typeface="Arial MT"/>
            </a:endParaRPr>
          </a:p>
          <a:p>
            <a:pPr marL="184150" marR="523875" indent="-171450">
              <a:lnSpc>
                <a:spcPts val="1710"/>
              </a:lnSpc>
              <a:spcBef>
                <a:spcPts val="309"/>
              </a:spcBef>
              <a:buChar char="•"/>
              <a:tabLst>
                <a:tab pos="184150" algn="l"/>
                <a:tab pos="185420" algn="l"/>
              </a:tabLst>
            </a:pPr>
            <a:r>
              <a:rPr sz="1400" baseline="1736" dirty="0">
                <a:solidFill>
                  <a:srgbClr val="FFFFFF"/>
                </a:solidFill>
                <a:latin typeface="Arial MT"/>
                <a:cs typeface="Arial MT"/>
              </a:rPr>
              <a:t>	</a:t>
            </a:r>
            <a:r>
              <a:rPr sz="1400" dirty="0">
                <a:solidFill>
                  <a:srgbClr val="FFFFFF"/>
                </a:solidFill>
                <a:latin typeface="Arial MT"/>
                <a:cs typeface="Arial MT"/>
              </a:rPr>
              <a:t>Handling </a:t>
            </a:r>
            <a:r>
              <a:rPr sz="1400" spc="-10" dirty="0">
                <a:solidFill>
                  <a:srgbClr val="FFFFFF"/>
                </a:solidFill>
                <a:latin typeface="Arial MT"/>
                <a:cs typeface="Arial MT"/>
              </a:rPr>
              <a:t>Null</a:t>
            </a:r>
            <a:r>
              <a:rPr lang="en-US" sz="1400" spc="-10" dirty="0">
                <a:solidFill>
                  <a:srgbClr val="FFFFFF"/>
                </a:solidFill>
                <a:latin typeface="Arial MT"/>
                <a:cs typeface="Arial MT"/>
              </a:rPr>
              <a:t>s</a:t>
            </a:r>
          </a:p>
          <a:p>
            <a:pPr marL="184150" marR="523875" indent="-171450">
              <a:lnSpc>
                <a:spcPts val="1710"/>
              </a:lnSpc>
              <a:spcBef>
                <a:spcPts val="309"/>
              </a:spcBef>
              <a:buChar char="•"/>
              <a:tabLst>
                <a:tab pos="184150" algn="l"/>
                <a:tab pos="185420" algn="l"/>
              </a:tabLst>
            </a:pPr>
            <a:r>
              <a:rPr lang="en-US" sz="1400" spc="-10" dirty="0">
                <a:solidFill>
                  <a:srgbClr val="FFFFFF"/>
                </a:solidFill>
                <a:latin typeface="Arial MT"/>
                <a:cs typeface="Arial MT"/>
              </a:rPr>
              <a:t>Handling d</a:t>
            </a:r>
            <a:r>
              <a:rPr sz="1400" spc="-10" dirty="0">
                <a:solidFill>
                  <a:srgbClr val="FFFFFF"/>
                </a:solidFill>
                <a:latin typeface="Arial MT"/>
                <a:cs typeface="Arial MT"/>
              </a:rPr>
              <a:t>uplicates</a:t>
            </a:r>
            <a:endParaRPr lang="en-US" sz="1400" spc="-10" dirty="0">
              <a:solidFill>
                <a:srgbClr val="FFFFFF"/>
              </a:solidFill>
              <a:latin typeface="Arial MT"/>
              <a:cs typeface="Arial MT"/>
            </a:endParaRPr>
          </a:p>
          <a:p>
            <a:pPr marL="184150" marR="523875" indent="-171450">
              <a:lnSpc>
                <a:spcPts val="1710"/>
              </a:lnSpc>
              <a:spcBef>
                <a:spcPts val="309"/>
              </a:spcBef>
              <a:buChar char="•"/>
              <a:tabLst>
                <a:tab pos="184150" algn="l"/>
                <a:tab pos="185420" algn="l"/>
              </a:tabLst>
            </a:pPr>
            <a:r>
              <a:rPr lang="en-ZA" sz="1400" spc="-10" dirty="0">
                <a:solidFill>
                  <a:srgbClr val="FFFFFF"/>
                </a:solidFill>
                <a:latin typeface="Arial MT"/>
                <a:cs typeface="Arial MT"/>
              </a:rPr>
              <a:t>Removing outliers</a:t>
            </a:r>
            <a:endParaRPr sz="1400" dirty="0">
              <a:latin typeface="Arial MT"/>
              <a:cs typeface="Arial MT"/>
            </a:endParaRPr>
          </a:p>
        </p:txBody>
      </p:sp>
      <p:grpSp>
        <p:nvGrpSpPr>
          <p:cNvPr id="8" name="object 8"/>
          <p:cNvGrpSpPr/>
          <p:nvPr/>
        </p:nvGrpSpPr>
        <p:grpSpPr>
          <a:xfrm>
            <a:off x="3416124" y="2835400"/>
            <a:ext cx="2480945" cy="1959610"/>
            <a:chOff x="3416124" y="2835400"/>
            <a:chExt cx="2480945" cy="1959610"/>
          </a:xfrm>
        </p:grpSpPr>
        <p:sp>
          <p:nvSpPr>
            <p:cNvPr id="9" name="object 9"/>
            <p:cNvSpPr/>
            <p:nvPr/>
          </p:nvSpPr>
          <p:spPr>
            <a:xfrm>
              <a:off x="3422474" y="2841750"/>
              <a:ext cx="2468245" cy="1946910"/>
            </a:xfrm>
            <a:custGeom>
              <a:avLst/>
              <a:gdLst/>
              <a:ahLst/>
              <a:cxnLst/>
              <a:rect l="l" t="t" r="r" b="b"/>
              <a:pathLst>
                <a:path w="2468245" h="1946910">
                  <a:moveTo>
                    <a:pt x="2143419" y="0"/>
                  </a:moveTo>
                  <a:lnTo>
                    <a:pt x="324449" y="0"/>
                  </a:lnTo>
                  <a:lnTo>
                    <a:pt x="276504" y="3517"/>
                  </a:lnTo>
                  <a:lnTo>
                    <a:pt x="230744" y="13736"/>
                  </a:lnTo>
                  <a:lnTo>
                    <a:pt x="187669" y="30155"/>
                  </a:lnTo>
                  <a:lnTo>
                    <a:pt x="147783" y="52270"/>
                  </a:lnTo>
                  <a:lnTo>
                    <a:pt x="111586" y="79582"/>
                  </a:lnTo>
                  <a:lnTo>
                    <a:pt x="79582" y="111586"/>
                  </a:lnTo>
                  <a:lnTo>
                    <a:pt x="52270" y="147783"/>
                  </a:lnTo>
                  <a:lnTo>
                    <a:pt x="30155" y="187669"/>
                  </a:lnTo>
                  <a:lnTo>
                    <a:pt x="13736" y="230744"/>
                  </a:lnTo>
                  <a:lnTo>
                    <a:pt x="3517" y="276504"/>
                  </a:lnTo>
                  <a:lnTo>
                    <a:pt x="0" y="324449"/>
                  </a:lnTo>
                  <a:lnTo>
                    <a:pt x="0" y="1622206"/>
                  </a:lnTo>
                  <a:lnTo>
                    <a:pt x="3517" y="1670151"/>
                  </a:lnTo>
                  <a:lnTo>
                    <a:pt x="13736" y="1715912"/>
                  </a:lnTo>
                  <a:lnTo>
                    <a:pt x="30155" y="1758986"/>
                  </a:lnTo>
                  <a:lnTo>
                    <a:pt x="52270" y="1798873"/>
                  </a:lnTo>
                  <a:lnTo>
                    <a:pt x="79582" y="1835069"/>
                  </a:lnTo>
                  <a:lnTo>
                    <a:pt x="111586" y="1867074"/>
                  </a:lnTo>
                  <a:lnTo>
                    <a:pt x="147783" y="1894385"/>
                  </a:lnTo>
                  <a:lnTo>
                    <a:pt x="187669" y="1916500"/>
                  </a:lnTo>
                  <a:lnTo>
                    <a:pt x="230744" y="1932919"/>
                  </a:lnTo>
                  <a:lnTo>
                    <a:pt x="276504" y="1943138"/>
                  </a:lnTo>
                  <a:lnTo>
                    <a:pt x="324449" y="1946655"/>
                  </a:lnTo>
                  <a:lnTo>
                    <a:pt x="2143419" y="1946655"/>
                  </a:lnTo>
                  <a:lnTo>
                    <a:pt x="2191364" y="1943138"/>
                  </a:lnTo>
                  <a:lnTo>
                    <a:pt x="2237125" y="1932919"/>
                  </a:lnTo>
                  <a:lnTo>
                    <a:pt x="2280199" y="1916500"/>
                  </a:lnTo>
                  <a:lnTo>
                    <a:pt x="2320086" y="1894385"/>
                  </a:lnTo>
                  <a:lnTo>
                    <a:pt x="2356282" y="1867074"/>
                  </a:lnTo>
                  <a:lnTo>
                    <a:pt x="2388287" y="1835069"/>
                  </a:lnTo>
                  <a:lnTo>
                    <a:pt x="2415598" y="1798873"/>
                  </a:lnTo>
                  <a:lnTo>
                    <a:pt x="2437714" y="1758986"/>
                  </a:lnTo>
                  <a:lnTo>
                    <a:pt x="2454132" y="1715912"/>
                  </a:lnTo>
                  <a:lnTo>
                    <a:pt x="2464351" y="1670151"/>
                  </a:lnTo>
                  <a:lnTo>
                    <a:pt x="2467869" y="1622206"/>
                  </a:lnTo>
                  <a:lnTo>
                    <a:pt x="2467869" y="324449"/>
                  </a:lnTo>
                  <a:lnTo>
                    <a:pt x="2464351" y="276504"/>
                  </a:lnTo>
                  <a:lnTo>
                    <a:pt x="2454132" y="230744"/>
                  </a:lnTo>
                  <a:lnTo>
                    <a:pt x="2437714" y="187669"/>
                  </a:lnTo>
                  <a:lnTo>
                    <a:pt x="2415598" y="147783"/>
                  </a:lnTo>
                  <a:lnTo>
                    <a:pt x="2388287" y="111586"/>
                  </a:lnTo>
                  <a:lnTo>
                    <a:pt x="2356282" y="79582"/>
                  </a:lnTo>
                  <a:lnTo>
                    <a:pt x="2320086" y="52270"/>
                  </a:lnTo>
                  <a:lnTo>
                    <a:pt x="2280199" y="30155"/>
                  </a:lnTo>
                  <a:lnTo>
                    <a:pt x="2237125" y="13736"/>
                  </a:lnTo>
                  <a:lnTo>
                    <a:pt x="2191364" y="3517"/>
                  </a:lnTo>
                  <a:lnTo>
                    <a:pt x="2143419" y="0"/>
                  </a:lnTo>
                  <a:close/>
                </a:path>
              </a:pathLst>
            </a:custGeom>
            <a:solidFill>
              <a:srgbClr val="EE7661"/>
            </a:solidFill>
          </p:spPr>
          <p:txBody>
            <a:bodyPr wrap="square" lIns="0" tIns="0" rIns="0" bIns="0" rtlCol="0"/>
            <a:lstStyle/>
            <a:p>
              <a:endParaRPr/>
            </a:p>
          </p:txBody>
        </p:sp>
        <p:sp>
          <p:nvSpPr>
            <p:cNvPr id="10" name="object 10"/>
            <p:cNvSpPr/>
            <p:nvPr/>
          </p:nvSpPr>
          <p:spPr>
            <a:xfrm>
              <a:off x="3422474" y="2841750"/>
              <a:ext cx="2468245" cy="1946910"/>
            </a:xfrm>
            <a:custGeom>
              <a:avLst/>
              <a:gdLst/>
              <a:ahLst/>
              <a:cxnLst/>
              <a:rect l="l" t="t" r="r" b="b"/>
              <a:pathLst>
                <a:path w="2468245" h="1946910">
                  <a:moveTo>
                    <a:pt x="324449" y="0"/>
                  </a:moveTo>
                  <a:lnTo>
                    <a:pt x="2143419" y="0"/>
                  </a:lnTo>
                  <a:lnTo>
                    <a:pt x="2191364" y="3517"/>
                  </a:lnTo>
                  <a:lnTo>
                    <a:pt x="2237124" y="13736"/>
                  </a:lnTo>
                  <a:lnTo>
                    <a:pt x="2280199" y="30155"/>
                  </a:lnTo>
                  <a:lnTo>
                    <a:pt x="2320085" y="52270"/>
                  </a:lnTo>
                  <a:lnTo>
                    <a:pt x="2356282" y="79581"/>
                  </a:lnTo>
                  <a:lnTo>
                    <a:pt x="2388286" y="111586"/>
                  </a:lnTo>
                  <a:lnTo>
                    <a:pt x="2415598" y="147783"/>
                  </a:lnTo>
                  <a:lnTo>
                    <a:pt x="2437713" y="187669"/>
                  </a:lnTo>
                  <a:lnTo>
                    <a:pt x="2454132" y="230743"/>
                  </a:lnTo>
                  <a:lnTo>
                    <a:pt x="2464351" y="276504"/>
                  </a:lnTo>
                  <a:lnTo>
                    <a:pt x="2467869" y="324449"/>
                  </a:lnTo>
                  <a:lnTo>
                    <a:pt x="2467869" y="1622206"/>
                  </a:lnTo>
                  <a:lnTo>
                    <a:pt x="2464351" y="1670151"/>
                  </a:lnTo>
                  <a:lnTo>
                    <a:pt x="2454132" y="1715911"/>
                  </a:lnTo>
                  <a:lnTo>
                    <a:pt x="2437713" y="1758986"/>
                  </a:lnTo>
                  <a:lnTo>
                    <a:pt x="2415598" y="1798872"/>
                  </a:lnTo>
                  <a:lnTo>
                    <a:pt x="2388286" y="1835069"/>
                  </a:lnTo>
                  <a:lnTo>
                    <a:pt x="2356282" y="1867073"/>
                  </a:lnTo>
                  <a:lnTo>
                    <a:pt x="2320085" y="1894385"/>
                  </a:lnTo>
                  <a:lnTo>
                    <a:pt x="2280199" y="1916500"/>
                  </a:lnTo>
                  <a:lnTo>
                    <a:pt x="2237124" y="1932919"/>
                  </a:lnTo>
                  <a:lnTo>
                    <a:pt x="2191364" y="1943138"/>
                  </a:lnTo>
                  <a:lnTo>
                    <a:pt x="2143419" y="1946656"/>
                  </a:lnTo>
                  <a:lnTo>
                    <a:pt x="324449" y="1946656"/>
                  </a:lnTo>
                  <a:lnTo>
                    <a:pt x="276504" y="1943138"/>
                  </a:lnTo>
                  <a:lnTo>
                    <a:pt x="230743" y="1932919"/>
                  </a:lnTo>
                  <a:lnTo>
                    <a:pt x="187669" y="1916500"/>
                  </a:lnTo>
                  <a:lnTo>
                    <a:pt x="147783" y="1894385"/>
                  </a:lnTo>
                  <a:lnTo>
                    <a:pt x="111586" y="1867073"/>
                  </a:lnTo>
                  <a:lnTo>
                    <a:pt x="79581" y="1835069"/>
                  </a:lnTo>
                  <a:lnTo>
                    <a:pt x="52270" y="1798872"/>
                  </a:lnTo>
                  <a:lnTo>
                    <a:pt x="30155" y="1758986"/>
                  </a:lnTo>
                  <a:lnTo>
                    <a:pt x="13736" y="1715911"/>
                  </a:lnTo>
                  <a:lnTo>
                    <a:pt x="3517" y="1670151"/>
                  </a:lnTo>
                  <a:lnTo>
                    <a:pt x="0" y="1622206"/>
                  </a:lnTo>
                  <a:lnTo>
                    <a:pt x="0" y="324449"/>
                  </a:lnTo>
                  <a:lnTo>
                    <a:pt x="3517" y="276504"/>
                  </a:lnTo>
                  <a:lnTo>
                    <a:pt x="13736" y="230743"/>
                  </a:lnTo>
                  <a:lnTo>
                    <a:pt x="30155" y="187669"/>
                  </a:lnTo>
                  <a:lnTo>
                    <a:pt x="52270" y="147783"/>
                  </a:lnTo>
                  <a:lnTo>
                    <a:pt x="79581" y="111586"/>
                  </a:lnTo>
                  <a:lnTo>
                    <a:pt x="111586" y="79581"/>
                  </a:lnTo>
                  <a:lnTo>
                    <a:pt x="147783" y="52270"/>
                  </a:lnTo>
                  <a:lnTo>
                    <a:pt x="187669" y="30155"/>
                  </a:lnTo>
                  <a:lnTo>
                    <a:pt x="230743" y="13736"/>
                  </a:lnTo>
                  <a:lnTo>
                    <a:pt x="276504" y="3517"/>
                  </a:lnTo>
                  <a:lnTo>
                    <a:pt x="324449" y="0"/>
                  </a:lnTo>
                  <a:close/>
                </a:path>
              </a:pathLst>
            </a:custGeom>
            <a:ln w="12700">
              <a:solidFill>
                <a:srgbClr val="FFFFFF"/>
              </a:solidFill>
            </a:ln>
          </p:spPr>
          <p:txBody>
            <a:bodyPr wrap="square" lIns="0" tIns="0" rIns="0" bIns="0" rtlCol="0"/>
            <a:lstStyle/>
            <a:p>
              <a:endParaRPr/>
            </a:p>
          </p:txBody>
        </p:sp>
      </p:grpSp>
      <p:sp>
        <p:nvSpPr>
          <p:cNvPr id="11" name="object 11"/>
          <p:cNvSpPr txBox="1"/>
          <p:nvPr/>
        </p:nvSpPr>
        <p:spPr>
          <a:xfrm>
            <a:off x="3565762" y="2976407"/>
            <a:ext cx="1800860" cy="1506823"/>
          </a:xfrm>
          <a:prstGeom prst="rect">
            <a:avLst/>
          </a:prstGeom>
        </p:spPr>
        <p:txBody>
          <a:bodyPr vert="horz" wrap="square" lIns="0" tIns="41910" rIns="0" bIns="0" rtlCol="0">
            <a:spAutoFit/>
          </a:bodyPr>
          <a:lstStyle/>
          <a:p>
            <a:pPr marL="12700" marR="100330">
              <a:lnSpc>
                <a:spcPts val="1710"/>
              </a:lnSpc>
              <a:spcBef>
                <a:spcPts val="330"/>
              </a:spcBef>
            </a:pPr>
            <a:r>
              <a:rPr sz="1400" dirty="0">
                <a:solidFill>
                  <a:srgbClr val="FFFFFF"/>
                </a:solidFill>
                <a:latin typeface="Arial MT"/>
                <a:cs typeface="Arial MT"/>
              </a:rPr>
              <a:t>Data</a:t>
            </a:r>
            <a:r>
              <a:rPr sz="1400" spc="-15" dirty="0">
                <a:solidFill>
                  <a:srgbClr val="FFFFFF"/>
                </a:solidFill>
                <a:latin typeface="Arial MT"/>
                <a:cs typeface="Arial MT"/>
              </a:rPr>
              <a:t> </a:t>
            </a:r>
            <a:r>
              <a:rPr sz="1400" spc="-10" dirty="0">
                <a:solidFill>
                  <a:srgbClr val="FFFFFF"/>
                </a:solidFill>
                <a:latin typeface="Arial MT"/>
                <a:cs typeface="Arial MT"/>
              </a:rPr>
              <a:t>Visualisation/ Analysis</a:t>
            </a:r>
            <a:endParaRPr sz="1400" dirty="0">
              <a:latin typeface="Arial MT"/>
              <a:cs typeface="Arial MT"/>
            </a:endParaRPr>
          </a:p>
          <a:p>
            <a:pPr marL="185420" indent="-172720">
              <a:lnSpc>
                <a:spcPct val="100000"/>
              </a:lnSpc>
              <a:spcBef>
                <a:spcPts val="440"/>
              </a:spcBef>
              <a:buChar char="•"/>
              <a:tabLst>
                <a:tab pos="185420" algn="l"/>
              </a:tabLst>
            </a:pPr>
            <a:r>
              <a:rPr lang="en-US" sz="1400" spc="-10" dirty="0">
                <a:solidFill>
                  <a:srgbClr val="FFFFFF"/>
                </a:solidFill>
                <a:latin typeface="Arial MT"/>
                <a:cs typeface="Arial MT"/>
              </a:rPr>
              <a:t>Summary statistics</a:t>
            </a:r>
          </a:p>
          <a:p>
            <a:pPr marL="185420" indent="-172720">
              <a:lnSpc>
                <a:spcPct val="100000"/>
              </a:lnSpc>
              <a:spcBef>
                <a:spcPts val="440"/>
              </a:spcBef>
              <a:buChar char="•"/>
              <a:tabLst>
                <a:tab pos="185420" algn="l"/>
              </a:tabLst>
            </a:pPr>
            <a:r>
              <a:rPr sz="1400" spc="-10" dirty="0">
                <a:solidFill>
                  <a:srgbClr val="FFFFFF"/>
                </a:solidFill>
                <a:latin typeface="Arial MT"/>
                <a:cs typeface="Arial MT"/>
              </a:rPr>
              <a:t>Histograms</a:t>
            </a:r>
            <a:endParaRPr lang="en-US" sz="1400" spc="-10" dirty="0">
              <a:solidFill>
                <a:srgbClr val="FFFFFF"/>
              </a:solidFill>
              <a:latin typeface="Arial MT"/>
              <a:cs typeface="Arial MT"/>
            </a:endParaRPr>
          </a:p>
          <a:p>
            <a:pPr marL="185420" indent="-172720">
              <a:lnSpc>
                <a:spcPct val="100000"/>
              </a:lnSpc>
              <a:spcBef>
                <a:spcPts val="440"/>
              </a:spcBef>
              <a:buChar char="•"/>
              <a:tabLst>
                <a:tab pos="185420" algn="l"/>
              </a:tabLst>
            </a:pPr>
            <a:r>
              <a:rPr lang="en-ZA" sz="1400" spc="-10" dirty="0">
                <a:solidFill>
                  <a:srgbClr val="FFFFFF"/>
                </a:solidFill>
                <a:latin typeface="Arial MT"/>
                <a:cs typeface="Arial MT"/>
              </a:rPr>
              <a:t>Pair plots</a:t>
            </a:r>
            <a:endParaRPr sz="1400" dirty="0">
              <a:latin typeface="Arial MT"/>
              <a:cs typeface="Arial MT"/>
            </a:endParaRPr>
          </a:p>
          <a:p>
            <a:pPr marL="185420" indent="-172720">
              <a:lnSpc>
                <a:spcPct val="100000"/>
              </a:lnSpc>
              <a:spcBef>
                <a:spcPts val="80"/>
              </a:spcBef>
              <a:buChar char="•"/>
              <a:tabLst>
                <a:tab pos="185420" algn="l"/>
              </a:tabLst>
            </a:pPr>
            <a:r>
              <a:rPr sz="1400" dirty="0">
                <a:solidFill>
                  <a:srgbClr val="FFFFFF"/>
                </a:solidFill>
                <a:latin typeface="Arial MT"/>
                <a:cs typeface="Arial MT"/>
              </a:rPr>
              <a:t>Correlation</a:t>
            </a:r>
            <a:r>
              <a:rPr sz="1400" spc="-40" dirty="0">
                <a:solidFill>
                  <a:srgbClr val="FFFFFF"/>
                </a:solidFill>
                <a:latin typeface="Arial MT"/>
                <a:cs typeface="Arial MT"/>
              </a:rPr>
              <a:t> </a:t>
            </a:r>
            <a:r>
              <a:rPr sz="1400" spc="-10" dirty="0">
                <a:solidFill>
                  <a:srgbClr val="FFFFFF"/>
                </a:solidFill>
                <a:latin typeface="Arial MT"/>
                <a:cs typeface="Arial MT"/>
              </a:rPr>
              <a:t>Matrix</a:t>
            </a:r>
            <a:endParaRPr sz="1400" dirty="0">
              <a:latin typeface="Arial MT"/>
              <a:cs typeface="Arial MT"/>
            </a:endParaRPr>
          </a:p>
        </p:txBody>
      </p:sp>
      <p:grpSp>
        <p:nvGrpSpPr>
          <p:cNvPr id="12" name="object 12"/>
          <p:cNvGrpSpPr/>
          <p:nvPr/>
        </p:nvGrpSpPr>
        <p:grpSpPr>
          <a:xfrm>
            <a:off x="6295304" y="2835400"/>
            <a:ext cx="2480945" cy="1959610"/>
            <a:chOff x="6295304" y="2835400"/>
            <a:chExt cx="2480945" cy="1959610"/>
          </a:xfrm>
        </p:grpSpPr>
        <p:sp>
          <p:nvSpPr>
            <p:cNvPr id="13" name="object 13"/>
            <p:cNvSpPr/>
            <p:nvPr/>
          </p:nvSpPr>
          <p:spPr>
            <a:xfrm>
              <a:off x="6301654" y="2841750"/>
              <a:ext cx="2468245" cy="1946910"/>
            </a:xfrm>
            <a:custGeom>
              <a:avLst/>
              <a:gdLst/>
              <a:ahLst/>
              <a:cxnLst/>
              <a:rect l="l" t="t" r="r" b="b"/>
              <a:pathLst>
                <a:path w="2468245" h="1946910">
                  <a:moveTo>
                    <a:pt x="2143419" y="0"/>
                  </a:moveTo>
                  <a:lnTo>
                    <a:pt x="324449" y="0"/>
                  </a:lnTo>
                  <a:lnTo>
                    <a:pt x="276504" y="3517"/>
                  </a:lnTo>
                  <a:lnTo>
                    <a:pt x="230744" y="13736"/>
                  </a:lnTo>
                  <a:lnTo>
                    <a:pt x="187669" y="30155"/>
                  </a:lnTo>
                  <a:lnTo>
                    <a:pt x="147783" y="52270"/>
                  </a:lnTo>
                  <a:lnTo>
                    <a:pt x="111586" y="79582"/>
                  </a:lnTo>
                  <a:lnTo>
                    <a:pt x="79582" y="111586"/>
                  </a:lnTo>
                  <a:lnTo>
                    <a:pt x="52270" y="147783"/>
                  </a:lnTo>
                  <a:lnTo>
                    <a:pt x="30155" y="187669"/>
                  </a:lnTo>
                  <a:lnTo>
                    <a:pt x="13736" y="230744"/>
                  </a:lnTo>
                  <a:lnTo>
                    <a:pt x="3517" y="276504"/>
                  </a:lnTo>
                  <a:lnTo>
                    <a:pt x="0" y="324449"/>
                  </a:lnTo>
                  <a:lnTo>
                    <a:pt x="0" y="1622206"/>
                  </a:lnTo>
                  <a:lnTo>
                    <a:pt x="3517" y="1670151"/>
                  </a:lnTo>
                  <a:lnTo>
                    <a:pt x="13736" y="1715912"/>
                  </a:lnTo>
                  <a:lnTo>
                    <a:pt x="30155" y="1758986"/>
                  </a:lnTo>
                  <a:lnTo>
                    <a:pt x="52270" y="1798873"/>
                  </a:lnTo>
                  <a:lnTo>
                    <a:pt x="79582" y="1835069"/>
                  </a:lnTo>
                  <a:lnTo>
                    <a:pt x="111586" y="1867074"/>
                  </a:lnTo>
                  <a:lnTo>
                    <a:pt x="147783" y="1894385"/>
                  </a:lnTo>
                  <a:lnTo>
                    <a:pt x="187669" y="1916500"/>
                  </a:lnTo>
                  <a:lnTo>
                    <a:pt x="230744" y="1932919"/>
                  </a:lnTo>
                  <a:lnTo>
                    <a:pt x="276504" y="1943138"/>
                  </a:lnTo>
                  <a:lnTo>
                    <a:pt x="324449" y="1946655"/>
                  </a:lnTo>
                  <a:lnTo>
                    <a:pt x="2143419" y="1946655"/>
                  </a:lnTo>
                  <a:lnTo>
                    <a:pt x="2191364" y="1943138"/>
                  </a:lnTo>
                  <a:lnTo>
                    <a:pt x="2237124" y="1932919"/>
                  </a:lnTo>
                  <a:lnTo>
                    <a:pt x="2280199" y="1916500"/>
                  </a:lnTo>
                  <a:lnTo>
                    <a:pt x="2320085" y="1894385"/>
                  </a:lnTo>
                  <a:lnTo>
                    <a:pt x="2356282" y="1867074"/>
                  </a:lnTo>
                  <a:lnTo>
                    <a:pt x="2388286" y="1835069"/>
                  </a:lnTo>
                  <a:lnTo>
                    <a:pt x="2415598" y="1798873"/>
                  </a:lnTo>
                  <a:lnTo>
                    <a:pt x="2437713" y="1758986"/>
                  </a:lnTo>
                  <a:lnTo>
                    <a:pt x="2454132" y="1715912"/>
                  </a:lnTo>
                  <a:lnTo>
                    <a:pt x="2464351" y="1670151"/>
                  </a:lnTo>
                  <a:lnTo>
                    <a:pt x="2467869" y="1622206"/>
                  </a:lnTo>
                  <a:lnTo>
                    <a:pt x="2467869" y="324449"/>
                  </a:lnTo>
                  <a:lnTo>
                    <a:pt x="2464351" y="276504"/>
                  </a:lnTo>
                  <a:lnTo>
                    <a:pt x="2454132" y="230744"/>
                  </a:lnTo>
                  <a:lnTo>
                    <a:pt x="2437713" y="187669"/>
                  </a:lnTo>
                  <a:lnTo>
                    <a:pt x="2415598" y="147783"/>
                  </a:lnTo>
                  <a:lnTo>
                    <a:pt x="2388286" y="111586"/>
                  </a:lnTo>
                  <a:lnTo>
                    <a:pt x="2356282" y="79582"/>
                  </a:lnTo>
                  <a:lnTo>
                    <a:pt x="2320085" y="52270"/>
                  </a:lnTo>
                  <a:lnTo>
                    <a:pt x="2280199" y="30155"/>
                  </a:lnTo>
                  <a:lnTo>
                    <a:pt x="2237124" y="13736"/>
                  </a:lnTo>
                  <a:lnTo>
                    <a:pt x="2191364" y="3517"/>
                  </a:lnTo>
                  <a:lnTo>
                    <a:pt x="2143419" y="0"/>
                  </a:lnTo>
                  <a:close/>
                </a:path>
              </a:pathLst>
            </a:custGeom>
            <a:solidFill>
              <a:srgbClr val="EE7661"/>
            </a:solidFill>
          </p:spPr>
          <p:txBody>
            <a:bodyPr wrap="square" lIns="0" tIns="0" rIns="0" bIns="0" rtlCol="0"/>
            <a:lstStyle/>
            <a:p>
              <a:endParaRPr/>
            </a:p>
          </p:txBody>
        </p:sp>
        <p:sp>
          <p:nvSpPr>
            <p:cNvPr id="14" name="object 14"/>
            <p:cNvSpPr/>
            <p:nvPr/>
          </p:nvSpPr>
          <p:spPr>
            <a:xfrm>
              <a:off x="6301654" y="2841750"/>
              <a:ext cx="2468245" cy="1946910"/>
            </a:xfrm>
            <a:custGeom>
              <a:avLst/>
              <a:gdLst/>
              <a:ahLst/>
              <a:cxnLst/>
              <a:rect l="l" t="t" r="r" b="b"/>
              <a:pathLst>
                <a:path w="2468245" h="1946910">
                  <a:moveTo>
                    <a:pt x="324449" y="0"/>
                  </a:moveTo>
                  <a:lnTo>
                    <a:pt x="2143419" y="0"/>
                  </a:lnTo>
                  <a:lnTo>
                    <a:pt x="2191364" y="3517"/>
                  </a:lnTo>
                  <a:lnTo>
                    <a:pt x="2237124" y="13736"/>
                  </a:lnTo>
                  <a:lnTo>
                    <a:pt x="2280199" y="30155"/>
                  </a:lnTo>
                  <a:lnTo>
                    <a:pt x="2320085" y="52270"/>
                  </a:lnTo>
                  <a:lnTo>
                    <a:pt x="2356282" y="79581"/>
                  </a:lnTo>
                  <a:lnTo>
                    <a:pt x="2388286" y="111586"/>
                  </a:lnTo>
                  <a:lnTo>
                    <a:pt x="2415598" y="147783"/>
                  </a:lnTo>
                  <a:lnTo>
                    <a:pt x="2437713" y="187669"/>
                  </a:lnTo>
                  <a:lnTo>
                    <a:pt x="2454132" y="230743"/>
                  </a:lnTo>
                  <a:lnTo>
                    <a:pt x="2464351" y="276504"/>
                  </a:lnTo>
                  <a:lnTo>
                    <a:pt x="2467869" y="324449"/>
                  </a:lnTo>
                  <a:lnTo>
                    <a:pt x="2467869" y="1622206"/>
                  </a:lnTo>
                  <a:lnTo>
                    <a:pt x="2464351" y="1670151"/>
                  </a:lnTo>
                  <a:lnTo>
                    <a:pt x="2454132" y="1715911"/>
                  </a:lnTo>
                  <a:lnTo>
                    <a:pt x="2437713" y="1758986"/>
                  </a:lnTo>
                  <a:lnTo>
                    <a:pt x="2415598" y="1798872"/>
                  </a:lnTo>
                  <a:lnTo>
                    <a:pt x="2388286" y="1835069"/>
                  </a:lnTo>
                  <a:lnTo>
                    <a:pt x="2356282" y="1867073"/>
                  </a:lnTo>
                  <a:lnTo>
                    <a:pt x="2320085" y="1894385"/>
                  </a:lnTo>
                  <a:lnTo>
                    <a:pt x="2280199" y="1916500"/>
                  </a:lnTo>
                  <a:lnTo>
                    <a:pt x="2237124" y="1932919"/>
                  </a:lnTo>
                  <a:lnTo>
                    <a:pt x="2191364" y="1943138"/>
                  </a:lnTo>
                  <a:lnTo>
                    <a:pt x="2143419" y="1946656"/>
                  </a:lnTo>
                  <a:lnTo>
                    <a:pt x="324449" y="1946656"/>
                  </a:lnTo>
                  <a:lnTo>
                    <a:pt x="276504" y="1943138"/>
                  </a:lnTo>
                  <a:lnTo>
                    <a:pt x="230743" y="1932919"/>
                  </a:lnTo>
                  <a:lnTo>
                    <a:pt x="187669" y="1916500"/>
                  </a:lnTo>
                  <a:lnTo>
                    <a:pt x="147783" y="1894385"/>
                  </a:lnTo>
                  <a:lnTo>
                    <a:pt x="111586" y="1867073"/>
                  </a:lnTo>
                  <a:lnTo>
                    <a:pt x="79581" y="1835069"/>
                  </a:lnTo>
                  <a:lnTo>
                    <a:pt x="52270" y="1798872"/>
                  </a:lnTo>
                  <a:lnTo>
                    <a:pt x="30155" y="1758986"/>
                  </a:lnTo>
                  <a:lnTo>
                    <a:pt x="13736" y="1715911"/>
                  </a:lnTo>
                  <a:lnTo>
                    <a:pt x="3517" y="1670151"/>
                  </a:lnTo>
                  <a:lnTo>
                    <a:pt x="0" y="1622206"/>
                  </a:lnTo>
                  <a:lnTo>
                    <a:pt x="0" y="324449"/>
                  </a:lnTo>
                  <a:lnTo>
                    <a:pt x="3517" y="276504"/>
                  </a:lnTo>
                  <a:lnTo>
                    <a:pt x="13736" y="230743"/>
                  </a:lnTo>
                  <a:lnTo>
                    <a:pt x="30155" y="187669"/>
                  </a:lnTo>
                  <a:lnTo>
                    <a:pt x="52270" y="147783"/>
                  </a:lnTo>
                  <a:lnTo>
                    <a:pt x="79581" y="111586"/>
                  </a:lnTo>
                  <a:lnTo>
                    <a:pt x="111586" y="79581"/>
                  </a:lnTo>
                  <a:lnTo>
                    <a:pt x="147783" y="52270"/>
                  </a:lnTo>
                  <a:lnTo>
                    <a:pt x="187669" y="30155"/>
                  </a:lnTo>
                  <a:lnTo>
                    <a:pt x="230743" y="13736"/>
                  </a:lnTo>
                  <a:lnTo>
                    <a:pt x="276504" y="3517"/>
                  </a:lnTo>
                  <a:lnTo>
                    <a:pt x="324449" y="0"/>
                  </a:lnTo>
                  <a:close/>
                </a:path>
              </a:pathLst>
            </a:custGeom>
            <a:ln w="12700">
              <a:solidFill>
                <a:srgbClr val="FFFFFF"/>
              </a:solidFill>
            </a:ln>
          </p:spPr>
          <p:txBody>
            <a:bodyPr wrap="square" lIns="0" tIns="0" rIns="0" bIns="0" rtlCol="0"/>
            <a:lstStyle/>
            <a:p>
              <a:endParaRPr/>
            </a:p>
          </p:txBody>
        </p:sp>
      </p:grpSp>
      <p:sp>
        <p:nvSpPr>
          <p:cNvPr id="15" name="object 15"/>
          <p:cNvSpPr txBox="1"/>
          <p:nvPr/>
        </p:nvSpPr>
        <p:spPr>
          <a:xfrm>
            <a:off x="6444942" y="2917733"/>
            <a:ext cx="1934210" cy="1402948"/>
          </a:xfrm>
          <a:prstGeom prst="rect">
            <a:avLst/>
          </a:prstGeom>
        </p:spPr>
        <p:txBody>
          <a:bodyPr vert="horz" wrap="square" lIns="0" tIns="71120" rIns="0" bIns="0" rtlCol="0">
            <a:spAutoFit/>
          </a:bodyPr>
          <a:lstStyle/>
          <a:p>
            <a:pPr marL="12700">
              <a:lnSpc>
                <a:spcPct val="100000"/>
              </a:lnSpc>
              <a:spcBef>
                <a:spcPts val="560"/>
              </a:spcBef>
            </a:pPr>
            <a:r>
              <a:rPr lang="en-US" sz="1400" spc="-10" dirty="0">
                <a:solidFill>
                  <a:srgbClr val="FFFFFF"/>
                </a:solidFill>
                <a:latin typeface="Arial MT"/>
                <a:cs typeface="Arial MT"/>
              </a:rPr>
              <a:t>Regression </a:t>
            </a:r>
            <a:r>
              <a:rPr sz="1400" spc="-10" dirty="0">
                <a:solidFill>
                  <a:srgbClr val="FFFFFF"/>
                </a:solidFill>
                <a:latin typeface="Arial MT"/>
                <a:cs typeface="Arial MT"/>
              </a:rPr>
              <a:t>Models</a:t>
            </a:r>
            <a:endParaRPr sz="1400" dirty="0">
              <a:latin typeface="Arial MT"/>
              <a:cs typeface="Arial MT"/>
            </a:endParaRPr>
          </a:p>
          <a:p>
            <a:pPr marL="185420" indent="-172720">
              <a:lnSpc>
                <a:spcPct val="100000"/>
              </a:lnSpc>
              <a:spcBef>
                <a:spcPts val="75"/>
              </a:spcBef>
              <a:buChar char="•"/>
              <a:tabLst>
                <a:tab pos="185420" algn="l"/>
              </a:tabLst>
            </a:pPr>
            <a:r>
              <a:rPr lang="en-US" sz="1400" spc="-25" dirty="0">
                <a:solidFill>
                  <a:srgbClr val="FFFFFF"/>
                </a:solidFill>
                <a:latin typeface="Arial MT"/>
                <a:cs typeface="Arial MT"/>
              </a:rPr>
              <a:t>Linear regression</a:t>
            </a:r>
          </a:p>
          <a:p>
            <a:pPr marL="185420" indent="-172720">
              <a:lnSpc>
                <a:spcPct val="100000"/>
              </a:lnSpc>
              <a:spcBef>
                <a:spcPts val="75"/>
              </a:spcBef>
              <a:buChar char="•"/>
              <a:tabLst>
                <a:tab pos="185420" algn="l"/>
              </a:tabLst>
            </a:pPr>
            <a:r>
              <a:rPr lang="en-US" sz="1400" spc="-25" dirty="0">
                <a:solidFill>
                  <a:srgbClr val="FFFFFF"/>
                </a:solidFill>
                <a:latin typeface="Arial MT"/>
                <a:cs typeface="Arial MT"/>
              </a:rPr>
              <a:t>Random forest regressor</a:t>
            </a:r>
          </a:p>
          <a:p>
            <a:pPr marL="185420" indent="-172720">
              <a:lnSpc>
                <a:spcPct val="100000"/>
              </a:lnSpc>
              <a:spcBef>
                <a:spcPts val="75"/>
              </a:spcBef>
              <a:buChar char="•"/>
              <a:tabLst>
                <a:tab pos="185420" algn="l"/>
              </a:tabLst>
            </a:pPr>
            <a:r>
              <a:rPr lang="en-US" sz="1400" spc="-25" dirty="0">
                <a:solidFill>
                  <a:srgbClr val="FFFFFF"/>
                </a:solidFill>
                <a:latin typeface="Arial MT"/>
                <a:cs typeface="Arial MT"/>
              </a:rPr>
              <a:t>Gradient boosting regressor</a:t>
            </a:r>
            <a:endParaRPr sz="1400" dirty="0">
              <a:latin typeface="Arial MT"/>
              <a:cs typeface="Arial MT"/>
            </a:endParaRPr>
          </a:p>
        </p:txBody>
      </p:sp>
      <p:grpSp>
        <p:nvGrpSpPr>
          <p:cNvPr id="16" name="object 16"/>
          <p:cNvGrpSpPr/>
          <p:nvPr/>
        </p:nvGrpSpPr>
        <p:grpSpPr>
          <a:xfrm>
            <a:off x="9174486" y="2835400"/>
            <a:ext cx="2480945" cy="1959610"/>
            <a:chOff x="9174486" y="2835400"/>
            <a:chExt cx="2480945" cy="1959610"/>
          </a:xfrm>
        </p:grpSpPr>
        <p:sp>
          <p:nvSpPr>
            <p:cNvPr id="17" name="object 17"/>
            <p:cNvSpPr/>
            <p:nvPr/>
          </p:nvSpPr>
          <p:spPr>
            <a:xfrm>
              <a:off x="9180836" y="2841750"/>
              <a:ext cx="2468245" cy="1946910"/>
            </a:xfrm>
            <a:custGeom>
              <a:avLst/>
              <a:gdLst/>
              <a:ahLst/>
              <a:cxnLst/>
              <a:rect l="l" t="t" r="r" b="b"/>
              <a:pathLst>
                <a:path w="2468245" h="1946910">
                  <a:moveTo>
                    <a:pt x="2143419" y="0"/>
                  </a:moveTo>
                  <a:lnTo>
                    <a:pt x="324448" y="0"/>
                  </a:lnTo>
                  <a:lnTo>
                    <a:pt x="276503" y="3517"/>
                  </a:lnTo>
                  <a:lnTo>
                    <a:pt x="230743" y="13736"/>
                  </a:lnTo>
                  <a:lnTo>
                    <a:pt x="187668" y="30155"/>
                  </a:lnTo>
                  <a:lnTo>
                    <a:pt x="147782" y="52270"/>
                  </a:lnTo>
                  <a:lnTo>
                    <a:pt x="111586" y="79582"/>
                  </a:lnTo>
                  <a:lnTo>
                    <a:pt x="79581" y="111586"/>
                  </a:lnTo>
                  <a:lnTo>
                    <a:pt x="52270" y="147783"/>
                  </a:lnTo>
                  <a:lnTo>
                    <a:pt x="30154" y="187669"/>
                  </a:lnTo>
                  <a:lnTo>
                    <a:pt x="13736" y="230744"/>
                  </a:lnTo>
                  <a:lnTo>
                    <a:pt x="3517" y="276504"/>
                  </a:lnTo>
                  <a:lnTo>
                    <a:pt x="0" y="324449"/>
                  </a:lnTo>
                  <a:lnTo>
                    <a:pt x="0" y="1622206"/>
                  </a:lnTo>
                  <a:lnTo>
                    <a:pt x="3517" y="1670151"/>
                  </a:lnTo>
                  <a:lnTo>
                    <a:pt x="13736" y="1715912"/>
                  </a:lnTo>
                  <a:lnTo>
                    <a:pt x="30154" y="1758986"/>
                  </a:lnTo>
                  <a:lnTo>
                    <a:pt x="52270" y="1798873"/>
                  </a:lnTo>
                  <a:lnTo>
                    <a:pt x="79581" y="1835069"/>
                  </a:lnTo>
                  <a:lnTo>
                    <a:pt x="111586" y="1867074"/>
                  </a:lnTo>
                  <a:lnTo>
                    <a:pt x="147782" y="1894385"/>
                  </a:lnTo>
                  <a:lnTo>
                    <a:pt x="187668" y="1916500"/>
                  </a:lnTo>
                  <a:lnTo>
                    <a:pt x="230743" y="1932919"/>
                  </a:lnTo>
                  <a:lnTo>
                    <a:pt x="276503" y="1943138"/>
                  </a:lnTo>
                  <a:lnTo>
                    <a:pt x="324448" y="1946655"/>
                  </a:lnTo>
                  <a:lnTo>
                    <a:pt x="2143419" y="1946655"/>
                  </a:lnTo>
                  <a:lnTo>
                    <a:pt x="2191364" y="1943138"/>
                  </a:lnTo>
                  <a:lnTo>
                    <a:pt x="2237124" y="1932919"/>
                  </a:lnTo>
                  <a:lnTo>
                    <a:pt x="2280199" y="1916500"/>
                  </a:lnTo>
                  <a:lnTo>
                    <a:pt x="2320085" y="1894385"/>
                  </a:lnTo>
                  <a:lnTo>
                    <a:pt x="2356282" y="1867074"/>
                  </a:lnTo>
                  <a:lnTo>
                    <a:pt x="2388286" y="1835069"/>
                  </a:lnTo>
                  <a:lnTo>
                    <a:pt x="2415598" y="1798873"/>
                  </a:lnTo>
                  <a:lnTo>
                    <a:pt x="2437713" y="1758986"/>
                  </a:lnTo>
                  <a:lnTo>
                    <a:pt x="2454132" y="1715912"/>
                  </a:lnTo>
                  <a:lnTo>
                    <a:pt x="2464351" y="1670151"/>
                  </a:lnTo>
                  <a:lnTo>
                    <a:pt x="2467869" y="1622206"/>
                  </a:lnTo>
                  <a:lnTo>
                    <a:pt x="2467869" y="324449"/>
                  </a:lnTo>
                  <a:lnTo>
                    <a:pt x="2464351" y="276504"/>
                  </a:lnTo>
                  <a:lnTo>
                    <a:pt x="2454132" y="230744"/>
                  </a:lnTo>
                  <a:lnTo>
                    <a:pt x="2437713" y="187669"/>
                  </a:lnTo>
                  <a:lnTo>
                    <a:pt x="2415598" y="147783"/>
                  </a:lnTo>
                  <a:lnTo>
                    <a:pt x="2388286" y="111586"/>
                  </a:lnTo>
                  <a:lnTo>
                    <a:pt x="2356282" y="79582"/>
                  </a:lnTo>
                  <a:lnTo>
                    <a:pt x="2320085" y="52270"/>
                  </a:lnTo>
                  <a:lnTo>
                    <a:pt x="2280199" y="30155"/>
                  </a:lnTo>
                  <a:lnTo>
                    <a:pt x="2237124" y="13736"/>
                  </a:lnTo>
                  <a:lnTo>
                    <a:pt x="2191364" y="3517"/>
                  </a:lnTo>
                  <a:lnTo>
                    <a:pt x="2143419" y="0"/>
                  </a:lnTo>
                  <a:close/>
                </a:path>
              </a:pathLst>
            </a:custGeom>
            <a:solidFill>
              <a:srgbClr val="EE7661"/>
            </a:solidFill>
          </p:spPr>
          <p:txBody>
            <a:bodyPr wrap="square" lIns="0" tIns="0" rIns="0" bIns="0" rtlCol="0"/>
            <a:lstStyle/>
            <a:p>
              <a:endParaRPr/>
            </a:p>
          </p:txBody>
        </p:sp>
        <p:sp>
          <p:nvSpPr>
            <p:cNvPr id="18" name="object 18"/>
            <p:cNvSpPr/>
            <p:nvPr/>
          </p:nvSpPr>
          <p:spPr>
            <a:xfrm>
              <a:off x="9180836" y="2841750"/>
              <a:ext cx="2468245" cy="1946910"/>
            </a:xfrm>
            <a:custGeom>
              <a:avLst/>
              <a:gdLst/>
              <a:ahLst/>
              <a:cxnLst/>
              <a:rect l="l" t="t" r="r" b="b"/>
              <a:pathLst>
                <a:path w="2468245" h="1946910">
                  <a:moveTo>
                    <a:pt x="324449" y="0"/>
                  </a:moveTo>
                  <a:lnTo>
                    <a:pt x="2143419" y="0"/>
                  </a:lnTo>
                  <a:lnTo>
                    <a:pt x="2191364" y="3517"/>
                  </a:lnTo>
                  <a:lnTo>
                    <a:pt x="2237124" y="13736"/>
                  </a:lnTo>
                  <a:lnTo>
                    <a:pt x="2280199" y="30155"/>
                  </a:lnTo>
                  <a:lnTo>
                    <a:pt x="2320085" y="52270"/>
                  </a:lnTo>
                  <a:lnTo>
                    <a:pt x="2356282" y="79581"/>
                  </a:lnTo>
                  <a:lnTo>
                    <a:pt x="2388286" y="111586"/>
                  </a:lnTo>
                  <a:lnTo>
                    <a:pt x="2415598" y="147783"/>
                  </a:lnTo>
                  <a:lnTo>
                    <a:pt x="2437713" y="187669"/>
                  </a:lnTo>
                  <a:lnTo>
                    <a:pt x="2454132" y="230743"/>
                  </a:lnTo>
                  <a:lnTo>
                    <a:pt x="2464351" y="276504"/>
                  </a:lnTo>
                  <a:lnTo>
                    <a:pt x="2467869" y="324449"/>
                  </a:lnTo>
                  <a:lnTo>
                    <a:pt x="2467869" y="1622206"/>
                  </a:lnTo>
                  <a:lnTo>
                    <a:pt x="2464351" y="1670151"/>
                  </a:lnTo>
                  <a:lnTo>
                    <a:pt x="2454132" y="1715911"/>
                  </a:lnTo>
                  <a:lnTo>
                    <a:pt x="2437713" y="1758986"/>
                  </a:lnTo>
                  <a:lnTo>
                    <a:pt x="2415598" y="1798872"/>
                  </a:lnTo>
                  <a:lnTo>
                    <a:pt x="2388286" y="1835069"/>
                  </a:lnTo>
                  <a:lnTo>
                    <a:pt x="2356282" y="1867073"/>
                  </a:lnTo>
                  <a:lnTo>
                    <a:pt x="2320085" y="1894385"/>
                  </a:lnTo>
                  <a:lnTo>
                    <a:pt x="2280199" y="1916500"/>
                  </a:lnTo>
                  <a:lnTo>
                    <a:pt x="2237124" y="1932919"/>
                  </a:lnTo>
                  <a:lnTo>
                    <a:pt x="2191364" y="1943138"/>
                  </a:lnTo>
                  <a:lnTo>
                    <a:pt x="2143419" y="1946656"/>
                  </a:lnTo>
                  <a:lnTo>
                    <a:pt x="324449" y="1946656"/>
                  </a:lnTo>
                  <a:lnTo>
                    <a:pt x="276504" y="1943138"/>
                  </a:lnTo>
                  <a:lnTo>
                    <a:pt x="230743" y="1932919"/>
                  </a:lnTo>
                  <a:lnTo>
                    <a:pt x="187669" y="1916500"/>
                  </a:lnTo>
                  <a:lnTo>
                    <a:pt x="147783" y="1894385"/>
                  </a:lnTo>
                  <a:lnTo>
                    <a:pt x="111586" y="1867073"/>
                  </a:lnTo>
                  <a:lnTo>
                    <a:pt x="79581" y="1835069"/>
                  </a:lnTo>
                  <a:lnTo>
                    <a:pt x="52270" y="1798872"/>
                  </a:lnTo>
                  <a:lnTo>
                    <a:pt x="30155" y="1758986"/>
                  </a:lnTo>
                  <a:lnTo>
                    <a:pt x="13736" y="1715911"/>
                  </a:lnTo>
                  <a:lnTo>
                    <a:pt x="3517" y="1670151"/>
                  </a:lnTo>
                  <a:lnTo>
                    <a:pt x="0" y="1622206"/>
                  </a:lnTo>
                  <a:lnTo>
                    <a:pt x="0" y="324449"/>
                  </a:lnTo>
                  <a:lnTo>
                    <a:pt x="3517" y="276504"/>
                  </a:lnTo>
                  <a:lnTo>
                    <a:pt x="13736" y="230743"/>
                  </a:lnTo>
                  <a:lnTo>
                    <a:pt x="30155" y="187669"/>
                  </a:lnTo>
                  <a:lnTo>
                    <a:pt x="52270" y="147783"/>
                  </a:lnTo>
                  <a:lnTo>
                    <a:pt x="79581" y="111586"/>
                  </a:lnTo>
                  <a:lnTo>
                    <a:pt x="111586" y="79581"/>
                  </a:lnTo>
                  <a:lnTo>
                    <a:pt x="147783" y="52270"/>
                  </a:lnTo>
                  <a:lnTo>
                    <a:pt x="187669" y="30155"/>
                  </a:lnTo>
                  <a:lnTo>
                    <a:pt x="230743" y="13736"/>
                  </a:lnTo>
                  <a:lnTo>
                    <a:pt x="276504" y="3517"/>
                  </a:lnTo>
                  <a:lnTo>
                    <a:pt x="324449" y="0"/>
                  </a:lnTo>
                  <a:close/>
                </a:path>
              </a:pathLst>
            </a:custGeom>
            <a:ln w="12700">
              <a:solidFill>
                <a:srgbClr val="FFFFFF"/>
              </a:solidFill>
            </a:ln>
          </p:spPr>
          <p:txBody>
            <a:bodyPr wrap="square" lIns="0" tIns="0" rIns="0" bIns="0" rtlCol="0"/>
            <a:lstStyle/>
            <a:p>
              <a:endParaRPr/>
            </a:p>
          </p:txBody>
        </p:sp>
      </p:grpSp>
      <p:sp>
        <p:nvSpPr>
          <p:cNvPr id="19" name="object 19"/>
          <p:cNvSpPr txBox="1"/>
          <p:nvPr/>
        </p:nvSpPr>
        <p:spPr>
          <a:xfrm>
            <a:off x="9324123" y="2917733"/>
            <a:ext cx="1247140" cy="743793"/>
          </a:xfrm>
          <a:prstGeom prst="rect">
            <a:avLst/>
          </a:prstGeom>
        </p:spPr>
        <p:txBody>
          <a:bodyPr vert="horz" wrap="square" lIns="0" tIns="71120" rIns="0" bIns="0" rtlCol="0">
            <a:spAutoFit/>
          </a:bodyPr>
          <a:lstStyle/>
          <a:p>
            <a:pPr marL="12700">
              <a:lnSpc>
                <a:spcPct val="100000"/>
              </a:lnSpc>
              <a:spcBef>
                <a:spcPts val="560"/>
              </a:spcBef>
            </a:pPr>
            <a:r>
              <a:rPr sz="1400" spc="-10" dirty="0">
                <a:solidFill>
                  <a:srgbClr val="FFFFFF"/>
                </a:solidFill>
                <a:latin typeface="Arial MT"/>
                <a:cs typeface="Arial MT"/>
              </a:rPr>
              <a:t>Evaluation</a:t>
            </a:r>
            <a:endParaRPr sz="1400" dirty="0">
              <a:latin typeface="Arial MT"/>
              <a:cs typeface="Arial MT"/>
            </a:endParaRPr>
          </a:p>
          <a:p>
            <a:pPr marL="185420" indent="-172720">
              <a:lnSpc>
                <a:spcPct val="100000"/>
              </a:lnSpc>
              <a:spcBef>
                <a:spcPts val="75"/>
              </a:spcBef>
              <a:buChar char="•"/>
              <a:tabLst>
                <a:tab pos="185420" algn="l"/>
              </a:tabLst>
            </a:pPr>
            <a:r>
              <a:rPr lang="en-US" sz="1400" dirty="0">
                <a:solidFill>
                  <a:srgbClr val="FFFFFF"/>
                </a:solidFill>
                <a:latin typeface="Arial MT"/>
                <a:cs typeface="Arial MT"/>
              </a:rPr>
              <a:t>RMSE</a:t>
            </a:r>
          </a:p>
          <a:p>
            <a:pPr marL="185420" indent="-172720">
              <a:lnSpc>
                <a:spcPct val="100000"/>
              </a:lnSpc>
              <a:spcBef>
                <a:spcPts val="75"/>
              </a:spcBef>
              <a:buChar char="•"/>
              <a:tabLst>
                <a:tab pos="185420" algn="l"/>
              </a:tabLst>
            </a:pPr>
            <a:r>
              <a:rPr lang="en-US" sz="1400" dirty="0">
                <a:solidFill>
                  <a:srgbClr val="FFFFFF"/>
                </a:solidFill>
                <a:latin typeface="Arial MT"/>
                <a:cs typeface="Arial MT"/>
              </a:rPr>
              <a:t>R-squared</a:t>
            </a:r>
            <a:endParaRPr sz="1400" dirty="0">
              <a:latin typeface="Arial MT"/>
              <a:cs typeface="Arial MT"/>
            </a:endParaRPr>
          </a:p>
        </p:txBody>
      </p:sp>
      <p:sp>
        <p:nvSpPr>
          <p:cNvPr id="20" name="object 20"/>
          <p:cNvSpPr txBox="1">
            <a:spLocks noGrp="1"/>
          </p:cNvSpPr>
          <p:nvPr>
            <p:ph type="ftr" sz="quarter" idx="5"/>
          </p:nvPr>
        </p:nvSpPr>
        <p:spPr>
          <a:xfrm>
            <a:off x="916939" y="6462712"/>
            <a:ext cx="652780" cy="177800"/>
          </a:xfrm>
          <a:prstGeom prst="rect">
            <a:avLst/>
          </a:prstGeom>
        </p:spPr>
        <p:txBody>
          <a:bodyPr vert="horz" wrap="square" lIns="0" tIns="0" rIns="0" bIns="0" rtlCol="0">
            <a:spAutoFit/>
          </a:bodyPr>
          <a:lstStyle>
            <a:defPPr>
              <a:defRPr kern="0"/>
            </a:defPPr>
            <a:lvl1pPr>
              <a:defRPr sz="1200" b="0" i="0">
                <a:solidFill>
                  <a:srgbClr val="888888"/>
                </a:solidFill>
                <a:latin typeface="Arial MT"/>
                <a:cs typeface="Arial MT"/>
              </a:defRPr>
            </a:lvl1pPr>
          </a:lstStyle>
          <a:p>
            <a:pPr marL="12700">
              <a:lnSpc>
                <a:spcPts val="1265"/>
              </a:lnSpc>
            </a:pPr>
            <a:r>
              <a:rPr lang="en-ZA" spc="-10"/>
              <a:t>9/3/20XX</a:t>
            </a:r>
            <a:endParaRPr spc="-10" dirty="0"/>
          </a:p>
        </p:txBody>
      </p:sp>
      <p:sp>
        <p:nvSpPr>
          <p:cNvPr id="21" name="object 21"/>
          <p:cNvSpPr txBox="1">
            <a:spLocks noGrp="1"/>
          </p:cNvSpPr>
          <p:nvPr>
            <p:ph type="dt" sz="half" idx="6"/>
          </p:nvPr>
        </p:nvSpPr>
        <p:spPr>
          <a:xfrm>
            <a:off x="5494461" y="6462712"/>
            <a:ext cx="1203325" cy="177800"/>
          </a:xfrm>
          <a:prstGeom prst="rect">
            <a:avLst/>
          </a:prstGeom>
        </p:spPr>
        <p:txBody>
          <a:bodyPr vert="horz" wrap="square" lIns="0" tIns="0" rIns="0" bIns="0" rtlCol="0">
            <a:spAutoFit/>
          </a:bodyPr>
          <a:lstStyle>
            <a:defPPr>
              <a:defRPr kern="0"/>
            </a:defPPr>
            <a:lvl1pPr>
              <a:defRPr sz="1200" b="0" i="0">
                <a:solidFill>
                  <a:srgbClr val="888888"/>
                </a:solidFill>
                <a:latin typeface="Arial MT"/>
                <a:cs typeface="Arial MT"/>
              </a:defRPr>
            </a:lvl1pPr>
          </a:lstStyle>
          <a:p>
            <a:pPr marL="12700">
              <a:lnSpc>
                <a:spcPts val="1265"/>
              </a:lnSpc>
            </a:pPr>
            <a:r>
              <a:rPr lang="en-ZA"/>
              <a:t>Presentation</a:t>
            </a:r>
            <a:r>
              <a:rPr lang="en-ZA" spc="-55"/>
              <a:t> </a:t>
            </a:r>
            <a:r>
              <a:rPr lang="en-ZA" spc="-20"/>
              <a:t>Title</a:t>
            </a:r>
            <a:endParaRPr spc="-20" dirty="0"/>
          </a:p>
        </p:txBody>
      </p:sp>
      <p:sp>
        <p:nvSpPr>
          <p:cNvPr id="22" name="object 22"/>
          <p:cNvSpPr txBox="1">
            <a:spLocks noGrp="1"/>
          </p:cNvSpPr>
          <p:nvPr>
            <p:ph type="sldNum" sz="quarter" idx="7"/>
          </p:nvPr>
        </p:nvSpPr>
        <p:spPr>
          <a:xfrm>
            <a:off x="11192738" y="6452244"/>
            <a:ext cx="166370" cy="188595"/>
          </a:xfrm>
          <a:prstGeom prst="rect">
            <a:avLst/>
          </a:prstGeom>
        </p:spPr>
        <p:txBody>
          <a:bodyPr vert="horz" wrap="square" lIns="0" tIns="0" rIns="0" bIns="0" rtlCol="0">
            <a:spAutoFit/>
          </a:bodyPr>
          <a:lstStyle>
            <a:defPPr>
              <a:defRPr kern="0"/>
            </a:defPPr>
            <a:lvl1pPr>
              <a:defRPr sz="1200" b="0" i="0">
                <a:solidFill>
                  <a:srgbClr val="888888"/>
                </a:solidFill>
                <a:latin typeface="Arial MT"/>
                <a:cs typeface="Arial MT"/>
              </a:defRPr>
            </a:lvl1pPr>
          </a:lstStyle>
          <a:p>
            <a:pPr marL="30480">
              <a:lnSpc>
                <a:spcPts val="1345"/>
              </a:lnSpc>
            </a:pPr>
            <a:fld id="{81D60167-4931-47E6-BA6A-407CBD079E47}" type="slidenum">
              <a:rPr lang="en-ZA" spc="-50" smtClean="0"/>
              <a:pPr marL="30480">
                <a:lnSpc>
                  <a:spcPts val="1345"/>
                </a:lnSpc>
              </a:pPr>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C353-FBCA-A511-AB62-C8C40F4118D4}"/>
              </a:ext>
            </a:extLst>
          </p:cNvPr>
          <p:cNvSpPr>
            <a:spLocks noGrp="1"/>
          </p:cNvSpPr>
          <p:nvPr>
            <p:ph type="title"/>
          </p:nvPr>
        </p:nvSpPr>
        <p:spPr>
          <a:xfrm>
            <a:off x="554671" y="164935"/>
            <a:ext cx="9404723" cy="763434"/>
          </a:xfrm>
        </p:spPr>
        <p:txBody>
          <a:bodyPr/>
          <a:lstStyle/>
          <a:p>
            <a:r>
              <a:rPr lang="en-US" dirty="0"/>
              <a:t>EDA</a:t>
            </a:r>
            <a:endParaRPr lang="en-ZA" dirty="0"/>
          </a:p>
        </p:txBody>
      </p:sp>
      <p:pic>
        <p:nvPicPr>
          <p:cNvPr id="4" name="Picture 2">
            <a:extLst>
              <a:ext uri="{FF2B5EF4-FFF2-40B4-BE49-F238E27FC236}">
                <a16:creationId xmlns:a16="http://schemas.microsoft.com/office/drawing/2014/main" id="{2E5C7D71-81E3-D0A4-D338-C30BE07461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903" y="1136268"/>
            <a:ext cx="5590097" cy="35252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94E467D-0250-A9E2-3D75-691F7786C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040" y="3282696"/>
            <a:ext cx="5230304" cy="32909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8464C11-EBDB-CD82-C90E-7FC87CA05885}"/>
              </a:ext>
            </a:extLst>
          </p:cNvPr>
          <p:cNvSpPr txBox="1">
            <a:spLocks/>
          </p:cNvSpPr>
          <p:nvPr/>
        </p:nvSpPr>
        <p:spPr>
          <a:xfrm>
            <a:off x="646111" y="4926709"/>
            <a:ext cx="5782121" cy="7634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sz="1400" dirty="0"/>
          </a:p>
        </p:txBody>
      </p:sp>
      <p:sp>
        <p:nvSpPr>
          <p:cNvPr id="9" name="TextBox 8">
            <a:extLst>
              <a:ext uri="{FF2B5EF4-FFF2-40B4-BE49-F238E27FC236}">
                <a16:creationId xmlns:a16="http://schemas.microsoft.com/office/drawing/2014/main" id="{AB82567D-3DC9-F5BD-C80F-84BFEF39D721}"/>
              </a:ext>
            </a:extLst>
          </p:cNvPr>
          <p:cNvSpPr txBox="1"/>
          <p:nvPr/>
        </p:nvSpPr>
        <p:spPr>
          <a:xfrm>
            <a:off x="403795" y="4706069"/>
            <a:ext cx="6094476" cy="203132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latin typeface="system-ui"/>
              </a:rPr>
              <a:t>China stands out as the largest emitter with a significant lead over other countries. </a:t>
            </a:r>
          </a:p>
          <a:p>
            <a:pPr marL="285750" indent="-285750" algn="l">
              <a:buFont typeface="Arial" panose="020B0604020202020204" pitchFamily="34" charset="0"/>
              <a:buChar char="•"/>
            </a:pPr>
            <a:r>
              <a:rPr lang="en-US" sz="1400" b="0" i="0" dirty="0">
                <a:effectLst/>
                <a:latin typeface="system-ui"/>
              </a:rPr>
              <a:t>United States of America and India are also among the top contributors, following China. </a:t>
            </a:r>
          </a:p>
          <a:p>
            <a:pPr marL="285750" indent="-285750" algn="l">
              <a:buFont typeface="Arial" panose="020B0604020202020204" pitchFamily="34" charset="0"/>
              <a:buChar char="•"/>
            </a:pPr>
            <a:r>
              <a:rPr lang="en-US" sz="1400" b="0" i="0" dirty="0">
                <a:effectLst/>
                <a:latin typeface="system-ui"/>
              </a:rPr>
              <a:t>Other notable countries include Brazil, Indonesia, and Russia.</a:t>
            </a:r>
          </a:p>
          <a:p>
            <a:pPr marL="285750" indent="-285750" algn="l">
              <a:buFont typeface="Arial" panose="020B0604020202020204" pitchFamily="34" charset="0"/>
              <a:buChar char="•"/>
            </a:pPr>
            <a:r>
              <a:rPr lang="en-US" sz="1400" b="0" i="0" dirty="0">
                <a:effectLst/>
                <a:latin typeface="system-ui"/>
              </a:rPr>
              <a:t>The list includes countries from various continents, indicating that emissions are a global issue. Both developed (e.g., USA, Japan, Germany) and developing countries (e.g., India, Brazil, Indonesia) are represented, reflecting different stages of industrialization and economic development. </a:t>
            </a:r>
          </a:p>
        </p:txBody>
      </p:sp>
      <p:sp>
        <p:nvSpPr>
          <p:cNvPr id="10" name="TextBox 9">
            <a:extLst>
              <a:ext uri="{FF2B5EF4-FFF2-40B4-BE49-F238E27FC236}">
                <a16:creationId xmlns:a16="http://schemas.microsoft.com/office/drawing/2014/main" id="{5A0E02B6-1463-DF20-7E57-86C631DF100E}"/>
              </a:ext>
            </a:extLst>
          </p:cNvPr>
          <p:cNvSpPr txBox="1"/>
          <p:nvPr/>
        </p:nvSpPr>
        <p:spPr>
          <a:xfrm>
            <a:off x="6498271" y="1229100"/>
            <a:ext cx="5398073" cy="203132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latin typeface="system-ui"/>
              </a:rPr>
              <a:t>Greenland shows the highest temperature change, approaching 4°C. This is significantly higher than other countries, indicating severe climatic shifts. </a:t>
            </a:r>
          </a:p>
          <a:p>
            <a:pPr marL="285750" indent="-285750" algn="l">
              <a:buFont typeface="Arial" panose="020B0604020202020204" pitchFamily="34" charset="0"/>
              <a:buChar char="•"/>
            </a:pPr>
            <a:r>
              <a:rPr lang="en-US" sz="1400" b="0" i="0" dirty="0">
                <a:effectLst/>
                <a:latin typeface="system-ui"/>
              </a:rPr>
              <a:t>Armenia, Iraq, Georgia, Jordan, and Lithuania also show considerable temperature changes, all above 2.5°C. </a:t>
            </a:r>
          </a:p>
          <a:p>
            <a:pPr marL="285750" indent="-285750" algn="l">
              <a:buFont typeface="Arial" panose="020B0604020202020204" pitchFamily="34" charset="0"/>
              <a:buChar char="•"/>
            </a:pPr>
            <a:r>
              <a:rPr lang="en-US" sz="1400" b="0" i="0" dirty="0">
                <a:effectLst/>
                <a:latin typeface="system-ui"/>
              </a:rPr>
              <a:t>Greenland’s high temperature change points to the intense effects of climate change in the Arctic region, which can lead to accelerated ice melt and rising sea levels.</a:t>
            </a:r>
          </a:p>
          <a:p>
            <a:pPr marL="285750" indent="-285750" algn="l">
              <a:buFont typeface="Arial" panose="020B0604020202020204" pitchFamily="34" charset="0"/>
              <a:buChar char="•"/>
            </a:pPr>
            <a:endParaRPr lang="en-US" sz="1400" b="0" i="0" dirty="0">
              <a:effectLst/>
              <a:latin typeface="system-ui"/>
            </a:endParaRPr>
          </a:p>
        </p:txBody>
      </p:sp>
    </p:spTree>
    <p:extLst>
      <p:ext uri="{BB962C8B-B14F-4D97-AF65-F5344CB8AC3E}">
        <p14:creationId xmlns:p14="http://schemas.microsoft.com/office/powerpoint/2010/main" val="120146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ABD51-8035-FEC3-A091-943D7E334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69717-31FA-2453-A644-F49AE103C83F}"/>
              </a:ext>
            </a:extLst>
          </p:cNvPr>
          <p:cNvSpPr>
            <a:spLocks noGrp="1"/>
          </p:cNvSpPr>
          <p:nvPr>
            <p:ph type="title"/>
          </p:nvPr>
        </p:nvSpPr>
        <p:spPr>
          <a:xfrm>
            <a:off x="554671" y="164934"/>
            <a:ext cx="9404723" cy="904913"/>
          </a:xfrm>
        </p:spPr>
        <p:txBody>
          <a:bodyPr/>
          <a:lstStyle/>
          <a:p>
            <a:r>
              <a:rPr lang="en-US" dirty="0"/>
              <a:t>EDA</a:t>
            </a:r>
            <a:endParaRPr lang="en-ZA" dirty="0"/>
          </a:p>
        </p:txBody>
      </p:sp>
      <p:sp>
        <p:nvSpPr>
          <p:cNvPr id="6" name="Title 1">
            <a:extLst>
              <a:ext uri="{FF2B5EF4-FFF2-40B4-BE49-F238E27FC236}">
                <a16:creationId xmlns:a16="http://schemas.microsoft.com/office/drawing/2014/main" id="{95D08102-C04F-C618-802B-0A723D569DFF}"/>
              </a:ext>
            </a:extLst>
          </p:cNvPr>
          <p:cNvSpPr txBox="1">
            <a:spLocks/>
          </p:cNvSpPr>
          <p:nvPr/>
        </p:nvSpPr>
        <p:spPr>
          <a:xfrm>
            <a:off x="646111" y="4926709"/>
            <a:ext cx="5782121" cy="7634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sz="1400" dirty="0"/>
          </a:p>
        </p:txBody>
      </p:sp>
      <p:sp>
        <p:nvSpPr>
          <p:cNvPr id="9" name="TextBox 8">
            <a:extLst>
              <a:ext uri="{FF2B5EF4-FFF2-40B4-BE49-F238E27FC236}">
                <a16:creationId xmlns:a16="http://schemas.microsoft.com/office/drawing/2014/main" id="{B7C4B32E-4F71-B6E4-0533-DC0BAACFBF22}"/>
              </a:ext>
            </a:extLst>
          </p:cNvPr>
          <p:cNvSpPr txBox="1"/>
          <p:nvPr/>
        </p:nvSpPr>
        <p:spPr>
          <a:xfrm>
            <a:off x="381729" y="5473005"/>
            <a:ext cx="11428541" cy="138499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latin typeface="system-ui"/>
              </a:rPr>
              <a:t>Rising Temperatures: The median temperature shows a gradual increase over the 30-year period. This suggests a warming trend, consistent with global climate change patterns.</a:t>
            </a:r>
          </a:p>
          <a:p>
            <a:pPr marL="285750" indent="-285750" algn="l">
              <a:buFont typeface="Arial" panose="020B0604020202020204" pitchFamily="34" charset="0"/>
              <a:buChar char="•"/>
            </a:pPr>
            <a:r>
              <a:rPr lang="en-US" sz="1400" b="0" i="0" dirty="0">
                <a:effectLst/>
                <a:latin typeface="system-ui"/>
              </a:rPr>
              <a:t>Variability in Temperatures: The IQR and presence of outliers indicate fluctuations in temperature. Some years have higher variability, which could be due to extreme weather events or other anomalies.</a:t>
            </a:r>
          </a:p>
          <a:p>
            <a:pPr marL="285750" indent="-285750" algn="l">
              <a:buFont typeface="Arial" panose="020B0604020202020204" pitchFamily="34" charset="0"/>
              <a:buChar char="•"/>
            </a:pPr>
            <a:r>
              <a:rPr lang="en-US" sz="1400" b="0" i="0" dirty="0">
                <a:effectLst/>
                <a:latin typeface="system-ui"/>
              </a:rPr>
              <a:t>Outliers: Outliers highlight years with extreme temperatures. Identifying these years can help understand specific events that caused significant deviations from the norm.</a:t>
            </a:r>
          </a:p>
        </p:txBody>
      </p:sp>
      <p:pic>
        <p:nvPicPr>
          <p:cNvPr id="7" name="Picture 6">
            <a:extLst>
              <a:ext uri="{FF2B5EF4-FFF2-40B4-BE49-F238E27FC236}">
                <a16:creationId xmlns:a16="http://schemas.microsoft.com/office/drawing/2014/main" id="{82383219-BBA1-8D2D-7D40-926040B60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91" y="1167857"/>
            <a:ext cx="11231929" cy="429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5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0B96-752D-B128-56E6-FFCA687C0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64C9F-DD78-82BF-56E0-132291869296}"/>
              </a:ext>
            </a:extLst>
          </p:cNvPr>
          <p:cNvSpPr>
            <a:spLocks noGrp="1"/>
          </p:cNvSpPr>
          <p:nvPr>
            <p:ph type="title"/>
          </p:nvPr>
        </p:nvSpPr>
        <p:spPr>
          <a:xfrm>
            <a:off x="292608" y="262944"/>
            <a:ext cx="9404723" cy="904913"/>
          </a:xfrm>
        </p:spPr>
        <p:txBody>
          <a:bodyPr/>
          <a:lstStyle/>
          <a:p>
            <a:r>
              <a:rPr lang="en-US" dirty="0"/>
              <a:t>EDA</a:t>
            </a:r>
            <a:endParaRPr lang="en-ZA" dirty="0"/>
          </a:p>
        </p:txBody>
      </p:sp>
      <p:sp>
        <p:nvSpPr>
          <p:cNvPr id="6" name="Title 1">
            <a:extLst>
              <a:ext uri="{FF2B5EF4-FFF2-40B4-BE49-F238E27FC236}">
                <a16:creationId xmlns:a16="http://schemas.microsoft.com/office/drawing/2014/main" id="{DEB18265-EAA4-AB0B-3546-26C036104909}"/>
              </a:ext>
            </a:extLst>
          </p:cNvPr>
          <p:cNvSpPr txBox="1">
            <a:spLocks/>
          </p:cNvSpPr>
          <p:nvPr/>
        </p:nvSpPr>
        <p:spPr>
          <a:xfrm>
            <a:off x="283464" y="4926709"/>
            <a:ext cx="11612880" cy="193129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buFont typeface="Arial" panose="020B0604020202020204" pitchFamily="34" charset="0"/>
              <a:buChar char="•"/>
            </a:pPr>
            <a:r>
              <a:rPr lang="en-US" sz="1400" b="0" i="0" dirty="0">
                <a:effectLst/>
                <a:latin typeface="system-ui"/>
              </a:rPr>
              <a:t>Average Temperature: </a:t>
            </a:r>
            <a:r>
              <a:rPr lang="en-US" sz="1400" dirty="0">
                <a:latin typeface="system-ui"/>
              </a:rPr>
              <a:t>G</a:t>
            </a:r>
            <a:r>
              <a:rPr lang="en-US" sz="1400" b="0" i="0" dirty="0">
                <a:effectLst/>
                <a:latin typeface="system-ui"/>
              </a:rPr>
              <a:t>enerally increasing trend over the 30-year period. This suggests a rise in average temperatures, indicative of global warming and climate change.</a:t>
            </a:r>
          </a:p>
          <a:p>
            <a:pPr marL="285750" indent="-285750" algn="l">
              <a:buFont typeface="Arial" panose="020B0604020202020204" pitchFamily="34" charset="0"/>
              <a:buChar char="•"/>
            </a:pPr>
            <a:r>
              <a:rPr lang="en-US" sz="1400" b="0" i="0" dirty="0">
                <a:effectLst/>
                <a:latin typeface="system-ui"/>
              </a:rPr>
              <a:t>Urban Population: </a:t>
            </a:r>
            <a:r>
              <a:rPr lang="en-US" sz="1400" dirty="0">
                <a:latin typeface="system-ui"/>
              </a:rPr>
              <a:t>S</a:t>
            </a:r>
            <a:r>
              <a:rPr lang="en-US" sz="1400" b="0" i="0" dirty="0">
                <a:effectLst/>
                <a:latin typeface="system-ui"/>
              </a:rPr>
              <a:t>teady and continuous increase over time. This reflects the growth of urban populations, possibly due to urbanization, economic development, and migration to cities.</a:t>
            </a:r>
          </a:p>
          <a:p>
            <a:pPr marL="285750" indent="-285750" algn="l">
              <a:buFont typeface="Arial" panose="020B0604020202020204" pitchFamily="34" charset="0"/>
              <a:buChar char="•"/>
            </a:pPr>
            <a:r>
              <a:rPr lang="en-US" sz="1400" b="0" i="0" dirty="0">
                <a:effectLst/>
                <a:latin typeface="system-ui"/>
              </a:rPr>
              <a:t>Total Emissions: </a:t>
            </a:r>
            <a:r>
              <a:rPr lang="en-US" sz="1400" dirty="0">
                <a:latin typeface="system-ui"/>
              </a:rPr>
              <a:t>I</a:t>
            </a:r>
            <a:r>
              <a:rPr lang="en-US" sz="1400" b="0" i="0" dirty="0">
                <a:effectLst/>
                <a:latin typeface="system-ui"/>
              </a:rPr>
              <a:t>ncreasing trend, with some variability. This indicates that total emissions have been rising, likely contributing to environmental issues such as air pollution and climate change.</a:t>
            </a:r>
          </a:p>
          <a:p>
            <a:pPr marL="285750" indent="-285750" algn="l">
              <a:buFont typeface="Arial" panose="020B0604020202020204" pitchFamily="34" charset="0"/>
              <a:buChar char="•"/>
            </a:pPr>
            <a:r>
              <a:rPr lang="en-US" sz="1400" b="0" i="0" dirty="0">
                <a:effectLst/>
                <a:latin typeface="system-ui"/>
              </a:rPr>
              <a:t>Overall, there appears to be a correlation between the rise in urban population, total emissions, and average temperatures. As more people move to urban areas, the increase in emissions could be driving the rise in temperatures</a:t>
            </a:r>
            <a:r>
              <a:rPr lang="en-US" sz="800" b="0" i="0" dirty="0">
                <a:effectLst/>
                <a:latin typeface="system-ui"/>
              </a:rPr>
              <a:t>.</a:t>
            </a:r>
          </a:p>
        </p:txBody>
      </p:sp>
      <p:pic>
        <p:nvPicPr>
          <p:cNvPr id="1026" name="Picture 2">
            <a:extLst>
              <a:ext uri="{FF2B5EF4-FFF2-40B4-BE49-F238E27FC236}">
                <a16:creationId xmlns:a16="http://schemas.microsoft.com/office/drawing/2014/main" id="{AABA1E53-39BA-4F6A-5B30-F3E474C0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 y="1167858"/>
            <a:ext cx="11612880" cy="372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98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0141" y="472819"/>
            <a:ext cx="12495864" cy="636652"/>
          </a:xfrm>
          <a:prstGeom prst="rect">
            <a:avLst/>
          </a:prstGeom>
        </p:spPr>
        <p:txBody>
          <a:bodyPr vert="horz" wrap="square" lIns="0" tIns="142815" rIns="0" bIns="0" rtlCol="0" anchor="t">
            <a:spAutoFit/>
          </a:bodyPr>
          <a:lstStyle/>
          <a:p>
            <a:pPr marL="648529">
              <a:spcBef>
                <a:spcPts val="133"/>
              </a:spcBef>
            </a:pPr>
            <a:r>
              <a:rPr lang="en-US" sz="3200" dirty="0"/>
              <a:t>Model Comparison</a:t>
            </a:r>
            <a:endParaRPr sz="3200" dirty="0"/>
          </a:p>
        </p:txBody>
      </p:sp>
      <p:grpSp>
        <p:nvGrpSpPr>
          <p:cNvPr id="6" name="object 6"/>
          <p:cNvGrpSpPr/>
          <p:nvPr/>
        </p:nvGrpSpPr>
        <p:grpSpPr>
          <a:xfrm>
            <a:off x="1647951" y="2034032"/>
            <a:ext cx="3037840" cy="4039616"/>
            <a:chOff x="1235963" y="1525524"/>
            <a:chExt cx="2278380" cy="3029712"/>
          </a:xfrm>
        </p:grpSpPr>
        <p:pic>
          <p:nvPicPr>
            <p:cNvPr id="7" name="object 7"/>
            <p:cNvPicPr/>
            <p:nvPr/>
          </p:nvPicPr>
          <p:blipFill>
            <a:blip r:embed="rId2" cstate="print"/>
            <a:stretch>
              <a:fillRect/>
            </a:stretch>
          </p:blipFill>
          <p:spPr>
            <a:xfrm>
              <a:off x="1235963" y="1525524"/>
              <a:ext cx="2278380" cy="3029712"/>
            </a:xfrm>
            <a:prstGeom prst="rect">
              <a:avLst/>
            </a:prstGeom>
          </p:spPr>
        </p:pic>
        <p:pic>
          <p:nvPicPr>
            <p:cNvPr id="8" name="object 8"/>
            <p:cNvPicPr/>
            <p:nvPr/>
          </p:nvPicPr>
          <p:blipFill>
            <a:blip r:embed="rId3" cstate="print"/>
            <a:stretch>
              <a:fillRect/>
            </a:stretch>
          </p:blipFill>
          <p:spPr>
            <a:xfrm>
              <a:off x="1287779" y="1531620"/>
              <a:ext cx="2171699" cy="2247899"/>
            </a:xfrm>
            <a:prstGeom prst="rect">
              <a:avLst/>
            </a:prstGeom>
          </p:spPr>
        </p:pic>
        <p:sp>
          <p:nvSpPr>
            <p:cNvPr id="9" name="object 9"/>
            <p:cNvSpPr/>
            <p:nvPr/>
          </p:nvSpPr>
          <p:spPr>
            <a:xfrm>
              <a:off x="1297558" y="1567561"/>
              <a:ext cx="2160270" cy="2911475"/>
            </a:xfrm>
            <a:custGeom>
              <a:avLst/>
              <a:gdLst/>
              <a:ahLst/>
              <a:cxnLst/>
              <a:rect l="l" t="t" r="r" b="b"/>
              <a:pathLst>
                <a:path w="2160270" h="2911475">
                  <a:moveTo>
                    <a:pt x="2159889" y="0"/>
                  </a:moveTo>
                  <a:lnTo>
                    <a:pt x="0" y="0"/>
                  </a:lnTo>
                  <a:lnTo>
                    <a:pt x="0" y="2328951"/>
                  </a:lnTo>
                  <a:lnTo>
                    <a:pt x="1079880" y="2911182"/>
                  </a:lnTo>
                  <a:lnTo>
                    <a:pt x="2159889" y="2328951"/>
                  </a:lnTo>
                  <a:lnTo>
                    <a:pt x="2159889" y="0"/>
                  </a:lnTo>
                  <a:close/>
                </a:path>
              </a:pathLst>
            </a:custGeom>
            <a:solidFill>
              <a:srgbClr val="0045AC"/>
            </a:solidFill>
          </p:spPr>
          <p:txBody>
            <a:bodyPr wrap="square" lIns="0" tIns="0" rIns="0" bIns="0" rtlCol="0"/>
            <a:lstStyle/>
            <a:p>
              <a:endParaRPr sz="2400"/>
            </a:p>
          </p:txBody>
        </p:sp>
        <p:sp>
          <p:nvSpPr>
            <p:cNvPr id="10" name="object 10"/>
            <p:cNvSpPr/>
            <p:nvPr/>
          </p:nvSpPr>
          <p:spPr>
            <a:xfrm>
              <a:off x="1297558" y="1567561"/>
              <a:ext cx="2160270" cy="2911475"/>
            </a:xfrm>
            <a:custGeom>
              <a:avLst/>
              <a:gdLst/>
              <a:ahLst/>
              <a:cxnLst/>
              <a:rect l="l" t="t" r="r" b="b"/>
              <a:pathLst>
                <a:path w="2160270" h="2911475">
                  <a:moveTo>
                    <a:pt x="0" y="0"/>
                  </a:moveTo>
                  <a:lnTo>
                    <a:pt x="2159889" y="0"/>
                  </a:lnTo>
                  <a:lnTo>
                    <a:pt x="2159889" y="2328951"/>
                  </a:lnTo>
                  <a:lnTo>
                    <a:pt x="1079880" y="2911182"/>
                  </a:lnTo>
                  <a:lnTo>
                    <a:pt x="0" y="2328951"/>
                  </a:lnTo>
                  <a:lnTo>
                    <a:pt x="0" y="0"/>
                  </a:lnTo>
                  <a:close/>
                </a:path>
              </a:pathLst>
            </a:custGeom>
            <a:ln w="38100">
              <a:solidFill>
                <a:srgbClr val="FFFFFF"/>
              </a:solidFill>
            </a:ln>
          </p:spPr>
          <p:txBody>
            <a:bodyPr wrap="square" lIns="0" tIns="0" rIns="0" bIns="0" rtlCol="0"/>
            <a:lstStyle/>
            <a:p>
              <a:endParaRPr sz="2400"/>
            </a:p>
          </p:txBody>
        </p:sp>
      </p:grpSp>
      <p:sp>
        <p:nvSpPr>
          <p:cNvPr id="12" name="object 12"/>
          <p:cNvSpPr txBox="1"/>
          <p:nvPr/>
        </p:nvSpPr>
        <p:spPr>
          <a:xfrm>
            <a:off x="1909825" y="2148875"/>
            <a:ext cx="2512060" cy="282920"/>
          </a:xfrm>
          <a:prstGeom prst="rect">
            <a:avLst/>
          </a:prstGeom>
        </p:spPr>
        <p:txBody>
          <a:bodyPr vert="horz" wrap="square" lIns="0" tIns="16087" rIns="0" bIns="0" rtlCol="0">
            <a:spAutoFit/>
          </a:bodyPr>
          <a:lstStyle/>
          <a:p>
            <a:pPr marL="16933">
              <a:spcBef>
                <a:spcPts val="127"/>
              </a:spcBef>
            </a:pPr>
            <a:r>
              <a:rPr sz="1733" b="1" spc="-133" dirty="0">
                <a:solidFill>
                  <a:srgbClr val="FFFFFF"/>
                </a:solidFill>
                <a:latin typeface="Tahoma"/>
                <a:cs typeface="Tahoma"/>
              </a:rPr>
              <a:t>Linear</a:t>
            </a:r>
            <a:r>
              <a:rPr sz="1733" b="1" spc="27" dirty="0">
                <a:solidFill>
                  <a:srgbClr val="FFFFFF"/>
                </a:solidFill>
                <a:latin typeface="Tahoma"/>
                <a:cs typeface="Tahoma"/>
              </a:rPr>
              <a:t> </a:t>
            </a:r>
            <a:r>
              <a:rPr sz="1733" b="1" spc="-147" dirty="0">
                <a:solidFill>
                  <a:srgbClr val="FFFFFF"/>
                </a:solidFill>
                <a:latin typeface="Tahoma"/>
                <a:cs typeface="Tahoma"/>
              </a:rPr>
              <a:t>Regression</a:t>
            </a:r>
            <a:r>
              <a:rPr lang="en-ZA" sz="1733" b="1" spc="87" dirty="0">
                <a:solidFill>
                  <a:srgbClr val="FFFFFF"/>
                </a:solidFill>
                <a:latin typeface="Tahoma"/>
                <a:cs typeface="Tahoma"/>
              </a:rPr>
              <a:t> </a:t>
            </a:r>
            <a:r>
              <a:rPr lang="en-ZA" sz="1733" b="1" spc="-53" dirty="0">
                <a:solidFill>
                  <a:srgbClr val="FFFFFF"/>
                </a:solidFill>
                <a:latin typeface="Tahoma"/>
                <a:cs typeface="Tahoma"/>
              </a:rPr>
              <a:t>Model</a:t>
            </a:r>
            <a:endParaRPr sz="1733" dirty="0">
              <a:latin typeface="Tahoma"/>
              <a:cs typeface="Tahoma"/>
            </a:endParaRPr>
          </a:p>
        </p:txBody>
      </p:sp>
      <p:sp>
        <p:nvSpPr>
          <p:cNvPr id="13" name="object 13"/>
          <p:cNvSpPr txBox="1"/>
          <p:nvPr/>
        </p:nvSpPr>
        <p:spPr>
          <a:xfrm>
            <a:off x="2030476" y="2868880"/>
            <a:ext cx="2228427" cy="2555209"/>
          </a:xfrm>
          <a:prstGeom prst="rect">
            <a:avLst/>
          </a:prstGeom>
        </p:spPr>
        <p:txBody>
          <a:bodyPr vert="horz" wrap="square" lIns="0" tIns="31327" rIns="0" bIns="0" rtlCol="0">
            <a:spAutoFit/>
          </a:bodyPr>
          <a:lstStyle/>
          <a:p>
            <a:pPr marL="16933">
              <a:spcBef>
                <a:spcPts val="247"/>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lang="en-US" sz="1733" dirty="0">
                <a:solidFill>
                  <a:srgbClr val="FFFFFF"/>
                </a:solidFill>
                <a:latin typeface="Tahoma"/>
                <a:cs typeface="Tahoma"/>
              </a:rPr>
              <a:t>R</a:t>
            </a:r>
            <a:r>
              <a:rPr sz="1733" dirty="0">
                <a:solidFill>
                  <a:srgbClr val="FFFFFF"/>
                </a:solidFill>
                <a:latin typeface="Tahoma"/>
                <a:cs typeface="Tahoma"/>
              </a:rPr>
              <a:t>MSE:</a:t>
            </a:r>
            <a:r>
              <a:rPr sz="1733" spc="-27" dirty="0">
                <a:solidFill>
                  <a:srgbClr val="FFFFFF"/>
                </a:solidFill>
                <a:latin typeface="Tahoma"/>
                <a:cs typeface="Tahoma"/>
              </a:rPr>
              <a:t> 0.</a:t>
            </a:r>
            <a:r>
              <a:rPr lang="en-US" sz="1733" spc="-27" dirty="0">
                <a:solidFill>
                  <a:srgbClr val="FFFFFF"/>
                </a:solidFill>
                <a:latin typeface="Tahoma"/>
                <a:cs typeface="Tahoma"/>
              </a:rPr>
              <a:t>4302</a:t>
            </a:r>
            <a:endParaRPr sz="1733" dirty="0">
              <a:latin typeface="Tahoma"/>
              <a:cs typeface="Tahoma"/>
            </a:endParaRPr>
          </a:p>
          <a:p>
            <a:pPr marL="16933">
              <a:spcBef>
                <a:spcPts val="107"/>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sz="1733" spc="-47" dirty="0">
                <a:solidFill>
                  <a:srgbClr val="FFFFFF"/>
                </a:solidFill>
                <a:latin typeface="Tahoma"/>
                <a:cs typeface="Tahoma"/>
              </a:rPr>
              <a:t>R2:</a:t>
            </a:r>
            <a:r>
              <a:rPr sz="1733" spc="-113" dirty="0">
                <a:solidFill>
                  <a:srgbClr val="FFFFFF"/>
                </a:solidFill>
                <a:latin typeface="Tahoma"/>
                <a:cs typeface="Tahoma"/>
              </a:rPr>
              <a:t> </a:t>
            </a:r>
            <a:r>
              <a:rPr lang="en-US" sz="1733" spc="-27" dirty="0">
                <a:solidFill>
                  <a:srgbClr val="FFFFFF"/>
                </a:solidFill>
                <a:latin typeface="Tahoma"/>
                <a:cs typeface="Tahoma"/>
              </a:rPr>
              <a:t>0.3533</a:t>
            </a:r>
            <a:endParaRPr sz="1733" dirty="0">
              <a:latin typeface="Tahoma"/>
              <a:cs typeface="Tahoma"/>
            </a:endParaRPr>
          </a:p>
          <a:p>
            <a:pPr marL="430943" marR="6773" indent="-414856">
              <a:lnSpc>
                <a:spcPts val="2213"/>
              </a:lnSpc>
              <a:spcBef>
                <a:spcPts val="93"/>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sz="1733" spc="-13" dirty="0">
                <a:solidFill>
                  <a:srgbClr val="FFFFFF"/>
                </a:solidFill>
                <a:latin typeface="Tahoma"/>
                <a:cs typeface="Tahoma"/>
              </a:rPr>
              <a:t>Performance:</a:t>
            </a:r>
            <a:r>
              <a:rPr lang="en-US" sz="1733" spc="-13" dirty="0">
                <a:solidFill>
                  <a:srgbClr val="FFFFFF"/>
                </a:solidFill>
                <a:latin typeface="Tahoma"/>
                <a:cs typeface="Tahoma"/>
              </a:rPr>
              <a:t> </a:t>
            </a:r>
            <a:r>
              <a:rPr lang="en-US" sz="1600" spc="-27" dirty="0">
                <a:solidFill>
                  <a:srgbClr val="FFFFFF"/>
                </a:solidFill>
                <a:latin typeface="Tahoma"/>
                <a:cs typeface="Tahoma"/>
              </a:rPr>
              <a:t>Poor, </a:t>
            </a:r>
            <a:r>
              <a:rPr lang="en-US" sz="1600" dirty="0">
                <a:solidFill>
                  <a:srgbClr val="FFFFFF"/>
                </a:solidFill>
                <a:latin typeface="Tahoma"/>
                <a:cs typeface="Tahoma"/>
              </a:rPr>
              <a:t>with</a:t>
            </a:r>
            <a:r>
              <a:rPr lang="en-US" sz="1600" spc="7" dirty="0">
                <a:solidFill>
                  <a:srgbClr val="FFFFFF"/>
                </a:solidFill>
                <a:latin typeface="Tahoma"/>
                <a:cs typeface="Tahoma"/>
              </a:rPr>
              <a:t> </a:t>
            </a:r>
            <a:r>
              <a:rPr lang="en-US" sz="1600" spc="-13" dirty="0">
                <a:solidFill>
                  <a:srgbClr val="FFFFFF"/>
                </a:solidFill>
                <a:latin typeface="Tahoma"/>
                <a:cs typeface="Tahoma"/>
              </a:rPr>
              <a:t>significant </a:t>
            </a:r>
            <a:r>
              <a:rPr lang="en-US" sz="1600" dirty="0">
                <a:solidFill>
                  <a:srgbClr val="FFFFFF"/>
                </a:solidFill>
                <a:latin typeface="Tahoma"/>
                <a:cs typeface="Tahoma"/>
              </a:rPr>
              <a:t>deviations</a:t>
            </a:r>
            <a:r>
              <a:rPr lang="en-US" sz="1600" spc="-47" dirty="0">
                <a:solidFill>
                  <a:srgbClr val="FFFFFF"/>
                </a:solidFill>
                <a:latin typeface="Tahoma"/>
                <a:cs typeface="Tahoma"/>
              </a:rPr>
              <a:t> </a:t>
            </a:r>
            <a:r>
              <a:rPr lang="en-US" sz="1600" dirty="0">
                <a:solidFill>
                  <a:srgbClr val="FFFFFF"/>
                </a:solidFill>
                <a:latin typeface="Tahoma"/>
                <a:cs typeface="Tahoma"/>
              </a:rPr>
              <a:t>from</a:t>
            </a:r>
            <a:r>
              <a:rPr lang="en-US" sz="1600" spc="-27" dirty="0">
                <a:solidFill>
                  <a:srgbClr val="FFFFFF"/>
                </a:solidFill>
                <a:latin typeface="Tahoma"/>
                <a:cs typeface="Tahoma"/>
              </a:rPr>
              <a:t> </a:t>
            </a:r>
            <a:r>
              <a:rPr lang="en-US" sz="1600" spc="-13" dirty="0">
                <a:solidFill>
                  <a:srgbClr val="FFFFFF"/>
                </a:solidFill>
                <a:latin typeface="Tahoma"/>
                <a:cs typeface="Tahoma"/>
              </a:rPr>
              <a:t>actual</a:t>
            </a:r>
            <a:endParaRPr lang="en-US" sz="1600" dirty="0">
              <a:latin typeface="Tahoma"/>
              <a:cs typeface="Tahoma"/>
            </a:endParaRPr>
          </a:p>
          <a:p>
            <a:pPr marL="430943">
              <a:spcBef>
                <a:spcPts val="160"/>
              </a:spcBef>
            </a:pPr>
            <a:r>
              <a:rPr lang="en-US" sz="1600" spc="-27" dirty="0">
                <a:solidFill>
                  <a:srgbClr val="FFFFFF"/>
                </a:solidFill>
                <a:latin typeface="Tahoma"/>
                <a:cs typeface="Tahoma"/>
              </a:rPr>
              <a:t>values,</a:t>
            </a:r>
            <a:r>
              <a:rPr lang="en-US" sz="1600" spc="-73" dirty="0">
                <a:solidFill>
                  <a:srgbClr val="FFFFFF"/>
                </a:solidFill>
                <a:latin typeface="Tahoma"/>
                <a:cs typeface="Tahoma"/>
              </a:rPr>
              <a:t> </a:t>
            </a:r>
            <a:r>
              <a:rPr lang="en-US" sz="1600" dirty="0">
                <a:solidFill>
                  <a:srgbClr val="FFFFFF"/>
                </a:solidFill>
                <a:latin typeface="Tahoma"/>
                <a:cs typeface="Tahoma"/>
              </a:rPr>
              <a:t>especially</a:t>
            </a:r>
            <a:r>
              <a:rPr lang="en-US" sz="1600" spc="-80" dirty="0">
                <a:solidFill>
                  <a:srgbClr val="FFFFFF"/>
                </a:solidFill>
                <a:latin typeface="Tahoma"/>
                <a:cs typeface="Tahoma"/>
              </a:rPr>
              <a:t> </a:t>
            </a:r>
            <a:r>
              <a:rPr lang="en-US" sz="1600" spc="-33" dirty="0">
                <a:solidFill>
                  <a:srgbClr val="FFFFFF"/>
                </a:solidFill>
                <a:latin typeface="Tahoma"/>
                <a:cs typeface="Tahoma"/>
              </a:rPr>
              <a:t>for</a:t>
            </a:r>
            <a:endParaRPr lang="en-US" sz="1600" dirty="0">
              <a:latin typeface="Tahoma"/>
              <a:cs typeface="Tahoma"/>
            </a:endParaRPr>
          </a:p>
          <a:p>
            <a:pPr marL="430943">
              <a:spcBef>
                <a:spcPts val="287"/>
              </a:spcBef>
            </a:pPr>
            <a:r>
              <a:rPr lang="en-US" sz="1600" spc="-13" dirty="0">
                <a:solidFill>
                  <a:srgbClr val="FFFFFF"/>
                </a:solidFill>
                <a:latin typeface="Tahoma"/>
                <a:cs typeface="Tahoma"/>
              </a:rPr>
              <a:t>higher</a:t>
            </a:r>
            <a:r>
              <a:rPr lang="en-US" sz="1600" spc="-73" dirty="0">
                <a:solidFill>
                  <a:srgbClr val="FFFFFF"/>
                </a:solidFill>
                <a:latin typeface="Tahoma"/>
                <a:cs typeface="Tahoma"/>
              </a:rPr>
              <a:t> </a:t>
            </a:r>
            <a:r>
              <a:rPr lang="en-US" sz="1600" spc="-13" dirty="0">
                <a:solidFill>
                  <a:srgbClr val="FFFFFF"/>
                </a:solidFill>
                <a:latin typeface="Tahoma"/>
                <a:cs typeface="Tahoma"/>
              </a:rPr>
              <a:t>values.</a:t>
            </a:r>
            <a:endParaRPr lang="en-US" sz="1600" dirty="0">
              <a:latin typeface="Tahoma"/>
              <a:cs typeface="Tahoma"/>
            </a:endParaRPr>
          </a:p>
          <a:p>
            <a:pPr marL="16933">
              <a:spcBef>
                <a:spcPts val="100"/>
              </a:spcBef>
              <a:tabLst>
                <a:tab pos="430943" algn="l"/>
              </a:tabLst>
            </a:pPr>
            <a:endParaRPr sz="1733" dirty="0">
              <a:latin typeface="Tahoma"/>
              <a:cs typeface="Tahoma"/>
            </a:endParaRPr>
          </a:p>
        </p:txBody>
      </p:sp>
      <p:grpSp>
        <p:nvGrpSpPr>
          <p:cNvPr id="14" name="object 14"/>
          <p:cNvGrpSpPr/>
          <p:nvPr/>
        </p:nvGrpSpPr>
        <p:grpSpPr>
          <a:xfrm>
            <a:off x="4797551" y="2010917"/>
            <a:ext cx="3039872" cy="4039616"/>
            <a:chOff x="3598164" y="1525524"/>
            <a:chExt cx="2279904" cy="3029712"/>
          </a:xfrm>
        </p:grpSpPr>
        <p:pic>
          <p:nvPicPr>
            <p:cNvPr id="15" name="object 15"/>
            <p:cNvPicPr/>
            <p:nvPr/>
          </p:nvPicPr>
          <p:blipFill>
            <a:blip r:embed="rId4" cstate="print"/>
            <a:stretch>
              <a:fillRect/>
            </a:stretch>
          </p:blipFill>
          <p:spPr>
            <a:xfrm>
              <a:off x="3598164" y="1525524"/>
              <a:ext cx="2279904" cy="3029712"/>
            </a:xfrm>
            <a:prstGeom prst="rect">
              <a:avLst/>
            </a:prstGeom>
          </p:spPr>
        </p:pic>
        <p:pic>
          <p:nvPicPr>
            <p:cNvPr id="16" name="object 16"/>
            <p:cNvPicPr/>
            <p:nvPr/>
          </p:nvPicPr>
          <p:blipFill>
            <a:blip r:embed="rId5" cstate="print"/>
            <a:stretch>
              <a:fillRect/>
            </a:stretch>
          </p:blipFill>
          <p:spPr>
            <a:xfrm>
              <a:off x="3756660" y="1528572"/>
              <a:ext cx="2113788" cy="2298191"/>
            </a:xfrm>
            <a:prstGeom prst="rect">
              <a:avLst/>
            </a:prstGeom>
          </p:spPr>
        </p:pic>
        <p:sp>
          <p:nvSpPr>
            <p:cNvPr id="17" name="object 17"/>
            <p:cNvSpPr/>
            <p:nvPr/>
          </p:nvSpPr>
          <p:spPr>
            <a:xfrm>
              <a:off x="3660394" y="1567561"/>
              <a:ext cx="2160270" cy="2911475"/>
            </a:xfrm>
            <a:custGeom>
              <a:avLst/>
              <a:gdLst/>
              <a:ahLst/>
              <a:cxnLst/>
              <a:rect l="l" t="t" r="r" b="b"/>
              <a:pathLst>
                <a:path w="2160270" h="2911475">
                  <a:moveTo>
                    <a:pt x="2160016" y="0"/>
                  </a:moveTo>
                  <a:lnTo>
                    <a:pt x="0" y="0"/>
                  </a:lnTo>
                  <a:lnTo>
                    <a:pt x="0" y="2328951"/>
                  </a:lnTo>
                  <a:lnTo>
                    <a:pt x="1080007" y="2911182"/>
                  </a:lnTo>
                  <a:lnTo>
                    <a:pt x="2160016" y="2328951"/>
                  </a:lnTo>
                  <a:lnTo>
                    <a:pt x="2160016" y="0"/>
                  </a:lnTo>
                  <a:close/>
                </a:path>
              </a:pathLst>
            </a:custGeom>
            <a:solidFill>
              <a:srgbClr val="4E5467"/>
            </a:solidFill>
          </p:spPr>
          <p:txBody>
            <a:bodyPr wrap="square" lIns="0" tIns="0" rIns="0" bIns="0" rtlCol="0"/>
            <a:lstStyle/>
            <a:p>
              <a:endParaRPr sz="2400"/>
            </a:p>
          </p:txBody>
        </p:sp>
        <p:sp>
          <p:nvSpPr>
            <p:cNvPr id="18" name="object 18"/>
            <p:cNvSpPr/>
            <p:nvPr/>
          </p:nvSpPr>
          <p:spPr>
            <a:xfrm>
              <a:off x="3660394" y="1567561"/>
              <a:ext cx="2160270" cy="2911475"/>
            </a:xfrm>
            <a:custGeom>
              <a:avLst/>
              <a:gdLst/>
              <a:ahLst/>
              <a:cxnLst/>
              <a:rect l="l" t="t" r="r" b="b"/>
              <a:pathLst>
                <a:path w="2160270" h="2911475">
                  <a:moveTo>
                    <a:pt x="0" y="0"/>
                  </a:moveTo>
                  <a:lnTo>
                    <a:pt x="2160016" y="0"/>
                  </a:lnTo>
                  <a:lnTo>
                    <a:pt x="2160016" y="2328951"/>
                  </a:lnTo>
                  <a:lnTo>
                    <a:pt x="1080007" y="2911182"/>
                  </a:lnTo>
                  <a:lnTo>
                    <a:pt x="0" y="2328951"/>
                  </a:lnTo>
                  <a:lnTo>
                    <a:pt x="0" y="0"/>
                  </a:lnTo>
                  <a:close/>
                </a:path>
              </a:pathLst>
            </a:custGeom>
            <a:ln w="38100">
              <a:solidFill>
                <a:srgbClr val="FFFFFF"/>
              </a:solidFill>
            </a:ln>
          </p:spPr>
          <p:txBody>
            <a:bodyPr wrap="square" lIns="0" tIns="0" rIns="0" bIns="0" rtlCol="0"/>
            <a:lstStyle/>
            <a:p>
              <a:endParaRPr sz="2400"/>
            </a:p>
          </p:txBody>
        </p:sp>
      </p:grpSp>
      <p:sp>
        <p:nvSpPr>
          <p:cNvPr id="20" name="object 20"/>
          <p:cNvSpPr txBox="1"/>
          <p:nvPr/>
        </p:nvSpPr>
        <p:spPr>
          <a:xfrm>
            <a:off x="5074920" y="2081560"/>
            <a:ext cx="2543048" cy="263320"/>
          </a:xfrm>
          <a:prstGeom prst="rect">
            <a:avLst/>
          </a:prstGeom>
        </p:spPr>
        <p:txBody>
          <a:bodyPr vert="horz" wrap="square" lIns="0" tIns="16933" rIns="0" bIns="0" rtlCol="0">
            <a:spAutoFit/>
          </a:bodyPr>
          <a:lstStyle/>
          <a:p>
            <a:pPr marL="16933">
              <a:spcBef>
                <a:spcPts val="133"/>
              </a:spcBef>
            </a:pPr>
            <a:r>
              <a:rPr sz="1600" b="1" spc="-133" dirty="0">
                <a:solidFill>
                  <a:srgbClr val="FFFFFF"/>
                </a:solidFill>
                <a:latin typeface="Tahoma"/>
                <a:cs typeface="Tahoma"/>
              </a:rPr>
              <a:t>Random</a:t>
            </a:r>
            <a:r>
              <a:rPr sz="1600" b="1" spc="-67" dirty="0">
                <a:solidFill>
                  <a:srgbClr val="FFFFFF"/>
                </a:solidFill>
                <a:latin typeface="Tahoma"/>
                <a:cs typeface="Tahoma"/>
              </a:rPr>
              <a:t> </a:t>
            </a:r>
            <a:r>
              <a:rPr sz="1600" b="1" spc="-87" dirty="0">
                <a:solidFill>
                  <a:srgbClr val="FFFFFF"/>
                </a:solidFill>
                <a:latin typeface="Tahoma"/>
                <a:cs typeface="Tahoma"/>
              </a:rPr>
              <a:t>Forest</a:t>
            </a:r>
            <a:r>
              <a:rPr lang="en-US" sz="1600" b="1" spc="-87" dirty="0">
                <a:solidFill>
                  <a:srgbClr val="FFFFFF"/>
                </a:solidFill>
                <a:latin typeface="Tahoma"/>
                <a:cs typeface="Tahoma"/>
              </a:rPr>
              <a:t> Regressor</a:t>
            </a:r>
            <a:r>
              <a:rPr sz="1600" b="1" spc="-87" dirty="0">
                <a:solidFill>
                  <a:srgbClr val="FFFFFF"/>
                </a:solidFill>
                <a:latin typeface="Tahoma"/>
                <a:cs typeface="Tahoma"/>
              </a:rPr>
              <a:t>:</a:t>
            </a:r>
            <a:endParaRPr sz="1600" dirty="0">
              <a:latin typeface="Tahoma"/>
              <a:cs typeface="Tahoma"/>
            </a:endParaRPr>
          </a:p>
        </p:txBody>
      </p:sp>
      <p:sp>
        <p:nvSpPr>
          <p:cNvPr id="21" name="object 21"/>
          <p:cNvSpPr txBox="1"/>
          <p:nvPr/>
        </p:nvSpPr>
        <p:spPr>
          <a:xfrm>
            <a:off x="5181261" y="2770564"/>
            <a:ext cx="2436707" cy="1670543"/>
          </a:xfrm>
          <a:prstGeom prst="rect">
            <a:avLst/>
          </a:prstGeom>
        </p:spPr>
        <p:txBody>
          <a:bodyPr vert="horz" wrap="square" lIns="0" tIns="16087" rIns="0" bIns="0" rtlCol="0">
            <a:spAutoFit/>
          </a:bodyPr>
          <a:lstStyle/>
          <a:p>
            <a:pPr marL="16933">
              <a:lnSpc>
                <a:spcPts val="1953"/>
              </a:lnSpc>
              <a:spcBef>
                <a:spcPts val="127"/>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lang="en-US" sz="1600" dirty="0">
                <a:solidFill>
                  <a:srgbClr val="FFFFFF"/>
                </a:solidFill>
                <a:latin typeface="Tahoma"/>
                <a:cs typeface="Tahoma"/>
              </a:rPr>
              <a:t>R</a:t>
            </a:r>
            <a:r>
              <a:rPr sz="1600" dirty="0">
                <a:solidFill>
                  <a:srgbClr val="FFFFFF"/>
                </a:solidFill>
                <a:latin typeface="Tahoma"/>
                <a:cs typeface="Tahoma"/>
              </a:rPr>
              <a:t>MSE:</a:t>
            </a:r>
            <a:r>
              <a:rPr sz="1600" spc="-33" dirty="0">
                <a:solidFill>
                  <a:srgbClr val="FFFFFF"/>
                </a:solidFill>
                <a:latin typeface="Tahoma"/>
                <a:cs typeface="Tahoma"/>
              </a:rPr>
              <a:t> </a:t>
            </a:r>
            <a:r>
              <a:rPr sz="1600" spc="-27" dirty="0">
                <a:solidFill>
                  <a:srgbClr val="FFFFFF"/>
                </a:solidFill>
                <a:latin typeface="Tahoma"/>
                <a:cs typeface="Tahoma"/>
              </a:rPr>
              <a:t>0.</a:t>
            </a:r>
            <a:r>
              <a:rPr lang="en-US" sz="1600" spc="-27" dirty="0">
                <a:solidFill>
                  <a:srgbClr val="FFFFFF"/>
                </a:solidFill>
                <a:latin typeface="Tahoma"/>
                <a:cs typeface="Tahoma"/>
              </a:rPr>
              <a:t>3541</a:t>
            </a:r>
            <a:endParaRPr sz="1600" dirty="0">
              <a:latin typeface="Tahoma"/>
              <a:cs typeface="Tahoma"/>
            </a:endParaRPr>
          </a:p>
          <a:p>
            <a:pPr marL="16933">
              <a:lnSpc>
                <a:spcPts val="1827"/>
              </a:lnSpc>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sz="1600" spc="-47" dirty="0">
                <a:solidFill>
                  <a:srgbClr val="FFFFFF"/>
                </a:solidFill>
                <a:latin typeface="Tahoma"/>
                <a:cs typeface="Tahoma"/>
              </a:rPr>
              <a:t>R2:</a:t>
            </a:r>
            <a:r>
              <a:rPr sz="1600" spc="-67" dirty="0">
                <a:solidFill>
                  <a:srgbClr val="FFFFFF"/>
                </a:solidFill>
                <a:latin typeface="Tahoma"/>
                <a:cs typeface="Tahoma"/>
              </a:rPr>
              <a:t> </a:t>
            </a:r>
            <a:r>
              <a:rPr sz="1600" spc="-27" dirty="0">
                <a:solidFill>
                  <a:srgbClr val="FFFFFF"/>
                </a:solidFill>
                <a:latin typeface="Tahoma"/>
                <a:cs typeface="Tahoma"/>
              </a:rPr>
              <a:t>0.</a:t>
            </a:r>
            <a:r>
              <a:rPr lang="en-US" sz="1600" spc="-27" dirty="0">
                <a:solidFill>
                  <a:srgbClr val="FFFFFF"/>
                </a:solidFill>
                <a:latin typeface="Tahoma"/>
                <a:cs typeface="Tahoma"/>
              </a:rPr>
              <a:t>5619</a:t>
            </a:r>
            <a:endParaRPr sz="1600" dirty="0">
              <a:latin typeface="Tahoma"/>
              <a:cs typeface="Tahoma"/>
            </a:endParaRPr>
          </a:p>
          <a:p>
            <a:pPr marL="430943" marR="6773" indent="-414856">
              <a:lnSpc>
                <a:spcPts val="1827"/>
              </a:lnSpc>
              <a:spcBef>
                <a:spcPts val="147"/>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sz="1600" spc="-13" dirty="0">
                <a:solidFill>
                  <a:srgbClr val="FFFFFF"/>
                </a:solidFill>
                <a:latin typeface="Tahoma"/>
                <a:cs typeface="Tahoma"/>
              </a:rPr>
              <a:t>Performance:</a:t>
            </a:r>
            <a:r>
              <a:rPr sz="1600" spc="-27" dirty="0">
                <a:solidFill>
                  <a:srgbClr val="FFFFFF"/>
                </a:solidFill>
                <a:latin typeface="Tahoma"/>
                <a:cs typeface="Tahoma"/>
              </a:rPr>
              <a:t> </a:t>
            </a:r>
            <a:r>
              <a:rPr lang="en-US" sz="1600" spc="-27" dirty="0">
                <a:solidFill>
                  <a:srgbClr val="FFFFFF"/>
                </a:solidFill>
                <a:latin typeface="Tahoma"/>
                <a:cs typeface="Tahoma"/>
              </a:rPr>
              <a:t>Good,</a:t>
            </a:r>
            <a:r>
              <a:rPr sz="1600" spc="-27" dirty="0">
                <a:solidFill>
                  <a:srgbClr val="FFFFFF"/>
                </a:solidFill>
                <a:latin typeface="Tahoma"/>
                <a:cs typeface="Tahoma"/>
              </a:rPr>
              <a:t> </a:t>
            </a:r>
            <a:r>
              <a:rPr sz="1600" dirty="0">
                <a:solidFill>
                  <a:srgbClr val="FFFFFF"/>
                </a:solidFill>
                <a:latin typeface="Tahoma"/>
                <a:cs typeface="Tahoma"/>
              </a:rPr>
              <a:t>with</a:t>
            </a:r>
            <a:r>
              <a:rPr sz="1600" spc="-27" dirty="0">
                <a:solidFill>
                  <a:srgbClr val="FFFFFF"/>
                </a:solidFill>
                <a:latin typeface="Tahoma"/>
                <a:cs typeface="Tahoma"/>
              </a:rPr>
              <a:t> </a:t>
            </a:r>
            <a:r>
              <a:rPr sz="1600" spc="-13" dirty="0">
                <a:solidFill>
                  <a:srgbClr val="FFFFFF"/>
                </a:solidFill>
                <a:latin typeface="Tahoma"/>
                <a:cs typeface="Tahoma"/>
              </a:rPr>
              <a:t>predictions </a:t>
            </a:r>
            <a:r>
              <a:rPr sz="1600" dirty="0">
                <a:solidFill>
                  <a:srgbClr val="FFFFFF"/>
                </a:solidFill>
                <a:latin typeface="Tahoma"/>
                <a:cs typeface="Tahoma"/>
              </a:rPr>
              <a:t>closely</a:t>
            </a:r>
            <a:r>
              <a:rPr sz="1600" spc="13" dirty="0">
                <a:solidFill>
                  <a:srgbClr val="FFFFFF"/>
                </a:solidFill>
                <a:latin typeface="Tahoma"/>
                <a:cs typeface="Tahoma"/>
              </a:rPr>
              <a:t> </a:t>
            </a:r>
            <a:r>
              <a:rPr sz="1600" dirty="0">
                <a:solidFill>
                  <a:srgbClr val="FFFFFF"/>
                </a:solidFill>
                <a:latin typeface="Tahoma"/>
                <a:cs typeface="Tahoma"/>
              </a:rPr>
              <a:t>following</a:t>
            </a:r>
            <a:r>
              <a:rPr sz="1600" spc="7" dirty="0">
                <a:solidFill>
                  <a:srgbClr val="FFFFFF"/>
                </a:solidFill>
                <a:latin typeface="Tahoma"/>
                <a:cs typeface="Tahoma"/>
              </a:rPr>
              <a:t> </a:t>
            </a:r>
            <a:r>
              <a:rPr sz="1600" spc="-33" dirty="0">
                <a:solidFill>
                  <a:srgbClr val="FFFFFF"/>
                </a:solidFill>
                <a:latin typeface="Tahoma"/>
                <a:cs typeface="Tahoma"/>
              </a:rPr>
              <a:t>the </a:t>
            </a:r>
            <a:r>
              <a:rPr sz="1600" dirty="0">
                <a:solidFill>
                  <a:srgbClr val="FFFFFF"/>
                </a:solidFill>
                <a:latin typeface="Tahoma"/>
                <a:cs typeface="Tahoma"/>
              </a:rPr>
              <a:t>actual</a:t>
            </a:r>
            <a:r>
              <a:rPr sz="1600" spc="-93" dirty="0">
                <a:solidFill>
                  <a:srgbClr val="FFFFFF"/>
                </a:solidFill>
                <a:latin typeface="Tahoma"/>
                <a:cs typeface="Tahoma"/>
              </a:rPr>
              <a:t> </a:t>
            </a:r>
            <a:r>
              <a:rPr sz="1600" spc="-27" dirty="0">
                <a:solidFill>
                  <a:srgbClr val="FFFFFF"/>
                </a:solidFill>
                <a:latin typeface="Tahoma"/>
                <a:cs typeface="Tahoma"/>
              </a:rPr>
              <a:t>values,</a:t>
            </a:r>
            <a:r>
              <a:rPr sz="1600" spc="-73" dirty="0">
                <a:solidFill>
                  <a:srgbClr val="FFFFFF"/>
                </a:solidFill>
                <a:latin typeface="Tahoma"/>
                <a:cs typeface="Tahoma"/>
              </a:rPr>
              <a:t> </a:t>
            </a:r>
            <a:r>
              <a:rPr sz="1600" spc="-13" dirty="0">
                <a:solidFill>
                  <a:srgbClr val="FFFFFF"/>
                </a:solidFill>
                <a:latin typeface="Tahoma"/>
                <a:cs typeface="Tahoma"/>
              </a:rPr>
              <a:t>though </a:t>
            </a:r>
            <a:r>
              <a:rPr sz="1600" spc="-127" dirty="0">
                <a:solidFill>
                  <a:srgbClr val="FFFFFF"/>
                </a:solidFill>
                <a:latin typeface="Tahoma"/>
                <a:cs typeface="Tahoma"/>
              </a:rPr>
              <a:t> </a:t>
            </a:r>
            <a:r>
              <a:rPr lang="en-US" sz="1600" spc="-127" dirty="0">
                <a:solidFill>
                  <a:srgbClr val="FFFFFF"/>
                </a:solidFill>
                <a:latin typeface="Tahoma"/>
                <a:cs typeface="Tahoma"/>
              </a:rPr>
              <a:t>not </a:t>
            </a:r>
            <a:r>
              <a:rPr sz="1600" spc="-13" dirty="0">
                <a:solidFill>
                  <a:srgbClr val="FFFFFF"/>
                </a:solidFill>
                <a:latin typeface="Tahoma"/>
                <a:cs typeface="Tahoma"/>
              </a:rPr>
              <a:t>perfect</a:t>
            </a:r>
            <a:endParaRPr sz="1600" dirty="0">
              <a:latin typeface="Tahoma"/>
              <a:cs typeface="Tahoma"/>
            </a:endParaRPr>
          </a:p>
        </p:txBody>
      </p:sp>
      <p:grpSp>
        <p:nvGrpSpPr>
          <p:cNvPr id="22" name="object 22"/>
          <p:cNvGrpSpPr/>
          <p:nvPr/>
        </p:nvGrpSpPr>
        <p:grpSpPr>
          <a:xfrm>
            <a:off x="7949184" y="2034032"/>
            <a:ext cx="3037840" cy="4039616"/>
            <a:chOff x="5961888" y="1525524"/>
            <a:chExt cx="2278380" cy="3029712"/>
          </a:xfrm>
        </p:grpSpPr>
        <p:pic>
          <p:nvPicPr>
            <p:cNvPr id="23" name="object 23"/>
            <p:cNvPicPr/>
            <p:nvPr/>
          </p:nvPicPr>
          <p:blipFill>
            <a:blip r:embed="rId6" cstate="print"/>
            <a:stretch>
              <a:fillRect/>
            </a:stretch>
          </p:blipFill>
          <p:spPr>
            <a:xfrm>
              <a:off x="5961888" y="1525524"/>
              <a:ext cx="2278380" cy="3029712"/>
            </a:xfrm>
            <a:prstGeom prst="rect">
              <a:avLst/>
            </a:prstGeom>
          </p:spPr>
        </p:pic>
        <p:pic>
          <p:nvPicPr>
            <p:cNvPr id="24" name="object 24"/>
            <p:cNvPicPr/>
            <p:nvPr/>
          </p:nvPicPr>
          <p:blipFill>
            <a:blip r:embed="rId7" cstate="print"/>
            <a:stretch>
              <a:fillRect/>
            </a:stretch>
          </p:blipFill>
          <p:spPr>
            <a:xfrm>
              <a:off x="6065520" y="1536192"/>
              <a:ext cx="2164079" cy="2243327"/>
            </a:xfrm>
            <a:prstGeom prst="rect">
              <a:avLst/>
            </a:prstGeom>
          </p:spPr>
        </p:pic>
        <p:sp>
          <p:nvSpPr>
            <p:cNvPr id="25" name="object 25"/>
            <p:cNvSpPr/>
            <p:nvPr/>
          </p:nvSpPr>
          <p:spPr>
            <a:xfrm>
              <a:off x="6023356" y="1567561"/>
              <a:ext cx="2160270" cy="2911475"/>
            </a:xfrm>
            <a:custGeom>
              <a:avLst/>
              <a:gdLst/>
              <a:ahLst/>
              <a:cxnLst/>
              <a:rect l="l" t="t" r="r" b="b"/>
              <a:pathLst>
                <a:path w="2160270" h="2911475">
                  <a:moveTo>
                    <a:pt x="2160016" y="0"/>
                  </a:moveTo>
                  <a:lnTo>
                    <a:pt x="0" y="0"/>
                  </a:lnTo>
                  <a:lnTo>
                    <a:pt x="0" y="2328951"/>
                  </a:lnTo>
                  <a:lnTo>
                    <a:pt x="1080008" y="2911182"/>
                  </a:lnTo>
                  <a:lnTo>
                    <a:pt x="2160016" y="2328951"/>
                  </a:lnTo>
                  <a:lnTo>
                    <a:pt x="2160016" y="0"/>
                  </a:lnTo>
                  <a:close/>
                </a:path>
              </a:pathLst>
            </a:custGeom>
            <a:solidFill>
              <a:srgbClr val="F05E21"/>
            </a:solidFill>
          </p:spPr>
          <p:txBody>
            <a:bodyPr wrap="square" lIns="0" tIns="0" rIns="0" bIns="0" rtlCol="0"/>
            <a:lstStyle/>
            <a:p>
              <a:endParaRPr sz="2400"/>
            </a:p>
          </p:txBody>
        </p:sp>
        <p:sp>
          <p:nvSpPr>
            <p:cNvPr id="26" name="object 26"/>
            <p:cNvSpPr/>
            <p:nvPr/>
          </p:nvSpPr>
          <p:spPr>
            <a:xfrm>
              <a:off x="6023356" y="1567561"/>
              <a:ext cx="2160270" cy="2911475"/>
            </a:xfrm>
            <a:custGeom>
              <a:avLst/>
              <a:gdLst/>
              <a:ahLst/>
              <a:cxnLst/>
              <a:rect l="l" t="t" r="r" b="b"/>
              <a:pathLst>
                <a:path w="2160270" h="2911475">
                  <a:moveTo>
                    <a:pt x="0" y="0"/>
                  </a:moveTo>
                  <a:lnTo>
                    <a:pt x="2160016" y="0"/>
                  </a:lnTo>
                  <a:lnTo>
                    <a:pt x="2160016" y="2328951"/>
                  </a:lnTo>
                  <a:lnTo>
                    <a:pt x="1080008" y="2911182"/>
                  </a:lnTo>
                  <a:lnTo>
                    <a:pt x="0" y="2328951"/>
                  </a:lnTo>
                  <a:lnTo>
                    <a:pt x="0" y="0"/>
                  </a:lnTo>
                  <a:close/>
                </a:path>
              </a:pathLst>
            </a:custGeom>
            <a:ln w="38100">
              <a:solidFill>
                <a:srgbClr val="FFFFFF"/>
              </a:solidFill>
            </a:ln>
          </p:spPr>
          <p:txBody>
            <a:bodyPr wrap="square" lIns="0" tIns="0" rIns="0" bIns="0" rtlCol="0"/>
            <a:lstStyle/>
            <a:p>
              <a:endParaRPr sz="2400"/>
            </a:p>
          </p:txBody>
        </p:sp>
      </p:grpSp>
      <p:sp>
        <p:nvSpPr>
          <p:cNvPr id="29" name="object 29"/>
          <p:cNvSpPr txBox="1"/>
          <p:nvPr/>
        </p:nvSpPr>
        <p:spPr>
          <a:xfrm>
            <a:off x="8113775" y="2136336"/>
            <a:ext cx="2794001" cy="263320"/>
          </a:xfrm>
          <a:prstGeom prst="rect">
            <a:avLst/>
          </a:prstGeom>
        </p:spPr>
        <p:txBody>
          <a:bodyPr vert="horz" wrap="square" lIns="0" tIns="16933" rIns="0" bIns="0" rtlCol="0">
            <a:spAutoFit/>
          </a:bodyPr>
          <a:lstStyle/>
          <a:p>
            <a:pPr marL="16933">
              <a:spcBef>
                <a:spcPts val="133"/>
              </a:spcBef>
            </a:pPr>
            <a:r>
              <a:rPr lang="en-US" sz="1600" b="1" spc="-107" dirty="0">
                <a:solidFill>
                  <a:srgbClr val="FFFFFF"/>
                </a:solidFill>
                <a:latin typeface="Tahoma"/>
                <a:cs typeface="Tahoma"/>
              </a:rPr>
              <a:t>Gradient Boosting</a:t>
            </a:r>
            <a:r>
              <a:rPr sz="1600" b="1" spc="-13" dirty="0">
                <a:solidFill>
                  <a:srgbClr val="FFFFFF"/>
                </a:solidFill>
                <a:latin typeface="Tahoma"/>
                <a:cs typeface="Tahoma"/>
              </a:rPr>
              <a:t> </a:t>
            </a:r>
            <a:r>
              <a:rPr sz="1600" b="1" spc="-113" dirty="0">
                <a:solidFill>
                  <a:srgbClr val="FFFFFF"/>
                </a:solidFill>
                <a:latin typeface="Tahoma"/>
                <a:cs typeface="Tahoma"/>
              </a:rPr>
              <a:t>Regressor:</a:t>
            </a:r>
            <a:endParaRPr sz="1600" dirty="0">
              <a:latin typeface="Tahoma"/>
              <a:cs typeface="Tahoma"/>
            </a:endParaRPr>
          </a:p>
        </p:txBody>
      </p:sp>
      <p:sp>
        <p:nvSpPr>
          <p:cNvPr id="30" name="object 30"/>
          <p:cNvSpPr txBox="1"/>
          <p:nvPr/>
        </p:nvSpPr>
        <p:spPr>
          <a:xfrm>
            <a:off x="8332554" y="2861936"/>
            <a:ext cx="2434167" cy="2277418"/>
          </a:xfrm>
          <a:prstGeom prst="rect">
            <a:avLst/>
          </a:prstGeom>
        </p:spPr>
        <p:txBody>
          <a:bodyPr vert="horz" wrap="square" lIns="0" tIns="33020" rIns="0" bIns="0" rtlCol="0">
            <a:spAutoFit/>
          </a:bodyPr>
          <a:lstStyle/>
          <a:p>
            <a:pPr marL="16933">
              <a:spcBef>
                <a:spcPts val="260"/>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lang="en-US" sz="1600" dirty="0">
                <a:solidFill>
                  <a:srgbClr val="FFFFFF"/>
                </a:solidFill>
                <a:latin typeface="Tahoma"/>
                <a:cs typeface="Tahoma"/>
              </a:rPr>
              <a:t>R</a:t>
            </a:r>
            <a:r>
              <a:rPr sz="1600" dirty="0">
                <a:solidFill>
                  <a:srgbClr val="FFFFFF"/>
                </a:solidFill>
                <a:latin typeface="Tahoma"/>
                <a:cs typeface="Tahoma"/>
              </a:rPr>
              <a:t>MSE:</a:t>
            </a:r>
            <a:r>
              <a:rPr sz="1600" spc="-33" dirty="0">
                <a:solidFill>
                  <a:srgbClr val="FFFFFF"/>
                </a:solidFill>
                <a:latin typeface="Tahoma"/>
                <a:cs typeface="Tahoma"/>
              </a:rPr>
              <a:t> </a:t>
            </a:r>
            <a:r>
              <a:rPr lang="en-US" sz="1600" spc="-27" dirty="0">
                <a:solidFill>
                  <a:srgbClr val="FFFFFF"/>
                </a:solidFill>
                <a:latin typeface="Tahoma"/>
                <a:cs typeface="Tahoma"/>
              </a:rPr>
              <a:t>0.3793</a:t>
            </a:r>
            <a:endParaRPr sz="1600" dirty="0">
              <a:latin typeface="Tahoma"/>
              <a:cs typeface="Tahoma"/>
            </a:endParaRPr>
          </a:p>
          <a:p>
            <a:pPr marL="16933">
              <a:spcBef>
                <a:spcPts val="127"/>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sz="1600" spc="-47" dirty="0">
                <a:solidFill>
                  <a:srgbClr val="FFFFFF"/>
                </a:solidFill>
                <a:latin typeface="Tahoma"/>
                <a:cs typeface="Tahoma"/>
              </a:rPr>
              <a:t>R2:</a:t>
            </a:r>
            <a:r>
              <a:rPr sz="1600" spc="-67" dirty="0">
                <a:solidFill>
                  <a:srgbClr val="FFFFFF"/>
                </a:solidFill>
                <a:latin typeface="Tahoma"/>
                <a:cs typeface="Tahoma"/>
              </a:rPr>
              <a:t> </a:t>
            </a:r>
            <a:r>
              <a:rPr sz="1600" spc="-27" dirty="0">
                <a:solidFill>
                  <a:srgbClr val="FFFFFF"/>
                </a:solidFill>
                <a:latin typeface="Tahoma"/>
                <a:cs typeface="Tahoma"/>
              </a:rPr>
              <a:t>0.</a:t>
            </a:r>
            <a:r>
              <a:rPr lang="en-US" sz="1600" spc="-27" dirty="0">
                <a:solidFill>
                  <a:srgbClr val="FFFFFF"/>
                </a:solidFill>
                <a:latin typeface="Tahoma"/>
                <a:cs typeface="Tahoma"/>
              </a:rPr>
              <a:t>4973</a:t>
            </a:r>
            <a:endParaRPr sz="1600" dirty="0">
              <a:latin typeface="Tahoma"/>
              <a:cs typeface="Tahoma"/>
            </a:endParaRPr>
          </a:p>
          <a:p>
            <a:pPr marL="430943" marR="6773" indent="-414856">
              <a:lnSpc>
                <a:spcPts val="2213"/>
              </a:lnSpc>
              <a:spcBef>
                <a:spcPts val="93"/>
              </a:spcBef>
              <a:tabLst>
                <a:tab pos="430943" algn="l"/>
              </a:tabLst>
            </a:pPr>
            <a:r>
              <a:rPr sz="1733" spc="-67" dirty="0">
                <a:solidFill>
                  <a:srgbClr val="FFFFFF"/>
                </a:solidFill>
                <a:latin typeface="Tahoma"/>
                <a:cs typeface="Tahoma"/>
              </a:rPr>
              <a:t>-</a:t>
            </a:r>
            <a:r>
              <a:rPr sz="1733" dirty="0">
                <a:solidFill>
                  <a:srgbClr val="FFFFFF"/>
                </a:solidFill>
                <a:latin typeface="Tahoma"/>
                <a:cs typeface="Tahoma"/>
              </a:rPr>
              <a:t>	</a:t>
            </a:r>
            <a:r>
              <a:rPr sz="1600" spc="-13" dirty="0">
                <a:solidFill>
                  <a:srgbClr val="FFFFFF"/>
                </a:solidFill>
                <a:latin typeface="Tahoma"/>
                <a:cs typeface="Tahoma"/>
              </a:rPr>
              <a:t>Performance:</a:t>
            </a:r>
            <a:r>
              <a:rPr sz="1600" spc="-27" dirty="0">
                <a:solidFill>
                  <a:srgbClr val="FFFFFF"/>
                </a:solidFill>
                <a:latin typeface="Tahoma"/>
                <a:cs typeface="Tahoma"/>
              </a:rPr>
              <a:t> </a:t>
            </a:r>
            <a:r>
              <a:rPr lang="en-US" sz="1600" spc="-27" dirty="0">
                <a:solidFill>
                  <a:srgbClr val="FFFFFF"/>
                </a:solidFill>
                <a:latin typeface="Tahoma"/>
                <a:cs typeface="Tahoma"/>
              </a:rPr>
              <a:t>Moderate</a:t>
            </a:r>
            <a:r>
              <a:rPr sz="1600" spc="-27" dirty="0">
                <a:solidFill>
                  <a:srgbClr val="FFFFFF"/>
                </a:solidFill>
                <a:latin typeface="Tahoma"/>
                <a:cs typeface="Tahoma"/>
              </a:rPr>
              <a:t>, </a:t>
            </a:r>
            <a:r>
              <a:rPr sz="1600" dirty="0">
                <a:solidFill>
                  <a:srgbClr val="FFFFFF"/>
                </a:solidFill>
                <a:latin typeface="Tahoma"/>
                <a:cs typeface="Tahoma"/>
              </a:rPr>
              <a:t>with</a:t>
            </a:r>
            <a:r>
              <a:rPr sz="1600" spc="7" dirty="0">
                <a:solidFill>
                  <a:srgbClr val="FFFFFF"/>
                </a:solidFill>
                <a:latin typeface="Tahoma"/>
                <a:cs typeface="Tahoma"/>
              </a:rPr>
              <a:t> </a:t>
            </a:r>
            <a:r>
              <a:rPr sz="1600" spc="-13" dirty="0">
                <a:solidFill>
                  <a:srgbClr val="FFFFFF"/>
                </a:solidFill>
                <a:latin typeface="Tahoma"/>
                <a:cs typeface="Tahoma"/>
              </a:rPr>
              <a:t>significant </a:t>
            </a:r>
            <a:r>
              <a:rPr sz="1600" dirty="0">
                <a:solidFill>
                  <a:srgbClr val="FFFFFF"/>
                </a:solidFill>
                <a:latin typeface="Tahoma"/>
                <a:cs typeface="Tahoma"/>
              </a:rPr>
              <a:t>deviations</a:t>
            </a:r>
            <a:r>
              <a:rPr sz="1600" spc="-47" dirty="0">
                <a:solidFill>
                  <a:srgbClr val="FFFFFF"/>
                </a:solidFill>
                <a:latin typeface="Tahoma"/>
                <a:cs typeface="Tahoma"/>
              </a:rPr>
              <a:t> </a:t>
            </a:r>
            <a:r>
              <a:rPr sz="1600" dirty="0">
                <a:solidFill>
                  <a:srgbClr val="FFFFFF"/>
                </a:solidFill>
                <a:latin typeface="Tahoma"/>
                <a:cs typeface="Tahoma"/>
              </a:rPr>
              <a:t>from</a:t>
            </a:r>
            <a:r>
              <a:rPr sz="1600" spc="-27" dirty="0">
                <a:solidFill>
                  <a:srgbClr val="FFFFFF"/>
                </a:solidFill>
                <a:latin typeface="Tahoma"/>
                <a:cs typeface="Tahoma"/>
              </a:rPr>
              <a:t> </a:t>
            </a:r>
            <a:r>
              <a:rPr sz="1600" spc="-13" dirty="0">
                <a:solidFill>
                  <a:srgbClr val="FFFFFF"/>
                </a:solidFill>
                <a:latin typeface="Tahoma"/>
                <a:cs typeface="Tahoma"/>
              </a:rPr>
              <a:t>actual</a:t>
            </a:r>
            <a:endParaRPr sz="1600" dirty="0">
              <a:latin typeface="Tahoma"/>
              <a:cs typeface="Tahoma"/>
            </a:endParaRPr>
          </a:p>
          <a:p>
            <a:pPr marL="430943">
              <a:spcBef>
                <a:spcPts val="160"/>
              </a:spcBef>
            </a:pPr>
            <a:r>
              <a:rPr sz="1600" spc="-27" dirty="0">
                <a:solidFill>
                  <a:srgbClr val="FFFFFF"/>
                </a:solidFill>
                <a:latin typeface="Tahoma"/>
                <a:cs typeface="Tahoma"/>
              </a:rPr>
              <a:t>values,</a:t>
            </a:r>
            <a:r>
              <a:rPr sz="1600" spc="-73" dirty="0">
                <a:solidFill>
                  <a:srgbClr val="FFFFFF"/>
                </a:solidFill>
                <a:latin typeface="Tahoma"/>
                <a:cs typeface="Tahoma"/>
              </a:rPr>
              <a:t> </a:t>
            </a:r>
            <a:r>
              <a:rPr sz="1600" dirty="0">
                <a:solidFill>
                  <a:srgbClr val="FFFFFF"/>
                </a:solidFill>
                <a:latin typeface="Tahoma"/>
                <a:cs typeface="Tahoma"/>
              </a:rPr>
              <a:t>especially</a:t>
            </a:r>
            <a:r>
              <a:rPr sz="1600" spc="-80" dirty="0">
                <a:solidFill>
                  <a:srgbClr val="FFFFFF"/>
                </a:solidFill>
                <a:latin typeface="Tahoma"/>
                <a:cs typeface="Tahoma"/>
              </a:rPr>
              <a:t> </a:t>
            </a:r>
            <a:r>
              <a:rPr sz="1600" spc="-33" dirty="0">
                <a:solidFill>
                  <a:srgbClr val="FFFFFF"/>
                </a:solidFill>
                <a:latin typeface="Tahoma"/>
                <a:cs typeface="Tahoma"/>
              </a:rPr>
              <a:t>for</a:t>
            </a:r>
            <a:endParaRPr sz="1600" dirty="0">
              <a:latin typeface="Tahoma"/>
              <a:cs typeface="Tahoma"/>
            </a:endParaRPr>
          </a:p>
          <a:p>
            <a:pPr marL="430943">
              <a:spcBef>
                <a:spcPts val="287"/>
              </a:spcBef>
            </a:pPr>
            <a:r>
              <a:rPr sz="1600" spc="-13" dirty="0">
                <a:solidFill>
                  <a:srgbClr val="FFFFFF"/>
                </a:solidFill>
                <a:latin typeface="Tahoma"/>
                <a:cs typeface="Tahoma"/>
              </a:rPr>
              <a:t>higher</a:t>
            </a:r>
            <a:r>
              <a:rPr sz="1600" spc="-73" dirty="0">
                <a:solidFill>
                  <a:srgbClr val="FFFFFF"/>
                </a:solidFill>
                <a:latin typeface="Tahoma"/>
                <a:cs typeface="Tahoma"/>
              </a:rPr>
              <a:t> </a:t>
            </a:r>
            <a:r>
              <a:rPr sz="1600" spc="-13" dirty="0">
                <a:solidFill>
                  <a:srgbClr val="FFFFFF"/>
                </a:solidFill>
                <a:latin typeface="Tahoma"/>
                <a:cs typeface="Tahoma"/>
              </a:rPr>
              <a:t>values.</a:t>
            </a:r>
            <a:endParaRPr sz="1600" dirty="0">
              <a:latin typeface="Tahoma"/>
              <a:cs typeface="Tahom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65</TotalTime>
  <Words>1148</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MT</vt:lpstr>
      <vt:lpstr>Century Gothic</vt:lpstr>
      <vt:lpstr>system-ui</vt:lpstr>
      <vt:lpstr>Tahoma</vt:lpstr>
      <vt:lpstr>Wingdings 3</vt:lpstr>
      <vt:lpstr>Ion</vt:lpstr>
      <vt:lpstr>Regression Project: Predicting Average Temperature Values</vt:lpstr>
      <vt:lpstr>Agenda</vt:lpstr>
      <vt:lpstr>Introduction</vt:lpstr>
      <vt:lpstr>Data Source</vt:lpstr>
      <vt:lpstr>Methodology</vt:lpstr>
      <vt:lpstr>EDA</vt:lpstr>
      <vt:lpstr>EDA</vt:lpstr>
      <vt:lpstr>EDA</vt:lpstr>
      <vt:lpstr>Model Comparison</vt:lpstr>
      <vt:lpstr>Model Comparison</vt:lpstr>
      <vt:lpstr>Final Model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Sarah Mahlangu</dc:creator>
  <cp:lastModifiedBy>Sarah Mahlangu</cp:lastModifiedBy>
  <cp:revision>7</cp:revision>
  <dcterms:created xsi:type="dcterms:W3CDTF">2024-12-16T23:04:21Z</dcterms:created>
  <dcterms:modified xsi:type="dcterms:W3CDTF">2024-12-17T00:12:36Z</dcterms:modified>
</cp:coreProperties>
</file>