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9"/>
  </p:notesMasterIdLst>
  <p:sldIdLst>
    <p:sldId id="256" r:id="rId2"/>
    <p:sldId id="257" r:id="rId3"/>
    <p:sldId id="620" r:id="rId4"/>
    <p:sldId id="621" r:id="rId5"/>
    <p:sldId id="630" r:id="rId6"/>
    <p:sldId id="626" r:id="rId7"/>
    <p:sldId id="62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74" y="30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26D55A-539C-4997-AB22-9927DA516BD4}" type="doc">
      <dgm:prSet loTypeId="urn:microsoft.com/office/officeart/2005/8/layout/process1" loCatId="process" qsTypeId="urn:microsoft.com/office/officeart/2005/8/quickstyle/simple3" qsCatId="simple" csTypeId="urn:microsoft.com/office/officeart/2005/8/colors/colorful5" csCatId="colorful" phldr="1"/>
      <dgm:spPr/>
      <dgm:t>
        <a:bodyPr/>
        <a:lstStyle/>
        <a:p>
          <a:endParaRPr lang="en-ZA"/>
        </a:p>
      </dgm:t>
    </dgm:pt>
    <dgm:pt modelId="{BB275E3E-F3CF-4BAC-8893-C43F79DB733D}">
      <dgm:prSet phldrT="[Text]"/>
      <dgm:spPr/>
      <dgm:t>
        <a:bodyPr/>
        <a:lstStyle/>
        <a:p>
          <a:pPr algn="ctr"/>
          <a:r>
            <a:rPr lang="en-US" b="1" dirty="0"/>
            <a:t>Data collection</a:t>
          </a:r>
        </a:p>
        <a:p>
          <a:pPr algn="ctr"/>
          <a:r>
            <a:rPr lang="en-ZA" dirty="0"/>
            <a:t>Data downloaded from Kaggle</a:t>
          </a:r>
        </a:p>
      </dgm:t>
    </dgm:pt>
    <dgm:pt modelId="{7D005562-9A9B-4E7F-97D0-70EB9DFF38E7}" type="parTrans" cxnId="{D6117E50-EE39-41B1-8AB5-B7DA4F8DB2E6}">
      <dgm:prSet/>
      <dgm:spPr/>
      <dgm:t>
        <a:bodyPr/>
        <a:lstStyle/>
        <a:p>
          <a:pPr algn="ctr"/>
          <a:endParaRPr lang="en-ZA"/>
        </a:p>
      </dgm:t>
    </dgm:pt>
    <dgm:pt modelId="{D51C05CA-4FE4-44B9-AF59-5AE93152E652}" type="sibTrans" cxnId="{D6117E50-EE39-41B1-8AB5-B7DA4F8DB2E6}">
      <dgm:prSet/>
      <dgm:spPr/>
      <dgm:t>
        <a:bodyPr/>
        <a:lstStyle/>
        <a:p>
          <a:pPr algn="ctr"/>
          <a:endParaRPr lang="en-ZA"/>
        </a:p>
      </dgm:t>
    </dgm:pt>
    <dgm:pt modelId="{EA7C9DC2-58E3-404B-914B-EF6FCB3BB4CC}">
      <dgm:prSet phldrT="[Text]"/>
      <dgm:spPr/>
      <dgm:t>
        <a:bodyPr/>
        <a:lstStyle/>
        <a:p>
          <a:pPr algn="ctr"/>
          <a:r>
            <a:rPr lang="en-US" b="1" dirty="0"/>
            <a:t>Data</a:t>
          </a:r>
          <a:r>
            <a:rPr lang="en-US" b="1" baseline="0" dirty="0"/>
            <a:t> pre-processing</a:t>
          </a:r>
        </a:p>
        <a:p>
          <a:pPr algn="ctr"/>
          <a:r>
            <a:rPr lang="en-US" baseline="0" dirty="0"/>
            <a:t>1. Impute nulls by interpolation</a:t>
          </a:r>
        </a:p>
        <a:p>
          <a:pPr algn="ctr"/>
          <a:r>
            <a:rPr lang="en-US" baseline="0" dirty="0"/>
            <a:t>2. Remove outliers and incorrect data points</a:t>
          </a:r>
        </a:p>
        <a:p>
          <a:pPr algn="ctr"/>
          <a:endParaRPr lang="en-ZA" dirty="0"/>
        </a:p>
      </dgm:t>
    </dgm:pt>
    <dgm:pt modelId="{1F5DA63E-E951-4D9B-BD00-D5A2FBB95645}" type="parTrans" cxnId="{6E491B04-5856-4FEB-A32F-333ABA6D6141}">
      <dgm:prSet/>
      <dgm:spPr/>
      <dgm:t>
        <a:bodyPr/>
        <a:lstStyle/>
        <a:p>
          <a:pPr algn="ctr"/>
          <a:endParaRPr lang="en-ZA"/>
        </a:p>
      </dgm:t>
    </dgm:pt>
    <dgm:pt modelId="{9B7FFE68-6AC7-4217-804B-F523CBDAF213}" type="sibTrans" cxnId="{6E491B04-5856-4FEB-A32F-333ABA6D6141}">
      <dgm:prSet/>
      <dgm:spPr/>
      <dgm:t>
        <a:bodyPr/>
        <a:lstStyle/>
        <a:p>
          <a:pPr algn="ctr"/>
          <a:endParaRPr lang="en-ZA"/>
        </a:p>
      </dgm:t>
    </dgm:pt>
    <dgm:pt modelId="{940C4834-57EF-4FA6-A7EA-3FFCE2173B35}">
      <dgm:prSet custT="1"/>
      <dgm:spPr/>
      <dgm:t>
        <a:bodyPr/>
        <a:lstStyle/>
        <a:p>
          <a:pPr marL="0" lvl="0" algn="ctr" defTabSz="800100">
            <a:lnSpc>
              <a:spcPct val="90000"/>
            </a:lnSpc>
            <a:spcBef>
              <a:spcPct val="0"/>
            </a:spcBef>
            <a:spcAft>
              <a:spcPct val="35000"/>
            </a:spcAft>
            <a:buNone/>
          </a:pPr>
          <a:r>
            <a:rPr lang="en-US" sz="1800" b="1" kern="1200" dirty="0"/>
            <a:t>Model Training</a:t>
          </a:r>
        </a:p>
        <a:p>
          <a:pPr marL="0" lvl="0" algn="ctr" defTabSz="800100">
            <a:lnSpc>
              <a:spcPct val="90000"/>
            </a:lnSpc>
            <a:spcBef>
              <a:spcPct val="0"/>
            </a:spcBef>
            <a:spcAft>
              <a:spcPct val="35000"/>
            </a:spcAft>
            <a:buNone/>
          </a:pPr>
          <a:r>
            <a:rPr lang="en-US" sz="1800" kern="1200" dirty="0"/>
            <a:t>Three time series forecasting models trained</a:t>
          </a:r>
        </a:p>
        <a:p>
          <a:pPr marL="0" lvl="0" algn="ctr" defTabSz="800100">
            <a:lnSpc>
              <a:spcPct val="90000"/>
            </a:lnSpc>
            <a:spcBef>
              <a:spcPct val="0"/>
            </a:spcBef>
            <a:spcAft>
              <a:spcPct val="35000"/>
            </a:spcAft>
            <a:buNone/>
          </a:pPr>
          <a:r>
            <a:rPr lang="en-US" sz="1800" kern="1200" dirty="0"/>
            <a:t>1</a:t>
          </a:r>
          <a:r>
            <a:rPr lang="en-US" sz="1800" kern="1200" baseline="0" dirty="0">
              <a:solidFill>
                <a:prstClr val="black"/>
              </a:solidFill>
              <a:latin typeface="Century Gothic" panose="020B0502020202020204"/>
              <a:ea typeface="+mn-ea"/>
              <a:cs typeface="+mn-cs"/>
            </a:rPr>
            <a:t>. </a:t>
          </a:r>
          <a:r>
            <a:rPr lang="en-ZA" sz="1800" kern="1200" baseline="0" dirty="0">
              <a:solidFill>
                <a:prstClr val="black"/>
              </a:solidFill>
              <a:latin typeface="Century Gothic" panose="020B0502020202020204"/>
              <a:ea typeface="+mn-ea"/>
              <a:cs typeface="+mn-cs"/>
            </a:rPr>
            <a:t>Logistic Regression</a:t>
          </a:r>
          <a:endParaRPr lang="en-US" sz="1800" kern="1200" baseline="0" dirty="0">
            <a:solidFill>
              <a:prstClr val="black"/>
            </a:solidFill>
            <a:latin typeface="Century Gothic" panose="020B0502020202020204"/>
            <a:ea typeface="+mn-ea"/>
            <a:cs typeface="+mn-cs"/>
          </a:endParaRPr>
        </a:p>
        <a:p>
          <a:pPr marL="0" lvl="0" algn="ctr" defTabSz="800100">
            <a:lnSpc>
              <a:spcPct val="90000"/>
            </a:lnSpc>
            <a:spcBef>
              <a:spcPct val="0"/>
            </a:spcBef>
            <a:spcAft>
              <a:spcPct val="35000"/>
            </a:spcAft>
            <a:buNone/>
          </a:pPr>
          <a:r>
            <a:rPr lang="en-US" sz="1800" kern="1200" baseline="0" dirty="0">
              <a:solidFill>
                <a:prstClr val="black"/>
              </a:solidFill>
              <a:latin typeface="Century Gothic" panose="020B0502020202020204"/>
              <a:ea typeface="+mn-ea"/>
              <a:cs typeface="+mn-cs"/>
            </a:rPr>
            <a:t>2. </a:t>
          </a:r>
          <a:r>
            <a:rPr lang="en-ZA" sz="1800" kern="1200" baseline="0" dirty="0">
              <a:solidFill>
                <a:prstClr val="black"/>
              </a:solidFill>
              <a:latin typeface="Century Gothic" panose="020B0502020202020204"/>
              <a:ea typeface="+mn-ea"/>
              <a:cs typeface="+mn-cs"/>
            </a:rPr>
            <a:t>Random Forest</a:t>
          </a:r>
          <a:endParaRPr lang="en-US" sz="1800" kern="1200" baseline="0" dirty="0">
            <a:solidFill>
              <a:prstClr val="black"/>
            </a:solidFill>
            <a:latin typeface="Century Gothic" panose="020B0502020202020204"/>
            <a:ea typeface="+mn-ea"/>
            <a:cs typeface="+mn-cs"/>
          </a:endParaRPr>
        </a:p>
        <a:p>
          <a:pPr marL="0" lvl="0" algn="ctr" defTabSz="800100">
            <a:lnSpc>
              <a:spcPct val="90000"/>
            </a:lnSpc>
            <a:spcBef>
              <a:spcPct val="0"/>
            </a:spcBef>
            <a:spcAft>
              <a:spcPct val="35000"/>
            </a:spcAft>
            <a:buNone/>
          </a:pPr>
          <a:r>
            <a:rPr lang="en-US" sz="1800" kern="1200" baseline="0" dirty="0">
              <a:solidFill>
                <a:prstClr val="black"/>
              </a:solidFill>
              <a:latin typeface="Century Gothic" panose="020B0502020202020204"/>
              <a:ea typeface="+mn-ea"/>
              <a:cs typeface="+mn-cs"/>
            </a:rPr>
            <a:t>3. ARIMA</a:t>
          </a:r>
        </a:p>
      </dgm:t>
    </dgm:pt>
    <dgm:pt modelId="{00F40875-75FD-42ED-979D-5C9B87E4C01A}" type="parTrans" cxnId="{71612168-43DD-412B-8042-158EDAB20752}">
      <dgm:prSet/>
      <dgm:spPr/>
      <dgm:t>
        <a:bodyPr/>
        <a:lstStyle/>
        <a:p>
          <a:pPr algn="ctr"/>
          <a:endParaRPr lang="en-ZA"/>
        </a:p>
      </dgm:t>
    </dgm:pt>
    <dgm:pt modelId="{71223496-5320-44CD-B6FC-5AB6A7BC31DB}" type="sibTrans" cxnId="{71612168-43DD-412B-8042-158EDAB20752}">
      <dgm:prSet/>
      <dgm:spPr/>
      <dgm:t>
        <a:bodyPr/>
        <a:lstStyle/>
        <a:p>
          <a:pPr algn="ctr"/>
          <a:endParaRPr lang="en-ZA"/>
        </a:p>
      </dgm:t>
    </dgm:pt>
    <dgm:pt modelId="{959F2B8C-9866-4E8F-9CA8-E68F13BA0E5C}">
      <dgm:prSet custT="1"/>
      <dgm:spPr/>
      <dgm:t>
        <a:bodyPr/>
        <a:lstStyle/>
        <a:p>
          <a:pPr algn="ctr"/>
          <a:r>
            <a:rPr lang="en-US" sz="1800" b="1" kern="1200" dirty="0"/>
            <a:t>Evaluation</a:t>
          </a:r>
        </a:p>
        <a:p>
          <a:pPr algn="ctr"/>
          <a:r>
            <a:rPr lang="en-US" sz="1800" b="1" kern="1200" dirty="0"/>
            <a:t>1. </a:t>
          </a:r>
          <a:r>
            <a:rPr lang="en-US" sz="1800" kern="1200" baseline="0" dirty="0">
              <a:solidFill>
                <a:prstClr val="black"/>
              </a:solidFill>
              <a:latin typeface="Century Gothic" panose="020B0502020202020204"/>
              <a:ea typeface="+mn-ea"/>
              <a:cs typeface="+mn-cs"/>
            </a:rPr>
            <a:t>Mean absolute error</a:t>
          </a:r>
        </a:p>
      </dgm:t>
    </dgm:pt>
    <dgm:pt modelId="{2D396AAB-B254-4B6C-BA50-FFC80F60D937}" type="parTrans" cxnId="{100E4F8B-B6C2-48F0-9A26-F97B37B1A02C}">
      <dgm:prSet/>
      <dgm:spPr/>
      <dgm:t>
        <a:bodyPr/>
        <a:lstStyle/>
        <a:p>
          <a:pPr algn="ctr"/>
          <a:endParaRPr lang="en-ZA"/>
        </a:p>
      </dgm:t>
    </dgm:pt>
    <dgm:pt modelId="{09ED52DB-76BF-4A44-9C35-24916E4CAE46}" type="sibTrans" cxnId="{100E4F8B-B6C2-48F0-9A26-F97B37B1A02C}">
      <dgm:prSet/>
      <dgm:spPr/>
      <dgm:t>
        <a:bodyPr/>
        <a:lstStyle/>
        <a:p>
          <a:pPr algn="ctr"/>
          <a:endParaRPr lang="en-ZA"/>
        </a:p>
      </dgm:t>
    </dgm:pt>
    <dgm:pt modelId="{CA41380B-355E-42DC-A5F0-24661BDCE7EA}" type="pres">
      <dgm:prSet presAssocID="{DC26D55A-539C-4997-AB22-9927DA516BD4}" presName="Name0" presStyleCnt="0">
        <dgm:presLayoutVars>
          <dgm:dir/>
          <dgm:resizeHandles val="exact"/>
        </dgm:presLayoutVars>
      </dgm:prSet>
      <dgm:spPr/>
    </dgm:pt>
    <dgm:pt modelId="{B60DB650-0C8C-4BEF-A1E3-1C68AAD1F133}" type="pres">
      <dgm:prSet presAssocID="{BB275E3E-F3CF-4BAC-8893-C43F79DB733D}" presName="node" presStyleLbl="node1" presStyleIdx="0" presStyleCnt="4" custScaleY="209356">
        <dgm:presLayoutVars>
          <dgm:bulletEnabled val="1"/>
        </dgm:presLayoutVars>
      </dgm:prSet>
      <dgm:spPr/>
    </dgm:pt>
    <dgm:pt modelId="{E22C6156-678D-4D46-8095-753B6EC64593}" type="pres">
      <dgm:prSet presAssocID="{D51C05CA-4FE4-44B9-AF59-5AE93152E652}" presName="sibTrans" presStyleLbl="sibTrans2D1" presStyleIdx="0" presStyleCnt="3"/>
      <dgm:spPr/>
    </dgm:pt>
    <dgm:pt modelId="{5F63680B-3EDB-4F30-A963-201CC4B9C1D9}" type="pres">
      <dgm:prSet presAssocID="{D51C05CA-4FE4-44B9-AF59-5AE93152E652}" presName="connectorText" presStyleLbl="sibTrans2D1" presStyleIdx="0" presStyleCnt="3"/>
      <dgm:spPr/>
    </dgm:pt>
    <dgm:pt modelId="{D7AC291D-9A92-4EEA-98D9-CD80C9051B5A}" type="pres">
      <dgm:prSet presAssocID="{EA7C9DC2-58E3-404B-914B-EF6FCB3BB4CC}" presName="node" presStyleLbl="node1" presStyleIdx="1" presStyleCnt="4" custScaleY="208452">
        <dgm:presLayoutVars>
          <dgm:bulletEnabled val="1"/>
        </dgm:presLayoutVars>
      </dgm:prSet>
      <dgm:spPr/>
    </dgm:pt>
    <dgm:pt modelId="{A832A8CE-D813-4477-B8A2-495DA62DD8B7}" type="pres">
      <dgm:prSet presAssocID="{9B7FFE68-6AC7-4217-804B-F523CBDAF213}" presName="sibTrans" presStyleLbl="sibTrans2D1" presStyleIdx="1" presStyleCnt="3"/>
      <dgm:spPr/>
    </dgm:pt>
    <dgm:pt modelId="{3E059831-24E4-40AB-9818-DA169EA6B461}" type="pres">
      <dgm:prSet presAssocID="{9B7FFE68-6AC7-4217-804B-F523CBDAF213}" presName="connectorText" presStyleLbl="sibTrans2D1" presStyleIdx="1" presStyleCnt="3"/>
      <dgm:spPr/>
    </dgm:pt>
    <dgm:pt modelId="{8ACA3657-0411-4149-8FF5-22E21AF19EEE}" type="pres">
      <dgm:prSet presAssocID="{940C4834-57EF-4FA6-A7EA-3FFCE2173B35}" presName="node" presStyleLbl="node1" presStyleIdx="2" presStyleCnt="4" custScaleY="210260">
        <dgm:presLayoutVars>
          <dgm:bulletEnabled val="1"/>
        </dgm:presLayoutVars>
      </dgm:prSet>
      <dgm:spPr/>
    </dgm:pt>
    <dgm:pt modelId="{1111FEC8-03A4-4C86-8D12-1B20B53AACE9}" type="pres">
      <dgm:prSet presAssocID="{71223496-5320-44CD-B6FC-5AB6A7BC31DB}" presName="sibTrans" presStyleLbl="sibTrans2D1" presStyleIdx="2" presStyleCnt="3"/>
      <dgm:spPr/>
    </dgm:pt>
    <dgm:pt modelId="{76C678AC-0155-4183-9F01-7E7EAB7A31A0}" type="pres">
      <dgm:prSet presAssocID="{71223496-5320-44CD-B6FC-5AB6A7BC31DB}" presName="connectorText" presStyleLbl="sibTrans2D1" presStyleIdx="2" presStyleCnt="3"/>
      <dgm:spPr/>
    </dgm:pt>
    <dgm:pt modelId="{0B5FFFEE-73A3-4E49-A5D1-DAD5FAA5341D}" type="pres">
      <dgm:prSet presAssocID="{959F2B8C-9866-4E8F-9CA8-E68F13BA0E5C}" presName="node" presStyleLbl="node1" presStyleIdx="3" presStyleCnt="4" custScaleY="208452">
        <dgm:presLayoutVars>
          <dgm:bulletEnabled val="1"/>
        </dgm:presLayoutVars>
      </dgm:prSet>
      <dgm:spPr/>
    </dgm:pt>
  </dgm:ptLst>
  <dgm:cxnLst>
    <dgm:cxn modelId="{6E491B04-5856-4FEB-A32F-333ABA6D6141}" srcId="{DC26D55A-539C-4997-AB22-9927DA516BD4}" destId="{EA7C9DC2-58E3-404B-914B-EF6FCB3BB4CC}" srcOrd="1" destOrd="0" parTransId="{1F5DA63E-E951-4D9B-BD00-D5A2FBB95645}" sibTransId="{9B7FFE68-6AC7-4217-804B-F523CBDAF213}"/>
    <dgm:cxn modelId="{E3AB700C-4CEB-4E80-848E-262DC2049CDE}" type="presOf" srcId="{DC26D55A-539C-4997-AB22-9927DA516BD4}" destId="{CA41380B-355E-42DC-A5F0-24661BDCE7EA}" srcOrd="0" destOrd="0" presId="urn:microsoft.com/office/officeart/2005/8/layout/process1"/>
    <dgm:cxn modelId="{2B0E3C25-61DE-48C3-82AB-4184154CFE28}" type="presOf" srcId="{EA7C9DC2-58E3-404B-914B-EF6FCB3BB4CC}" destId="{D7AC291D-9A92-4EEA-98D9-CD80C9051B5A}" srcOrd="0" destOrd="0" presId="urn:microsoft.com/office/officeart/2005/8/layout/process1"/>
    <dgm:cxn modelId="{36E95C32-B3F9-4BF4-9E00-3EEE176A2983}" type="presOf" srcId="{D51C05CA-4FE4-44B9-AF59-5AE93152E652}" destId="{E22C6156-678D-4D46-8095-753B6EC64593}" srcOrd="0" destOrd="0" presId="urn:microsoft.com/office/officeart/2005/8/layout/process1"/>
    <dgm:cxn modelId="{71612168-43DD-412B-8042-158EDAB20752}" srcId="{DC26D55A-539C-4997-AB22-9927DA516BD4}" destId="{940C4834-57EF-4FA6-A7EA-3FFCE2173B35}" srcOrd="2" destOrd="0" parTransId="{00F40875-75FD-42ED-979D-5C9B87E4C01A}" sibTransId="{71223496-5320-44CD-B6FC-5AB6A7BC31DB}"/>
    <dgm:cxn modelId="{D6117E50-EE39-41B1-8AB5-B7DA4F8DB2E6}" srcId="{DC26D55A-539C-4997-AB22-9927DA516BD4}" destId="{BB275E3E-F3CF-4BAC-8893-C43F79DB733D}" srcOrd="0" destOrd="0" parTransId="{7D005562-9A9B-4E7F-97D0-70EB9DFF38E7}" sibTransId="{D51C05CA-4FE4-44B9-AF59-5AE93152E652}"/>
    <dgm:cxn modelId="{AA5D1652-D54F-47E3-96C3-1D5394C79DC8}" type="presOf" srcId="{940C4834-57EF-4FA6-A7EA-3FFCE2173B35}" destId="{8ACA3657-0411-4149-8FF5-22E21AF19EEE}" srcOrd="0" destOrd="0" presId="urn:microsoft.com/office/officeart/2005/8/layout/process1"/>
    <dgm:cxn modelId="{15FE7C77-14A3-4C97-A04A-2B8B1E11D7B4}" type="presOf" srcId="{71223496-5320-44CD-B6FC-5AB6A7BC31DB}" destId="{1111FEC8-03A4-4C86-8D12-1B20B53AACE9}" srcOrd="0" destOrd="0" presId="urn:microsoft.com/office/officeart/2005/8/layout/process1"/>
    <dgm:cxn modelId="{16DCC55A-EE58-4F5D-8A13-67444CC442C7}" type="presOf" srcId="{9B7FFE68-6AC7-4217-804B-F523CBDAF213}" destId="{3E059831-24E4-40AB-9818-DA169EA6B461}" srcOrd="1" destOrd="0" presId="urn:microsoft.com/office/officeart/2005/8/layout/process1"/>
    <dgm:cxn modelId="{BDFCED84-5812-4D3D-B2F7-FCED72726A64}" type="presOf" srcId="{959F2B8C-9866-4E8F-9CA8-E68F13BA0E5C}" destId="{0B5FFFEE-73A3-4E49-A5D1-DAD5FAA5341D}" srcOrd="0" destOrd="0" presId="urn:microsoft.com/office/officeart/2005/8/layout/process1"/>
    <dgm:cxn modelId="{100E4F8B-B6C2-48F0-9A26-F97B37B1A02C}" srcId="{DC26D55A-539C-4997-AB22-9927DA516BD4}" destId="{959F2B8C-9866-4E8F-9CA8-E68F13BA0E5C}" srcOrd="3" destOrd="0" parTransId="{2D396AAB-B254-4B6C-BA50-FFC80F60D937}" sibTransId="{09ED52DB-76BF-4A44-9C35-24916E4CAE46}"/>
    <dgm:cxn modelId="{328FCB8E-EA94-445F-B002-210F31366891}" type="presOf" srcId="{BB275E3E-F3CF-4BAC-8893-C43F79DB733D}" destId="{B60DB650-0C8C-4BEF-A1E3-1C68AAD1F133}" srcOrd="0" destOrd="0" presId="urn:microsoft.com/office/officeart/2005/8/layout/process1"/>
    <dgm:cxn modelId="{0DE33593-16FD-4D69-99E0-43F5EC4AC410}" type="presOf" srcId="{D51C05CA-4FE4-44B9-AF59-5AE93152E652}" destId="{5F63680B-3EDB-4F30-A963-201CC4B9C1D9}" srcOrd="1" destOrd="0" presId="urn:microsoft.com/office/officeart/2005/8/layout/process1"/>
    <dgm:cxn modelId="{E6385CA3-111E-4FA2-954F-901A57A33BC3}" type="presOf" srcId="{71223496-5320-44CD-B6FC-5AB6A7BC31DB}" destId="{76C678AC-0155-4183-9F01-7E7EAB7A31A0}" srcOrd="1" destOrd="0" presId="urn:microsoft.com/office/officeart/2005/8/layout/process1"/>
    <dgm:cxn modelId="{CE12DDEF-E247-4DD4-AC0F-2ADAA29F9EA9}" type="presOf" srcId="{9B7FFE68-6AC7-4217-804B-F523CBDAF213}" destId="{A832A8CE-D813-4477-B8A2-495DA62DD8B7}" srcOrd="0" destOrd="0" presId="urn:microsoft.com/office/officeart/2005/8/layout/process1"/>
    <dgm:cxn modelId="{5437BEA1-C7F8-40C7-93CE-8F16606AACC3}" type="presParOf" srcId="{CA41380B-355E-42DC-A5F0-24661BDCE7EA}" destId="{B60DB650-0C8C-4BEF-A1E3-1C68AAD1F133}" srcOrd="0" destOrd="0" presId="urn:microsoft.com/office/officeart/2005/8/layout/process1"/>
    <dgm:cxn modelId="{205D8E5E-84F5-4AA4-9DF3-CD2373EF444D}" type="presParOf" srcId="{CA41380B-355E-42DC-A5F0-24661BDCE7EA}" destId="{E22C6156-678D-4D46-8095-753B6EC64593}" srcOrd="1" destOrd="0" presId="urn:microsoft.com/office/officeart/2005/8/layout/process1"/>
    <dgm:cxn modelId="{B1129129-0CA2-427A-A6A4-31ED55CBDEA2}" type="presParOf" srcId="{E22C6156-678D-4D46-8095-753B6EC64593}" destId="{5F63680B-3EDB-4F30-A963-201CC4B9C1D9}" srcOrd="0" destOrd="0" presId="urn:microsoft.com/office/officeart/2005/8/layout/process1"/>
    <dgm:cxn modelId="{D82747CD-FA5A-4E12-9B35-36CD56057EEE}" type="presParOf" srcId="{CA41380B-355E-42DC-A5F0-24661BDCE7EA}" destId="{D7AC291D-9A92-4EEA-98D9-CD80C9051B5A}" srcOrd="2" destOrd="0" presId="urn:microsoft.com/office/officeart/2005/8/layout/process1"/>
    <dgm:cxn modelId="{A86C00B3-455B-4D0D-BE5F-2B76E07597CA}" type="presParOf" srcId="{CA41380B-355E-42DC-A5F0-24661BDCE7EA}" destId="{A832A8CE-D813-4477-B8A2-495DA62DD8B7}" srcOrd="3" destOrd="0" presId="urn:microsoft.com/office/officeart/2005/8/layout/process1"/>
    <dgm:cxn modelId="{A574EBCB-1ED4-484B-830B-AD095E2CF09C}" type="presParOf" srcId="{A832A8CE-D813-4477-B8A2-495DA62DD8B7}" destId="{3E059831-24E4-40AB-9818-DA169EA6B461}" srcOrd="0" destOrd="0" presId="urn:microsoft.com/office/officeart/2005/8/layout/process1"/>
    <dgm:cxn modelId="{8C547818-004D-4CF4-9853-99EB948D8C44}" type="presParOf" srcId="{CA41380B-355E-42DC-A5F0-24661BDCE7EA}" destId="{8ACA3657-0411-4149-8FF5-22E21AF19EEE}" srcOrd="4" destOrd="0" presId="urn:microsoft.com/office/officeart/2005/8/layout/process1"/>
    <dgm:cxn modelId="{1B3A7D62-9B74-4FC6-ADD8-8F99DA886455}" type="presParOf" srcId="{CA41380B-355E-42DC-A5F0-24661BDCE7EA}" destId="{1111FEC8-03A4-4C86-8D12-1B20B53AACE9}" srcOrd="5" destOrd="0" presId="urn:microsoft.com/office/officeart/2005/8/layout/process1"/>
    <dgm:cxn modelId="{F98D5D96-363A-47D3-94D6-4D94DF893E42}" type="presParOf" srcId="{1111FEC8-03A4-4C86-8D12-1B20B53AACE9}" destId="{76C678AC-0155-4183-9F01-7E7EAB7A31A0}" srcOrd="0" destOrd="0" presId="urn:microsoft.com/office/officeart/2005/8/layout/process1"/>
    <dgm:cxn modelId="{FB47A051-D167-4D64-9C17-C8AC840EFFAF}" type="presParOf" srcId="{CA41380B-355E-42DC-A5F0-24661BDCE7EA}" destId="{0B5FFFEE-73A3-4E49-A5D1-DAD5FAA5341D}"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DB650-0C8C-4BEF-A1E3-1C68AAD1F133}">
      <dsp:nvSpPr>
        <dsp:cNvPr id="0" name=""/>
        <dsp:cNvSpPr/>
      </dsp:nvSpPr>
      <dsp:spPr>
        <a:xfrm>
          <a:off x="10758" y="-12595"/>
          <a:ext cx="2227001" cy="5834144"/>
        </a:xfrm>
        <a:prstGeom prst="roundRect">
          <a:avLst>
            <a:gd name="adj" fmla="val 10000"/>
          </a:avLst>
        </a:prstGeom>
        <a:gradFill rotWithShape="0">
          <a:gsLst>
            <a:gs pos="0">
              <a:schemeClr val="accent5">
                <a:hueOff val="0"/>
                <a:satOff val="0"/>
                <a:lumOff val="0"/>
                <a:alphaOff val="0"/>
                <a:tint val="62000"/>
                <a:hueMod val="94000"/>
                <a:satMod val="140000"/>
                <a:lumMod val="110000"/>
              </a:schemeClr>
            </a:gs>
            <a:gs pos="100000">
              <a:schemeClr val="accent5">
                <a:hueOff val="0"/>
                <a:satOff val="0"/>
                <a:lumOff val="0"/>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Data collection</a:t>
          </a:r>
        </a:p>
        <a:p>
          <a:pPr marL="0" lvl="0" indent="0" algn="ctr" defTabSz="800100">
            <a:lnSpc>
              <a:spcPct val="90000"/>
            </a:lnSpc>
            <a:spcBef>
              <a:spcPct val="0"/>
            </a:spcBef>
            <a:spcAft>
              <a:spcPct val="35000"/>
            </a:spcAft>
            <a:buNone/>
          </a:pPr>
          <a:r>
            <a:rPr lang="en-ZA" sz="1800" kern="1200" dirty="0"/>
            <a:t>Data downloaded from Kaggle</a:t>
          </a:r>
        </a:p>
      </dsp:txBody>
      <dsp:txXfrm>
        <a:off x="75985" y="52632"/>
        <a:ext cx="2096547" cy="5703690"/>
      </dsp:txXfrm>
    </dsp:sp>
    <dsp:sp modelId="{E22C6156-678D-4D46-8095-753B6EC64593}">
      <dsp:nvSpPr>
        <dsp:cNvPr id="0" name=""/>
        <dsp:cNvSpPr/>
      </dsp:nvSpPr>
      <dsp:spPr>
        <a:xfrm>
          <a:off x="2460460" y="2628328"/>
          <a:ext cx="472124" cy="552296"/>
        </a:xfrm>
        <a:prstGeom prst="rightArrow">
          <a:avLst>
            <a:gd name="adj1" fmla="val 60000"/>
            <a:gd name="adj2" fmla="val 50000"/>
          </a:avLst>
        </a:prstGeom>
        <a:gradFill rotWithShape="0">
          <a:gsLst>
            <a:gs pos="0">
              <a:schemeClr val="accent5">
                <a:hueOff val="0"/>
                <a:satOff val="0"/>
                <a:lumOff val="0"/>
                <a:alphaOff val="0"/>
                <a:tint val="62000"/>
                <a:hueMod val="94000"/>
                <a:satMod val="140000"/>
                <a:lumMod val="110000"/>
              </a:schemeClr>
            </a:gs>
            <a:gs pos="100000">
              <a:schemeClr val="accent5">
                <a:hueOff val="0"/>
                <a:satOff val="0"/>
                <a:lumOff val="0"/>
                <a:alphaOff val="0"/>
                <a:tint val="84000"/>
                <a:satMod val="16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ZA" sz="1400" kern="1200"/>
        </a:p>
      </dsp:txBody>
      <dsp:txXfrm>
        <a:off x="2460460" y="2738787"/>
        <a:ext cx="330487" cy="331378"/>
      </dsp:txXfrm>
    </dsp:sp>
    <dsp:sp modelId="{D7AC291D-9A92-4EEA-98D9-CD80C9051B5A}">
      <dsp:nvSpPr>
        <dsp:cNvPr id="0" name=""/>
        <dsp:cNvSpPr/>
      </dsp:nvSpPr>
      <dsp:spPr>
        <a:xfrm>
          <a:off x="3128560" y="0"/>
          <a:ext cx="2227001" cy="5808953"/>
        </a:xfrm>
        <a:prstGeom prst="roundRect">
          <a:avLst>
            <a:gd name="adj" fmla="val 10000"/>
          </a:avLst>
        </a:prstGeom>
        <a:gradFill rotWithShape="0">
          <a:gsLst>
            <a:gs pos="0">
              <a:schemeClr val="accent5">
                <a:hueOff val="-2252848"/>
                <a:satOff val="-5806"/>
                <a:lumOff val="-3922"/>
                <a:alphaOff val="0"/>
                <a:tint val="62000"/>
                <a:hueMod val="94000"/>
                <a:satMod val="140000"/>
                <a:lumMod val="110000"/>
              </a:schemeClr>
            </a:gs>
            <a:gs pos="100000">
              <a:schemeClr val="accent5">
                <a:hueOff val="-2252848"/>
                <a:satOff val="-5806"/>
                <a:lumOff val="-3922"/>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Data</a:t>
          </a:r>
          <a:r>
            <a:rPr lang="en-US" sz="1800" b="1" kern="1200" baseline="0" dirty="0"/>
            <a:t> pre-processing</a:t>
          </a:r>
        </a:p>
        <a:p>
          <a:pPr marL="0" lvl="0" indent="0" algn="ctr" defTabSz="800100">
            <a:lnSpc>
              <a:spcPct val="90000"/>
            </a:lnSpc>
            <a:spcBef>
              <a:spcPct val="0"/>
            </a:spcBef>
            <a:spcAft>
              <a:spcPct val="35000"/>
            </a:spcAft>
            <a:buNone/>
          </a:pPr>
          <a:r>
            <a:rPr lang="en-US" sz="1800" kern="1200" baseline="0" dirty="0"/>
            <a:t>1. Impute nulls by interpolation</a:t>
          </a:r>
        </a:p>
        <a:p>
          <a:pPr marL="0" lvl="0" indent="0" algn="ctr" defTabSz="800100">
            <a:lnSpc>
              <a:spcPct val="90000"/>
            </a:lnSpc>
            <a:spcBef>
              <a:spcPct val="0"/>
            </a:spcBef>
            <a:spcAft>
              <a:spcPct val="35000"/>
            </a:spcAft>
            <a:buNone/>
          </a:pPr>
          <a:r>
            <a:rPr lang="en-US" sz="1800" kern="1200" baseline="0" dirty="0"/>
            <a:t>2. Remove outliers and incorrect data points</a:t>
          </a:r>
        </a:p>
        <a:p>
          <a:pPr marL="0" lvl="0" indent="0" algn="ctr" defTabSz="800100">
            <a:lnSpc>
              <a:spcPct val="90000"/>
            </a:lnSpc>
            <a:spcBef>
              <a:spcPct val="0"/>
            </a:spcBef>
            <a:spcAft>
              <a:spcPct val="35000"/>
            </a:spcAft>
            <a:buNone/>
          </a:pPr>
          <a:endParaRPr lang="en-ZA" sz="1800" kern="1200" dirty="0"/>
        </a:p>
      </dsp:txBody>
      <dsp:txXfrm>
        <a:off x="3193787" y="65227"/>
        <a:ext cx="2096547" cy="5678499"/>
      </dsp:txXfrm>
    </dsp:sp>
    <dsp:sp modelId="{A832A8CE-D813-4477-B8A2-495DA62DD8B7}">
      <dsp:nvSpPr>
        <dsp:cNvPr id="0" name=""/>
        <dsp:cNvSpPr/>
      </dsp:nvSpPr>
      <dsp:spPr>
        <a:xfrm>
          <a:off x="5578262" y="2628328"/>
          <a:ext cx="472124" cy="552296"/>
        </a:xfrm>
        <a:prstGeom prst="rightArrow">
          <a:avLst>
            <a:gd name="adj1" fmla="val 60000"/>
            <a:gd name="adj2" fmla="val 50000"/>
          </a:avLst>
        </a:prstGeom>
        <a:gradFill rotWithShape="0">
          <a:gsLst>
            <a:gs pos="0">
              <a:schemeClr val="accent5">
                <a:hueOff val="-3379271"/>
                <a:satOff val="-8710"/>
                <a:lumOff val="-5883"/>
                <a:alphaOff val="0"/>
                <a:tint val="62000"/>
                <a:hueMod val="94000"/>
                <a:satMod val="140000"/>
                <a:lumMod val="110000"/>
              </a:schemeClr>
            </a:gs>
            <a:gs pos="100000">
              <a:schemeClr val="accent5">
                <a:hueOff val="-3379271"/>
                <a:satOff val="-8710"/>
                <a:lumOff val="-5883"/>
                <a:alphaOff val="0"/>
                <a:tint val="84000"/>
                <a:satMod val="16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ZA" sz="1400" kern="1200"/>
        </a:p>
      </dsp:txBody>
      <dsp:txXfrm>
        <a:off x="5578262" y="2738787"/>
        <a:ext cx="330487" cy="331378"/>
      </dsp:txXfrm>
    </dsp:sp>
    <dsp:sp modelId="{8ACA3657-0411-4149-8FF5-22E21AF19EEE}">
      <dsp:nvSpPr>
        <dsp:cNvPr id="0" name=""/>
        <dsp:cNvSpPr/>
      </dsp:nvSpPr>
      <dsp:spPr>
        <a:xfrm>
          <a:off x="6246363" y="-25191"/>
          <a:ext cx="2227001" cy="5859336"/>
        </a:xfrm>
        <a:prstGeom prst="roundRect">
          <a:avLst>
            <a:gd name="adj" fmla="val 10000"/>
          </a:avLst>
        </a:prstGeom>
        <a:gradFill rotWithShape="0">
          <a:gsLst>
            <a:gs pos="0">
              <a:schemeClr val="accent5">
                <a:hueOff val="-4505695"/>
                <a:satOff val="-11613"/>
                <a:lumOff val="-7843"/>
                <a:alphaOff val="0"/>
                <a:tint val="62000"/>
                <a:hueMod val="94000"/>
                <a:satMod val="140000"/>
                <a:lumMod val="110000"/>
              </a:schemeClr>
            </a:gs>
            <a:gs pos="100000">
              <a:schemeClr val="accent5">
                <a:hueOff val="-4505695"/>
                <a:satOff val="-11613"/>
                <a:lumOff val="-7843"/>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Model Training</a:t>
          </a:r>
        </a:p>
        <a:p>
          <a:pPr marL="0" lvl="0" indent="0" algn="ctr" defTabSz="800100">
            <a:lnSpc>
              <a:spcPct val="90000"/>
            </a:lnSpc>
            <a:spcBef>
              <a:spcPct val="0"/>
            </a:spcBef>
            <a:spcAft>
              <a:spcPct val="35000"/>
            </a:spcAft>
            <a:buNone/>
          </a:pPr>
          <a:r>
            <a:rPr lang="en-US" sz="1800" kern="1200" dirty="0"/>
            <a:t>Three time series forecasting models trained</a:t>
          </a:r>
        </a:p>
        <a:p>
          <a:pPr marL="0" lvl="0" indent="0" algn="ctr" defTabSz="800100">
            <a:lnSpc>
              <a:spcPct val="90000"/>
            </a:lnSpc>
            <a:spcBef>
              <a:spcPct val="0"/>
            </a:spcBef>
            <a:spcAft>
              <a:spcPct val="35000"/>
            </a:spcAft>
            <a:buNone/>
          </a:pPr>
          <a:r>
            <a:rPr lang="en-US" sz="1800" kern="1200" dirty="0"/>
            <a:t>1</a:t>
          </a:r>
          <a:r>
            <a:rPr lang="en-US" sz="1800" kern="1200" baseline="0" dirty="0">
              <a:solidFill>
                <a:prstClr val="black"/>
              </a:solidFill>
              <a:latin typeface="Century Gothic" panose="020B0502020202020204"/>
              <a:ea typeface="+mn-ea"/>
              <a:cs typeface="+mn-cs"/>
            </a:rPr>
            <a:t>. </a:t>
          </a:r>
          <a:r>
            <a:rPr lang="en-ZA" sz="1800" kern="1200" baseline="0" dirty="0">
              <a:solidFill>
                <a:prstClr val="black"/>
              </a:solidFill>
              <a:latin typeface="Century Gothic" panose="020B0502020202020204"/>
              <a:ea typeface="+mn-ea"/>
              <a:cs typeface="+mn-cs"/>
            </a:rPr>
            <a:t>Logistic Regression</a:t>
          </a:r>
          <a:endParaRPr lang="en-US" sz="1800" kern="1200" baseline="0" dirty="0">
            <a:solidFill>
              <a:prstClr val="black"/>
            </a:solidFill>
            <a:latin typeface="Century Gothic" panose="020B0502020202020204"/>
            <a:ea typeface="+mn-ea"/>
            <a:cs typeface="+mn-cs"/>
          </a:endParaRPr>
        </a:p>
        <a:p>
          <a:pPr marL="0" lvl="0" indent="0" algn="ctr" defTabSz="800100">
            <a:lnSpc>
              <a:spcPct val="90000"/>
            </a:lnSpc>
            <a:spcBef>
              <a:spcPct val="0"/>
            </a:spcBef>
            <a:spcAft>
              <a:spcPct val="35000"/>
            </a:spcAft>
            <a:buNone/>
          </a:pPr>
          <a:r>
            <a:rPr lang="en-US" sz="1800" kern="1200" baseline="0" dirty="0">
              <a:solidFill>
                <a:prstClr val="black"/>
              </a:solidFill>
              <a:latin typeface="Century Gothic" panose="020B0502020202020204"/>
              <a:ea typeface="+mn-ea"/>
              <a:cs typeface="+mn-cs"/>
            </a:rPr>
            <a:t>2. </a:t>
          </a:r>
          <a:r>
            <a:rPr lang="en-ZA" sz="1800" kern="1200" baseline="0" dirty="0">
              <a:solidFill>
                <a:prstClr val="black"/>
              </a:solidFill>
              <a:latin typeface="Century Gothic" panose="020B0502020202020204"/>
              <a:ea typeface="+mn-ea"/>
              <a:cs typeface="+mn-cs"/>
            </a:rPr>
            <a:t>Random Forest</a:t>
          </a:r>
          <a:endParaRPr lang="en-US" sz="1800" kern="1200" baseline="0" dirty="0">
            <a:solidFill>
              <a:prstClr val="black"/>
            </a:solidFill>
            <a:latin typeface="Century Gothic" panose="020B0502020202020204"/>
            <a:ea typeface="+mn-ea"/>
            <a:cs typeface="+mn-cs"/>
          </a:endParaRPr>
        </a:p>
        <a:p>
          <a:pPr marL="0" lvl="0" indent="0" algn="ctr" defTabSz="800100">
            <a:lnSpc>
              <a:spcPct val="90000"/>
            </a:lnSpc>
            <a:spcBef>
              <a:spcPct val="0"/>
            </a:spcBef>
            <a:spcAft>
              <a:spcPct val="35000"/>
            </a:spcAft>
            <a:buNone/>
          </a:pPr>
          <a:r>
            <a:rPr lang="en-US" sz="1800" kern="1200" baseline="0" dirty="0">
              <a:solidFill>
                <a:prstClr val="black"/>
              </a:solidFill>
              <a:latin typeface="Century Gothic" panose="020B0502020202020204"/>
              <a:ea typeface="+mn-ea"/>
              <a:cs typeface="+mn-cs"/>
            </a:rPr>
            <a:t>3. ARIMA</a:t>
          </a:r>
        </a:p>
      </dsp:txBody>
      <dsp:txXfrm>
        <a:off x="6311590" y="40036"/>
        <a:ext cx="2096547" cy="5728882"/>
      </dsp:txXfrm>
    </dsp:sp>
    <dsp:sp modelId="{1111FEC8-03A4-4C86-8D12-1B20B53AACE9}">
      <dsp:nvSpPr>
        <dsp:cNvPr id="0" name=""/>
        <dsp:cNvSpPr/>
      </dsp:nvSpPr>
      <dsp:spPr>
        <a:xfrm>
          <a:off x="8696065" y="2628328"/>
          <a:ext cx="472124" cy="552296"/>
        </a:xfrm>
        <a:prstGeom prst="rightArrow">
          <a:avLst>
            <a:gd name="adj1" fmla="val 60000"/>
            <a:gd name="adj2" fmla="val 50000"/>
          </a:avLst>
        </a:prstGeom>
        <a:gradFill rotWithShape="0">
          <a:gsLst>
            <a:gs pos="0">
              <a:schemeClr val="accent5">
                <a:hueOff val="-6758543"/>
                <a:satOff val="-17419"/>
                <a:lumOff val="-11765"/>
                <a:alphaOff val="0"/>
                <a:tint val="62000"/>
                <a:hueMod val="94000"/>
                <a:satMod val="140000"/>
                <a:lumMod val="110000"/>
              </a:schemeClr>
            </a:gs>
            <a:gs pos="100000">
              <a:schemeClr val="accent5">
                <a:hueOff val="-6758543"/>
                <a:satOff val="-17419"/>
                <a:lumOff val="-11765"/>
                <a:alphaOff val="0"/>
                <a:tint val="84000"/>
                <a:satMod val="160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ZA" sz="1400" kern="1200"/>
        </a:p>
      </dsp:txBody>
      <dsp:txXfrm>
        <a:off x="8696065" y="2738787"/>
        <a:ext cx="330487" cy="331378"/>
      </dsp:txXfrm>
    </dsp:sp>
    <dsp:sp modelId="{0B5FFFEE-73A3-4E49-A5D1-DAD5FAA5341D}">
      <dsp:nvSpPr>
        <dsp:cNvPr id="0" name=""/>
        <dsp:cNvSpPr/>
      </dsp:nvSpPr>
      <dsp:spPr>
        <a:xfrm>
          <a:off x="9364165" y="0"/>
          <a:ext cx="2227001" cy="5808953"/>
        </a:xfrm>
        <a:prstGeom prst="roundRect">
          <a:avLst>
            <a:gd name="adj" fmla="val 10000"/>
          </a:avLst>
        </a:prstGeom>
        <a:gradFill rotWithShape="0">
          <a:gsLst>
            <a:gs pos="0">
              <a:schemeClr val="accent5">
                <a:hueOff val="-6758543"/>
                <a:satOff val="-17419"/>
                <a:lumOff val="-11765"/>
                <a:alphaOff val="0"/>
                <a:tint val="62000"/>
                <a:hueMod val="94000"/>
                <a:satMod val="140000"/>
                <a:lumMod val="110000"/>
              </a:schemeClr>
            </a:gs>
            <a:gs pos="100000">
              <a:schemeClr val="accent5">
                <a:hueOff val="-6758543"/>
                <a:satOff val="-17419"/>
                <a:lumOff val="-11765"/>
                <a:alphaOff val="0"/>
                <a:tint val="84000"/>
                <a:satMod val="16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Evaluation</a:t>
          </a:r>
        </a:p>
        <a:p>
          <a:pPr marL="0" lvl="0" indent="0" algn="ctr" defTabSz="800100">
            <a:lnSpc>
              <a:spcPct val="90000"/>
            </a:lnSpc>
            <a:spcBef>
              <a:spcPct val="0"/>
            </a:spcBef>
            <a:spcAft>
              <a:spcPct val="35000"/>
            </a:spcAft>
            <a:buNone/>
          </a:pPr>
          <a:r>
            <a:rPr lang="en-US" sz="1800" b="1" kern="1200" dirty="0"/>
            <a:t>1. </a:t>
          </a:r>
          <a:r>
            <a:rPr lang="en-US" sz="1800" kern="1200" baseline="0" dirty="0">
              <a:solidFill>
                <a:prstClr val="black"/>
              </a:solidFill>
              <a:latin typeface="Century Gothic" panose="020B0502020202020204"/>
              <a:ea typeface="+mn-ea"/>
              <a:cs typeface="+mn-cs"/>
            </a:rPr>
            <a:t>Mean absolute error</a:t>
          </a:r>
        </a:p>
      </dsp:txBody>
      <dsp:txXfrm>
        <a:off x="9429392" y="65227"/>
        <a:ext cx="2096547" cy="567849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E75C8-9BB1-4E80-A426-977777074213}" type="datetimeFigureOut">
              <a:rPr lang="en-ZA" smtClean="0"/>
              <a:t>2025/03/17</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99C19-DD47-4B3B-B85C-2A1E64C0A82C}" type="slidenum">
              <a:rPr lang="en-ZA" smtClean="0"/>
              <a:t>‹#›</a:t>
            </a:fld>
            <a:endParaRPr lang="en-ZA"/>
          </a:p>
        </p:txBody>
      </p:sp>
    </p:spTree>
    <p:extLst>
      <p:ext uri="{BB962C8B-B14F-4D97-AF65-F5344CB8AC3E}">
        <p14:creationId xmlns:p14="http://schemas.microsoft.com/office/powerpoint/2010/main" val="141504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3E1866-6ABF-4414-AFB5-B91146A1FA19}" type="slidenum">
              <a:rPr lang="en-GB" smtClean="0"/>
              <a:pPr/>
              <a:t>3</a:t>
            </a:fld>
            <a:endParaRPr lang="en-GB"/>
          </a:p>
        </p:txBody>
      </p:sp>
    </p:spTree>
    <p:extLst>
      <p:ext uri="{BB962C8B-B14F-4D97-AF65-F5344CB8AC3E}">
        <p14:creationId xmlns:p14="http://schemas.microsoft.com/office/powerpoint/2010/main" val="750682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EFC7B-1973-BCD7-DC7B-400914185B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3F2530-3E60-014B-10FB-9423B657F2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C76D6B-A334-0215-F31D-426D5B2B7DD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7D1347A-A7C7-4FC1-329A-83E117A62827}"/>
              </a:ext>
            </a:extLst>
          </p:cNvPr>
          <p:cNvSpPr>
            <a:spLocks noGrp="1"/>
          </p:cNvSpPr>
          <p:nvPr>
            <p:ph type="sldNum" sz="quarter" idx="5"/>
          </p:nvPr>
        </p:nvSpPr>
        <p:spPr/>
        <p:txBody>
          <a:bodyPr/>
          <a:lstStyle/>
          <a:p>
            <a:fld id="{2B3E1866-6ABF-4414-AFB5-B91146A1FA19}" type="slidenum">
              <a:rPr lang="en-GB" smtClean="0"/>
              <a:pPr/>
              <a:t>4</a:t>
            </a:fld>
            <a:endParaRPr lang="en-GB"/>
          </a:p>
        </p:txBody>
      </p:sp>
    </p:spTree>
    <p:extLst>
      <p:ext uri="{BB962C8B-B14F-4D97-AF65-F5344CB8AC3E}">
        <p14:creationId xmlns:p14="http://schemas.microsoft.com/office/powerpoint/2010/main" val="4010012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01E8E-36D3-98E3-0863-9FCBEDCAA6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71B442-FC0E-8836-39CF-C037A7DF4F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4AB120-B19E-84EE-D87F-A3A370C0794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2F0228D-BEE5-0586-106C-B89BB75D136A}"/>
              </a:ext>
            </a:extLst>
          </p:cNvPr>
          <p:cNvSpPr>
            <a:spLocks noGrp="1"/>
          </p:cNvSpPr>
          <p:nvPr>
            <p:ph type="sldNum" sz="quarter" idx="5"/>
          </p:nvPr>
        </p:nvSpPr>
        <p:spPr/>
        <p:txBody>
          <a:bodyPr/>
          <a:lstStyle/>
          <a:p>
            <a:fld id="{2B3E1866-6ABF-4414-AFB5-B91146A1FA19}" type="slidenum">
              <a:rPr lang="en-GB" smtClean="0"/>
              <a:pPr/>
              <a:t>5</a:t>
            </a:fld>
            <a:endParaRPr lang="en-GB"/>
          </a:p>
        </p:txBody>
      </p:sp>
    </p:spTree>
    <p:extLst>
      <p:ext uri="{BB962C8B-B14F-4D97-AF65-F5344CB8AC3E}">
        <p14:creationId xmlns:p14="http://schemas.microsoft.com/office/powerpoint/2010/main" val="1276504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52FA6-FCEA-2424-4016-5E0E782BFD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A4C74B-9AD8-3678-D244-93C1F47662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9E09A1-8AA8-7634-5835-31860D53C08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4C4DE32-EA14-E87B-D517-9E5F32333193}"/>
              </a:ext>
            </a:extLst>
          </p:cNvPr>
          <p:cNvSpPr>
            <a:spLocks noGrp="1"/>
          </p:cNvSpPr>
          <p:nvPr>
            <p:ph type="sldNum" sz="quarter" idx="5"/>
          </p:nvPr>
        </p:nvSpPr>
        <p:spPr/>
        <p:txBody>
          <a:bodyPr/>
          <a:lstStyle/>
          <a:p>
            <a:fld id="{2B3E1866-6ABF-4414-AFB5-B91146A1FA19}" type="slidenum">
              <a:rPr lang="en-GB" smtClean="0"/>
              <a:pPr/>
              <a:t>6</a:t>
            </a:fld>
            <a:endParaRPr lang="en-GB"/>
          </a:p>
        </p:txBody>
      </p:sp>
    </p:spTree>
    <p:extLst>
      <p:ext uri="{BB962C8B-B14F-4D97-AF65-F5344CB8AC3E}">
        <p14:creationId xmlns:p14="http://schemas.microsoft.com/office/powerpoint/2010/main" val="307679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963FC-5DCB-6F55-066D-0A9B0F4107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611700-F5A9-BFDA-3F98-D609A2DDD8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52EB09-A80C-8DC1-2E4B-8BA8CF2C387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AADC6E7-95AD-CB03-884D-22A498179267}"/>
              </a:ext>
            </a:extLst>
          </p:cNvPr>
          <p:cNvSpPr>
            <a:spLocks noGrp="1"/>
          </p:cNvSpPr>
          <p:nvPr>
            <p:ph type="sldNum" sz="quarter" idx="5"/>
          </p:nvPr>
        </p:nvSpPr>
        <p:spPr/>
        <p:txBody>
          <a:bodyPr/>
          <a:lstStyle/>
          <a:p>
            <a:fld id="{2B3E1866-6ABF-4414-AFB5-B91146A1FA19}" type="slidenum">
              <a:rPr lang="en-GB" smtClean="0"/>
              <a:pPr/>
              <a:t>7</a:t>
            </a:fld>
            <a:endParaRPr lang="en-GB"/>
          </a:p>
        </p:txBody>
      </p:sp>
    </p:spTree>
    <p:extLst>
      <p:ext uri="{BB962C8B-B14F-4D97-AF65-F5344CB8AC3E}">
        <p14:creationId xmlns:p14="http://schemas.microsoft.com/office/powerpoint/2010/main" val="870074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78CC8A-067E-453A-A3D0-002511CC3A8B}" type="datetimeFigureOut">
              <a:rPr lang="en-ZA" smtClean="0"/>
              <a:t>2025/03/17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D51ED0-BF4C-4AF3-96D8-B11D22CB2E92}" type="slidenum">
              <a:rPr lang="en-ZA" smtClean="0"/>
              <a:t>‹#›</a:t>
            </a:fld>
            <a:endParaRPr lang="en-Z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2113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578CC8A-067E-453A-A3D0-002511CC3A8B}" type="datetimeFigureOut">
              <a:rPr lang="en-ZA" smtClean="0"/>
              <a:t>2025/03/17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2223747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8CC8A-067E-453A-A3D0-002511CC3A8B}" type="datetimeFigureOut">
              <a:rPr lang="en-ZA" smtClean="0"/>
              <a:t>2025/03/17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1477730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8CC8A-067E-453A-A3D0-002511CC3A8B}" type="datetimeFigureOut">
              <a:rPr lang="en-ZA" smtClean="0"/>
              <a:t>2025/03/17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D51ED0-BF4C-4AF3-96D8-B11D22CB2E92}" type="slidenum">
              <a:rPr lang="en-ZA" smtClean="0"/>
              <a:t>‹#›</a:t>
            </a:fld>
            <a:endParaRPr lang="en-Z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37970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8CC8A-067E-453A-A3D0-002511CC3A8B}" type="datetimeFigureOut">
              <a:rPr lang="en-ZA" smtClean="0"/>
              <a:t>2025/03/17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3057393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8CC8A-067E-453A-A3D0-002511CC3A8B}" type="datetimeFigureOut">
              <a:rPr lang="en-ZA" smtClean="0"/>
              <a:t>2025/03/17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D51ED0-BF4C-4AF3-96D8-B11D22CB2E92}" type="slidenum">
              <a:rPr lang="en-ZA" smtClean="0"/>
              <a:t>‹#›</a:t>
            </a:fld>
            <a:endParaRPr lang="en-Z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54444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8CC8A-067E-453A-A3D0-002511CC3A8B}" type="datetimeFigureOut">
              <a:rPr lang="en-ZA" smtClean="0"/>
              <a:t>2025/03/17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165723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8CC8A-067E-453A-A3D0-002511CC3A8B}" type="datetimeFigureOut">
              <a:rPr lang="en-ZA" smtClean="0"/>
              <a:t>2025/03/17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1154607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8CC8A-067E-453A-A3D0-002511CC3A8B}" type="datetimeFigureOut">
              <a:rPr lang="en-ZA" smtClean="0"/>
              <a:t>2025/03/17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34928099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itle 3"/>
          <p:cNvSpPr>
            <a:spLocks noGrp="1"/>
          </p:cNvSpPr>
          <p:nvPr>
            <p:ph type="title"/>
          </p:nvPr>
        </p:nvSpPr>
        <p:spPr>
          <a:xfrm>
            <a:off x="334434" y="274638"/>
            <a:ext cx="8718551" cy="889972"/>
          </a:xfrm>
        </p:spPr>
        <p:txBody>
          <a:bodyPr/>
          <a:lstStyle/>
          <a:p>
            <a:r>
              <a:rPr lang="en-US"/>
              <a:t>Click to edit Master title style</a:t>
            </a:r>
            <a:endParaRPr lang="en-GB"/>
          </a:p>
        </p:txBody>
      </p:sp>
      <p:sp>
        <p:nvSpPr>
          <p:cNvPr id="6" name="Date Placeholder 5"/>
          <p:cNvSpPr>
            <a:spLocks noGrp="1"/>
          </p:cNvSpPr>
          <p:nvPr>
            <p:ph type="dt" sz="half" idx="10"/>
          </p:nvPr>
        </p:nvSpPr>
        <p:spPr/>
        <p:txBody>
          <a:bodyPr/>
          <a:lstStyle/>
          <a:p>
            <a:fld id="{783B7672-5FCC-A246-9206-3CFAAA3A18CC}" type="datetime4">
              <a:rPr lang="en-GB" smtClean="0"/>
              <a:t>17 March 2025</a:t>
            </a:fld>
            <a:endParaRPr lang="en-GB"/>
          </a:p>
        </p:txBody>
      </p:sp>
      <p:sp>
        <p:nvSpPr>
          <p:cNvPr id="7" name="Footer Placeholder 6"/>
          <p:cNvSpPr>
            <a:spLocks noGrp="1"/>
          </p:cNvSpPr>
          <p:nvPr>
            <p:ph type="ftr" sz="quarter" idx="11"/>
          </p:nvPr>
        </p:nvSpPr>
        <p:spPr/>
        <p:txBody>
          <a:bodyPr/>
          <a:lstStyle/>
          <a:p>
            <a:r>
              <a:rPr lang="en-GB"/>
              <a:t>Insert Confidentiality Level in slide footer </a:t>
            </a:r>
          </a:p>
        </p:txBody>
      </p:sp>
      <p:sp>
        <p:nvSpPr>
          <p:cNvPr id="8" name="Slide Number Placeholder 7"/>
          <p:cNvSpPr>
            <a:spLocks noGrp="1"/>
          </p:cNvSpPr>
          <p:nvPr>
            <p:ph type="sldNum" sz="quarter" idx="12"/>
          </p:nvPr>
        </p:nvSpPr>
        <p:spPr/>
        <p:txBody>
          <a:bodyPr/>
          <a:lstStyle/>
          <a:p>
            <a:fld id="{72A83A2B-3358-44F8-83A0-4598795D8FB5}" type="slidenum">
              <a:rPr lang="en-GB" smtClean="0"/>
              <a:pPr/>
              <a:t>‹#›</a:t>
            </a:fld>
            <a:endParaRPr lang="en-GB"/>
          </a:p>
        </p:txBody>
      </p:sp>
      <p:sp>
        <p:nvSpPr>
          <p:cNvPr id="10" name="Content Placeholder 9"/>
          <p:cNvSpPr>
            <a:spLocks noGrp="1"/>
          </p:cNvSpPr>
          <p:nvPr>
            <p:ph sz="quarter" idx="13"/>
          </p:nvPr>
        </p:nvSpPr>
        <p:spPr>
          <a:xfrm>
            <a:off x="334434" y="1164610"/>
            <a:ext cx="11523133" cy="48043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8274151"/>
      </p:ext>
    </p:extLst>
  </p:cSld>
  <p:clrMapOvr>
    <a:masterClrMapping/>
  </p:clrMapOvr>
  <p:extLst>
    <p:ext uri="{DCECCB84-F9BA-43D5-87BE-67443E8EF086}">
      <p15:sldGuideLst xmlns:p15="http://schemas.microsoft.com/office/powerpoint/2012/main">
        <p15:guide id="1" pos="42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8CC8A-067E-453A-A3D0-002511CC3A8B}" type="datetimeFigureOut">
              <a:rPr lang="en-ZA" smtClean="0"/>
              <a:t>2025/03/17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333673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78CC8A-067E-453A-A3D0-002511CC3A8B}" type="datetimeFigureOut">
              <a:rPr lang="en-ZA" smtClean="0"/>
              <a:t>2025/03/17</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134102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78CC8A-067E-453A-A3D0-002511CC3A8B}" type="datetimeFigureOut">
              <a:rPr lang="en-ZA" smtClean="0"/>
              <a:t>2025/03/17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1264124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78CC8A-067E-453A-A3D0-002511CC3A8B}" type="datetimeFigureOut">
              <a:rPr lang="en-ZA" smtClean="0"/>
              <a:t>2025/03/17</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2810846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78CC8A-067E-453A-A3D0-002511CC3A8B}" type="datetimeFigureOut">
              <a:rPr lang="en-ZA" smtClean="0"/>
              <a:t>2025/03/17</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3211600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8CC8A-067E-453A-A3D0-002511CC3A8B}" type="datetimeFigureOut">
              <a:rPr lang="en-ZA" smtClean="0"/>
              <a:t>2025/03/17</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107064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78CC8A-067E-453A-A3D0-002511CC3A8B}" type="datetimeFigureOut">
              <a:rPr lang="en-ZA" smtClean="0"/>
              <a:t>2025/03/17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153363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78CC8A-067E-453A-A3D0-002511CC3A8B}" type="datetimeFigureOut">
              <a:rPr lang="en-ZA" smtClean="0"/>
              <a:t>2025/03/17</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7D51ED0-BF4C-4AF3-96D8-B11D22CB2E92}" type="slidenum">
              <a:rPr lang="en-ZA" smtClean="0"/>
              <a:t>‹#›</a:t>
            </a:fld>
            <a:endParaRPr lang="en-ZA"/>
          </a:p>
        </p:txBody>
      </p:sp>
    </p:spTree>
    <p:extLst>
      <p:ext uri="{BB962C8B-B14F-4D97-AF65-F5344CB8AC3E}">
        <p14:creationId xmlns:p14="http://schemas.microsoft.com/office/powerpoint/2010/main" val="2659515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578CC8A-067E-453A-A3D0-002511CC3A8B}" type="datetimeFigureOut">
              <a:rPr lang="en-ZA" smtClean="0"/>
              <a:t>2025/03/17</a:t>
            </a:fld>
            <a:endParaRPr lang="en-Z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Z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7D51ED0-BF4C-4AF3-96D8-B11D22CB2E92}" type="slidenum">
              <a:rPr lang="en-ZA" smtClean="0"/>
              <a:t>‹#›</a:t>
            </a:fld>
            <a:endParaRPr lang="en-ZA"/>
          </a:p>
        </p:txBody>
      </p:sp>
    </p:spTree>
    <p:extLst>
      <p:ext uri="{BB962C8B-B14F-4D97-AF65-F5344CB8AC3E}">
        <p14:creationId xmlns:p14="http://schemas.microsoft.com/office/powerpoint/2010/main" val="2901045"/>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CB32A-33DA-2559-97FE-35D380266AE1}"/>
              </a:ext>
            </a:extLst>
          </p:cNvPr>
          <p:cNvSpPr>
            <a:spLocks noGrp="1"/>
          </p:cNvSpPr>
          <p:nvPr>
            <p:ph type="title"/>
          </p:nvPr>
        </p:nvSpPr>
        <p:spPr/>
        <p:txBody>
          <a:bodyPr>
            <a:normAutofit fontScale="90000"/>
          </a:bodyPr>
          <a:lstStyle/>
          <a:p>
            <a:r>
              <a:rPr lang="en-US" b="1" dirty="0"/>
              <a:t>Time SERIES Forecasting Model to Predict Future Forest Areas</a:t>
            </a:r>
            <a:br>
              <a:rPr lang="en-US" dirty="0"/>
            </a:br>
            <a:r>
              <a:rPr lang="en-US" sz="1600" cap="none" dirty="0"/>
              <a:t>Sarah Mahlangu</a:t>
            </a:r>
            <a:br>
              <a:rPr lang="en-US" dirty="0"/>
            </a:br>
            <a:endParaRPr lang="en-ZA" dirty="0"/>
          </a:p>
        </p:txBody>
      </p:sp>
    </p:spTree>
    <p:extLst>
      <p:ext uri="{BB962C8B-B14F-4D97-AF65-F5344CB8AC3E}">
        <p14:creationId xmlns:p14="http://schemas.microsoft.com/office/powerpoint/2010/main" val="4225824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3A146-FA68-A1CE-996C-91F4F4A7190F}"/>
              </a:ext>
            </a:extLst>
          </p:cNvPr>
          <p:cNvSpPr>
            <a:spLocks noGrp="1"/>
          </p:cNvSpPr>
          <p:nvPr>
            <p:ph type="title"/>
          </p:nvPr>
        </p:nvSpPr>
        <p:spPr>
          <a:xfrm>
            <a:off x="428573" y="187906"/>
            <a:ext cx="11281645" cy="824818"/>
          </a:xfrm>
        </p:spPr>
        <p:txBody>
          <a:bodyPr/>
          <a:lstStyle/>
          <a:p>
            <a:r>
              <a:rPr lang="en-US" b="1" dirty="0"/>
              <a:t>Introduction</a:t>
            </a:r>
            <a:endParaRPr lang="en-ZA" b="1" dirty="0"/>
          </a:p>
        </p:txBody>
      </p:sp>
      <p:sp>
        <p:nvSpPr>
          <p:cNvPr id="3" name="Content Placeholder 2">
            <a:extLst>
              <a:ext uri="{FF2B5EF4-FFF2-40B4-BE49-F238E27FC236}">
                <a16:creationId xmlns:a16="http://schemas.microsoft.com/office/drawing/2014/main" id="{6DFAC493-16A5-DC59-6CB0-80094DF857AA}"/>
              </a:ext>
            </a:extLst>
          </p:cNvPr>
          <p:cNvSpPr>
            <a:spLocks noGrp="1"/>
          </p:cNvSpPr>
          <p:nvPr>
            <p:ph idx="1"/>
          </p:nvPr>
        </p:nvSpPr>
        <p:spPr>
          <a:xfrm>
            <a:off x="428574" y="1238865"/>
            <a:ext cx="11281644" cy="5319251"/>
          </a:xfrm>
        </p:spPr>
        <p:txBody>
          <a:bodyPr>
            <a:normAutofit/>
          </a:bodyPr>
          <a:lstStyle/>
          <a:p>
            <a:pPr algn="l">
              <a:buFont typeface="Arial" panose="020B0604020202020204" pitchFamily="34" charset="0"/>
              <a:buChar char="•"/>
            </a:pPr>
            <a:r>
              <a:rPr lang="en-US" sz="2100" b="1" dirty="0">
                <a:solidFill>
                  <a:schemeClr val="tx1"/>
                </a:solidFill>
                <a:latin typeface="Segoe UI" panose="020B0502040204020203" pitchFamily="34" charset="0"/>
              </a:rPr>
              <a:t>Project Overview: </a:t>
            </a:r>
            <a:r>
              <a:rPr lang="en-US" sz="1800" dirty="0">
                <a:solidFill>
                  <a:schemeClr val="tx1"/>
                </a:solidFill>
                <a:latin typeface="Segoe UI" panose="020B0502040204020203" pitchFamily="34" charset="0"/>
              </a:rPr>
              <a:t>This project focuses on building a time series forecasting model to predict future trends in the world’s forest area, based on historical data. The primary goal is to forecast changes in the percentage of land area covered by forests. This information can help policymakers, environmental organizations, and researchers understand future patterns of deforestation or afforestation and take proactive measures to protect the world’s forests. The significance of this project lies in its potential to provide insights into global forest trends, which are crucial for environmental Conservation, policy and regulation, sustainability and research</a:t>
            </a:r>
          </a:p>
          <a:p>
            <a:pPr algn="l">
              <a:buFont typeface="Arial" panose="020B0604020202020204" pitchFamily="34" charset="0"/>
              <a:buChar char="•"/>
            </a:pPr>
            <a:r>
              <a:rPr lang="en-US" sz="2100" b="1" dirty="0">
                <a:solidFill>
                  <a:schemeClr val="tx1"/>
                </a:solidFill>
                <a:latin typeface="Segoe UI" panose="020B0502040204020203" pitchFamily="34" charset="0"/>
              </a:rPr>
              <a:t>Data Overview: </a:t>
            </a:r>
            <a:r>
              <a:rPr lang="en-US" sz="1800" dirty="0">
                <a:solidFill>
                  <a:schemeClr val="tx1"/>
                </a:solidFill>
                <a:latin typeface="Segoe UI" panose="020B0502040204020203" pitchFamily="34" charset="0"/>
              </a:rPr>
              <a:t>The forest area dataset contains percentage forest areas for 256 different countries. The dataset spans several decades from 1990 to 2021, with yearly data points available for analysis. </a:t>
            </a:r>
          </a:p>
          <a:p>
            <a:pPr algn="l">
              <a:buFont typeface="Arial" panose="020B0604020202020204" pitchFamily="34" charset="0"/>
              <a:buChar char="•"/>
            </a:pPr>
            <a:r>
              <a:rPr lang="en-US" b="1" i="0" dirty="0">
                <a:solidFill>
                  <a:schemeClr val="tx1"/>
                </a:solidFill>
                <a:effectLst/>
                <a:latin typeface="Segoe UI" panose="020B0502040204020203" pitchFamily="34" charset="0"/>
              </a:rPr>
              <a:t>Project Objectives</a:t>
            </a:r>
            <a:r>
              <a:rPr lang="en-US" b="0" i="0" dirty="0">
                <a:solidFill>
                  <a:schemeClr val="tx1"/>
                </a:solidFill>
                <a:effectLst/>
                <a:latin typeface="Segoe UI" panose="020B0502040204020203" pitchFamily="34" charset="0"/>
              </a:rPr>
              <a:t>:</a:t>
            </a:r>
          </a:p>
          <a:p>
            <a:pPr marL="742950" lvl="1" indent="-285750" algn="l">
              <a:buFont typeface="Arial" panose="020B0604020202020204" pitchFamily="34" charset="0"/>
              <a:buChar char="•"/>
            </a:pPr>
            <a:r>
              <a:rPr lang="en-US" b="1" i="0" dirty="0">
                <a:solidFill>
                  <a:schemeClr val="tx1"/>
                </a:solidFill>
                <a:effectLst/>
                <a:latin typeface="Segoe UI" panose="020B0502040204020203" pitchFamily="34" charset="0"/>
              </a:rPr>
              <a:t>Data Preprocessing &amp; Exploration</a:t>
            </a:r>
            <a:r>
              <a:rPr lang="en-US" b="0" i="0" dirty="0">
                <a:solidFill>
                  <a:schemeClr val="tx1"/>
                </a:solidFill>
                <a:effectLst/>
                <a:latin typeface="Segoe UI" panose="020B0502040204020203" pitchFamily="34" charset="0"/>
              </a:rPr>
              <a:t>: Cleaning, preprocessing and exploratory</a:t>
            </a:r>
            <a:r>
              <a:rPr lang="en-US" dirty="0">
                <a:solidFill>
                  <a:schemeClr val="tx1"/>
                </a:solidFill>
                <a:latin typeface="Segoe UI" panose="020B0502040204020203" pitchFamily="34" charset="0"/>
              </a:rPr>
              <a:t> </a:t>
            </a:r>
            <a:r>
              <a:rPr lang="en-US" b="0" i="0" dirty="0">
                <a:solidFill>
                  <a:schemeClr val="tx1"/>
                </a:solidFill>
                <a:effectLst/>
                <a:latin typeface="Segoe UI" panose="020B0502040204020203" pitchFamily="34" charset="0"/>
              </a:rPr>
              <a:t>data analysis.</a:t>
            </a:r>
          </a:p>
          <a:p>
            <a:pPr marL="742950" lvl="1" indent="-285750" algn="l">
              <a:buFont typeface="Arial" panose="020B0604020202020204" pitchFamily="34" charset="0"/>
              <a:buChar char="•"/>
            </a:pPr>
            <a:r>
              <a:rPr lang="en-US" b="1" i="0" dirty="0">
                <a:solidFill>
                  <a:schemeClr val="tx1"/>
                </a:solidFill>
                <a:effectLst/>
                <a:latin typeface="Segoe UI" panose="020B0502040204020203" pitchFamily="34" charset="0"/>
              </a:rPr>
              <a:t>Feature Engineering</a:t>
            </a:r>
            <a:r>
              <a:rPr lang="en-US" b="0" i="0" dirty="0">
                <a:solidFill>
                  <a:schemeClr val="tx1"/>
                </a:solidFill>
                <a:effectLst/>
                <a:latin typeface="Segoe UI" panose="020B0502040204020203" pitchFamily="34" charset="0"/>
              </a:rPr>
              <a:t>: Creating new features from the existing dataset for modeling purposes.</a:t>
            </a:r>
          </a:p>
          <a:p>
            <a:pPr marL="742950" lvl="1" indent="-285750" algn="l">
              <a:buFont typeface="Arial" panose="020B0604020202020204" pitchFamily="34" charset="0"/>
              <a:buChar char="•"/>
            </a:pPr>
            <a:r>
              <a:rPr lang="en-US" b="1" i="0" dirty="0">
                <a:solidFill>
                  <a:schemeClr val="tx1"/>
                </a:solidFill>
                <a:effectLst/>
                <a:latin typeface="Segoe UI" panose="020B0502040204020203" pitchFamily="34" charset="0"/>
              </a:rPr>
              <a:t>Model Development</a:t>
            </a:r>
            <a:r>
              <a:rPr lang="en-US" b="0" i="0" dirty="0">
                <a:solidFill>
                  <a:schemeClr val="tx1"/>
                </a:solidFill>
                <a:effectLst/>
                <a:latin typeface="Segoe UI" panose="020B0502040204020203" pitchFamily="34" charset="0"/>
              </a:rPr>
              <a:t>: Training and comparing different machine learning models.</a:t>
            </a:r>
          </a:p>
          <a:p>
            <a:pPr marL="742950" lvl="1" indent="-285750" algn="l">
              <a:buFont typeface="Arial" panose="020B0604020202020204" pitchFamily="34" charset="0"/>
              <a:buChar char="•"/>
            </a:pPr>
            <a:r>
              <a:rPr lang="en-US" b="1" i="0" dirty="0">
                <a:solidFill>
                  <a:schemeClr val="tx1"/>
                </a:solidFill>
                <a:effectLst/>
                <a:latin typeface="Segoe UI" panose="020B0502040204020203" pitchFamily="34" charset="0"/>
              </a:rPr>
              <a:t>Model Evaluation</a:t>
            </a:r>
            <a:r>
              <a:rPr lang="en-US" b="0" i="0" dirty="0">
                <a:solidFill>
                  <a:schemeClr val="tx1"/>
                </a:solidFill>
                <a:effectLst/>
                <a:latin typeface="Segoe UI" panose="020B0502040204020203" pitchFamily="34" charset="0"/>
              </a:rPr>
              <a:t>: Using metrics such as </a:t>
            </a:r>
            <a:r>
              <a:rPr lang="en-US" dirty="0">
                <a:solidFill>
                  <a:schemeClr val="tx1"/>
                </a:solidFill>
                <a:latin typeface="Segoe UI" panose="020B0502040204020203" pitchFamily="34" charset="0"/>
              </a:rPr>
              <a:t>mean absolute error </a:t>
            </a:r>
            <a:r>
              <a:rPr lang="en-US" b="0" i="0" dirty="0">
                <a:solidFill>
                  <a:schemeClr val="tx1"/>
                </a:solidFill>
                <a:effectLst/>
                <a:latin typeface="Segoe UI" panose="020B0502040204020203" pitchFamily="34" charset="0"/>
              </a:rPr>
              <a:t>to assess model performance.</a:t>
            </a:r>
          </a:p>
        </p:txBody>
      </p:sp>
    </p:spTree>
    <p:extLst>
      <p:ext uri="{BB962C8B-B14F-4D97-AF65-F5344CB8AC3E}">
        <p14:creationId xmlns:p14="http://schemas.microsoft.com/office/powerpoint/2010/main" val="3695339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9EADB8-A51B-0A40-B9F3-6E070BA7A188}"/>
              </a:ext>
            </a:extLst>
          </p:cNvPr>
          <p:cNvSpPr txBox="1"/>
          <p:nvPr/>
        </p:nvSpPr>
        <p:spPr>
          <a:xfrm>
            <a:off x="334434" y="1063558"/>
            <a:ext cx="4710980" cy="2036324"/>
          </a:xfrm>
          <a:prstGeom prst="rect">
            <a:avLst/>
          </a:prstGeom>
        </p:spPr>
        <p:txBody>
          <a:bodyPr wrap="square" lIns="0" tIns="0" rIns="0" bIns="0" rtlCol="0">
            <a:noAutofit/>
          </a:bodyPr>
          <a:lstStyle/>
          <a:p>
            <a:endParaRPr lang="en-US" sz="2400">
              <a:latin typeface="Vodafone Rg" pitchFamily="34" charset="0"/>
            </a:endParaRPr>
          </a:p>
        </p:txBody>
      </p:sp>
      <p:sp>
        <p:nvSpPr>
          <p:cNvPr id="6" name="TextBox 5">
            <a:extLst>
              <a:ext uri="{FF2B5EF4-FFF2-40B4-BE49-F238E27FC236}">
                <a16:creationId xmlns:a16="http://schemas.microsoft.com/office/drawing/2014/main" id="{7D26CB18-4A33-DA4C-98ED-77C0620AE15B}"/>
              </a:ext>
            </a:extLst>
          </p:cNvPr>
          <p:cNvSpPr txBox="1"/>
          <p:nvPr/>
        </p:nvSpPr>
        <p:spPr>
          <a:xfrm>
            <a:off x="1504545" y="1284051"/>
            <a:ext cx="0" cy="0"/>
          </a:xfrm>
          <a:prstGeom prst="rect">
            <a:avLst/>
          </a:prstGeom>
        </p:spPr>
        <p:txBody>
          <a:bodyPr wrap="none" lIns="0" tIns="0" rIns="0" bIns="0" rtlCol="0">
            <a:noAutofit/>
          </a:bodyPr>
          <a:lstStyle/>
          <a:p>
            <a:endParaRPr lang="en-US" sz="2400">
              <a:latin typeface="Vodafone Rg" pitchFamily="34" charset="0"/>
            </a:endParaRPr>
          </a:p>
        </p:txBody>
      </p:sp>
      <p:sp>
        <p:nvSpPr>
          <p:cNvPr id="7" name="Title 4">
            <a:extLst>
              <a:ext uri="{FF2B5EF4-FFF2-40B4-BE49-F238E27FC236}">
                <a16:creationId xmlns:a16="http://schemas.microsoft.com/office/drawing/2014/main" id="{040D607B-7A1E-2A15-E724-FF928F832D9D}"/>
              </a:ext>
            </a:extLst>
          </p:cNvPr>
          <p:cNvSpPr>
            <a:spLocks noGrp="1"/>
          </p:cNvSpPr>
          <p:nvPr>
            <p:ph type="title"/>
          </p:nvPr>
        </p:nvSpPr>
        <p:spPr>
          <a:xfrm>
            <a:off x="334434" y="177585"/>
            <a:ext cx="8718551" cy="423051"/>
          </a:xfrm>
        </p:spPr>
        <p:txBody>
          <a:bodyPr>
            <a:normAutofit fontScale="90000"/>
          </a:bodyPr>
          <a:lstStyle/>
          <a:p>
            <a:r>
              <a:rPr lang="en-US" b="1" dirty="0">
                <a:solidFill>
                  <a:schemeClr val="tx1">
                    <a:lumMod val="65000"/>
                    <a:lumOff val="35000"/>
                  </a:schemeClr>
                </a:solidFill>
              </a:rPr>
              <a:t>Exploratory data analysis</a:t>
            </a:r>
          </a:p>
        </p:txBody>
      </p:sp>
      <p:sp>
        <p:nvSpPr>
          <p:cNvPr id="14" name="TextBox 13">
            <a:extLst>
              <a:ext uri="{FF2B5EF4-FFF2-40B4-BE49-F238E27FC236}">
                <a16:creationId xmlns:a16="http://schemas.microsoft.com/office/drawing/2014/main" id="{C09C7C2D-ABEE-B487-6616-622D61D85019}"/>
              </a:ext>
            </a:extLst>
          </p:cNvPr>
          <p:cNvSpPr txBox="1"/>
          <p:nvPr/>
        </p:nvSpPr>
        <p:spPr>
          <a:xfrm>
            <a:off x="6100234" y="808900"/>
            <a:ext cx="5757332" cy="1452519"/>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wrap="square" lIns="0" tIns="0" rIns="0" bIns="0" rtlCol="0">
            <a:noAutofit/>
          </a:bodyPr>
          <a:lstStyle/>
          <a:p>
            <a:pPr algn="ctr"/>
            <a:r>
              <a:rPr lang="en-US" dirty="0">
                <a:solidFill>
                  <a:schemeClr val="bg1"/>
                </a:solidFill>
                <a:latin typeface="Vodafone Rg" pitchFamily="34" charset="0"/>
              </a:rPr>
              <a:t>Countries such as Micronesia, Montenegro and Russian federation have an increased forestation over the years while counties such as Indonesia, </a:t>
            </a:r>
            <a:r>
              <a:rPr lang="en-US" dirty="0" err="1">
                <a:solidFill>
                  <a:schemeClr val="bg1"/>
                </a:solidFill>
                <a:latin typeface="Vodafone Rg" pitchFamily="34" charset="0"/>
              </a:rPr>
              <a:t>slovak</a:t>
            </a:r>
            <a:r>
              <a:rPr lang="en-US" dirty="0">
                <a:solidFill>
                  <a:schemeClr val="bg1"/>
                </a:solidFill>
                <a:latin typeface="Vodafone Rg" pitchFamily="34" charset="0"/>
              </a:rPr>
              <a:t> Republic and </a:t>
            </a:r>
            <a:r>
              <a:rPr lang="en-US" dirty="0" err="1">
                <a:solidFill>
                  <a:schemeClr val="bg1"/>
                </a:solidFill>
                <a:latin typeface="Vodafone Rg" pitchFamily="34" charset="0"/>
              </a:rPr>
              <a:t>brazil</a:t>
            </a:r>
            <a:r>
              <a:rPr lang="en-US" dirty="0">
                <a:solidFill>
                  <a:schemeClr val="bg1"/>
                </a:solidFill>
                <a:latin typeface="Vodafone Rg" pitchFamily="34" charset="0"/>
              </a:rPr>
              <a:t> have experienced significant deforestation.</a:t>
            </a:r>
            <a:endParaRPr lang="en-ZA" dirty="0">
              <a:solidFill>
                <a:schemeClr val="bg1"/>
              </a:solidFill>
              <a:latin typeface="Vodafone Rg" pitchFamily="34" charset="0"/>
            </a:endParaRPr>
          </a:p>
        </p:txBody>
      </p:sp>
      <p:sp>
        <p:nvSpPr>
          <p:cNvPr id="4" name="TextBox 3">
            <a:extLst>
              <a:ext uri="{FF2B5EF4-FFF2-40B4-BE49-F238E27FC236}">
                <a16:creationId xmlns:a16="http://schemas.microsoft.com/office/drawing/2014/main" id="{7CA51A1B-39CF-BD43-86B7-0939DF1C739F}"/>
              </a:ext>
            </a:extLst>
          </p:cNvPr>
          <p:cNvSpPr txBox="1"/>
          <p:nvPr/>
        </p:nvSpPr>
        <p:spPr>
          <a:xfrm>
            <a:off x="333112" y="4827639"/>
            <a:ext cx="5179483" cy="1775113"/>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wrap="square" lIns="0" tIns="0" rIns="0" bIns="0" rtlCol="0">
            <a:noAutofit/>
          </a:bodyPr>
          <a:lstStyle/>
          <a:p>
            <a:pPr algn="ctr"/>
            <a:r>
              <a:rPr lang="en-US" dirty="0">
                <a:solidFill>
                  <a:schemeClr val="bg1"/>
                </a:solidFill>
                <a:latin typeface="Vodafone Rg" pitchFamily="34" charset="0"/>
              </a:rPr>
              <a:t>There is a general downward trend in the forest area percentage over the years, indicating a decrease in overall forest coverage. There was a significant increase in average percentage forest area in 1991 followed by a decrease in the following years.</a:t>
            </a:r>
            <a:endParaRPr lang="en-ZA" dirty="0">
              <a:solidFill>
                <a:schemeClr val="bg1"/>
              </a:solidFill>
              <a:latin typeface="Vodafone Rg" pitchFamily="34" charset="0"/>
            </a:endParaRPr>
          </a:p>
        </p:txBody>
      </p:sp>
      <p:pic>
        <p:nvPicPr>
          <p:cNvPr id="2" name="Picture 2">
            <a:extLst>
              <a:ext uri="{FF2B5EF4-FFF2-40B4-BE49-F238E27FC236}">
                <a16:creationId xmlns:a16="http://schemas.microsoft.com/office/drawing/2014/main" id="{D24EFD5B-5DD3-A7CE-603F-6BEDF72DB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112" y="808900"/>
            <a:ext cx="5179483" cy="38220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DB07D55-8ABE-048F-5726-7657EEEBB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469684"/>
            <a:ext cx="5757333" cy="4133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227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30777-F17C-65EA-1D5E-EB0CCB78E6C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AFFF848-6251-422B-5A73-3D7F8048101F}"/>
              </a:ext>
            </a:extLst>
          </p:cNvPr>
          <p:cNvSpPr txBox="1"/>
          <p:nvPr/>
        </p:nvSpPr>
        <p:spPr>
          <a:xfrm>
            <a:off x="334434" y="1063558"/>
            <a:ext cx="4710980" cy="2036324"/>
          </a:xfrm>
          <a:prstGeom prst="rect">
            <a:avLst/>
          </a:prstGeom>
        </p:spPr>
        <p:txBody>
          <a:bodyPr wrap="square" lIns="0" tIns="0" rIns="0" bIns="0" rtlCol="0">
            <a:noAutofit/>
          </a:bodyPr>
          <a:lstStyle/>
          <a:p>
            <a:endParaRPr lang="en-US" sz="2400">
              <a:latin typeface="Vodafone Rg" pitchFamily="34" charset="0"/>
            </a:endParaRPr>
          </a:p>
        </p:txBody>
      </p:sp>
      <p:sp>
        <p:nvSpPr>
          <p:cNvPr id="6" name="TextBox 5">
            <a:extLst>
              <a:ext uri="{FF2B5EF4-FFF2-40B4-BE49-F238E27FC236}">
                <a16:creationId xmlns:a16="http://schemas.microsoft.com/office/drawing/2014/main" id="{E4EC9A83-EA07-0590-A3E2-F9A9EC7B926F}"/>
              </a:ext>
            </a:extLst>
          </p:cNvPr>
          <p:cNvSpPr txBox="1"/>
          <p:nvPr/>
        </p:nvSpPr>
        <p:spPr>
          <a:xfrm>
            <a:off x="1504545" y="1284051"/>
            <a:ext cx="0" cy="0"/>
          </a:xfrm>
          <a:prstGeom prst="rect">
            <a:avLst/>
          </a:prstGeom>
        </p:spPr>
        <p:txBody>
          <a:bodyPr wrap="none" lIns="0" tIns="0" rIns="0" bIns="0" rtlCol="0">
            <a:noAutofit/>
          </a:bodyPr>
          <a:lstStyle/>
          <a:p>
            <a:endParaRPr lang="en-US" sz="2400">
              <a:latin typeface="Vodafone Rg" pitchFamily="34" charset="0"/>
            </a:endParaRPr>
          </a:p>
        </p:txBody>
      </p:sp>
      <p:sp>
        <p:nvSpPr>
          <p:cNvPr id="7" name="Title 4">
            <a:extLst>
              <a:ext uri="{FF2B5EF4-FFF2-40B4-BE49-F238E27FC236}">
                <a16:creationId xmlns:a16="http://schemas.microsoft.com/office/drawing/2014/main" id="{60101B07-1C0C-45C7-BB7F-627FE643A8EA}"/>
              </a:ext>
            </a:extLst>
          </p:cNvPr>
          <p:cNvSpPr>
            <a:spLocks noGrp="1"/>
          </p:cNvSpPr>
          <p:nvPr>
            <p:ph type="title"/>
          </p:nvPr>
        </p:nvSpPr>
        <p:spPr>
          <a:xfrm>
            <a:off x="334434" y="177585"/>
            <a:ext cx="8718551" cy="423051"/>
          </a:xfrm>
        </p:spPr>
        <p:txBody>
          <a:bodyPr>
            <a:normAutofit fontScale="90000"/>
          </a:bodyPr>
          <a:lstStyle/>
          <a:p>
            <a:r>
              <a:rPr lang="en-US" b="1" dirty="0">
                <a:solidFill>
                  <a:schemeClr val="tx1">
                    <a:lumMod val="65000"/>
                    <a:lumOff val="35000"/>
                  </a:schemeClr>
                </a:solidFill>
              </a:rPr>
              <a:t>Exploratory data analysis</a:t>
            </a:r>
          </a:p>
        </p:txBody>
      </p:sp>
      <p:sp>
        <p:nvSpPr>
          <p:cNvPr id="4" name="TextBox 3">
            <a:extLst>
              <a:ext uri="{FF2B5EF4-FFF2-40B4-BE49-F238E27FC236}">
                <a16:creationId xmlns:a16="http://schemas.microsoft.com/office/drawing/2014/main" id="{E8B3FE68-0179-C33C-8C1E-887938F4B063}"/>
              </a:ext>
            </a:extLst>
          </p:cNvPr>
          <p:cNvSpPr txBox="1"/>
          <p:nvPr/>
        </p:nvSpPr>
        <p:spPr>
          <a:xfrm>
            <a:off x="6272245" y="875514"/>
            <a:ext cx="5561480" cy="2423210"/>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wrap="square" lIns="0" tIns="0" rIns="0" bIns="0" rtlCol="0">
            <a:noAutofit/>
          </a:bodyPr>
          <a:lstStyle/>
          <a:p>
            <a:pPr algn="ctr"/>
            <a:r>
              <a:rPr lang="en-US" sz="1200" b="1" dirty="0"/>
              <a:t>Forestation in 2021</a:t>
            </a:r>
          </a:p>
          <a:p>
            <a:pPr algn="ctr"/>
            <a:endParaRPr lang="en-US" sz="1200" b="1" dirty="0"/>
          </a:p>
          <a:p>
            <a:pPr algn="ctr">
              <a:buNone/>
            </a:pPr>
            <a:r>
              <a:rPr lang="en-US" sz="1200" dirty="0">
                <a:latin typeface="system-ui"/>
              </a:rPr>
              <a:t>Nations such as Germany, Canada, the United States, and China maintained a mix of forested and non-forested land, with forest coverage ranging between 30% and 70%. Canada had about 3.47 million km² of forest, while China’s forest area was around 2.22 million km².</a:t>
            </a:r>
          </a:p>
          <a:p>
            <a:pPr algn="ctr">
              <a:buNone/>
            </a:pPr>
            <a:r>
              <a:rPr lang="en-US" sz="1200" dirty="0">
                <a:latin typeface="system-ui"/>
              </a:rPr>
              <a:t>The United States, despite having large forested areas, had only about 30.8% forest coverage relative to its land area.</a:t>
            </a:r>
          </a:p>
          <a:p>
            <a:pPr algn="ctr"/>
            <a:r>
              <a:rPr lang="en-US" sz="1200" dirty="0">
                <a:latin typeface="system-ui"/>
              </a:rPr>
              <a:t>Some regions, such as Egypt, Saudi Arabia, and other desert nations, had minimal forest cover, with forests covering less than 1% of their total land area. Deforestation in heavily impacted countries like Haiti and parts of Southeast Asia further contributed to this category.</a:t>
            </a:r>
          </a:p>
          <a:p>
            <a:pPr algn="ctr"/>
            <a:endParaRPr lang="en-US" sz="1200" dirty="0"/>
          </a:p>
        </p:txBody>
      </p:sp>
      <p:sp>
        <p:nvSpPr>
          <p:cNvPr id="2" name="TextBox 1">
            <a:extLst>
              <a:ext uri="{FF2B5EF4-FFF2-40B4-BE49-F238E27FC236}">
                <a16:creationId xmlns:a16="http://schemas.microsoft.com/office/drawing/2014/main" id="{ED786A2A-8CD4-A826-1039-9ACD6D088360}"/>
              </a:ext>
            </a:extLst>
          </p:cNvPr>
          <p:cNvSpPr txBox="1"/>
          <p:nvPr/>
        </p:nvSpPr>
        <p:spPr>
          <a:xfrm>
            <a:off x="317014" y="4348480"/>
            <a:ext cx="5561480" cy="2331935"/>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wrap="square" lIns="0" tIns="0" rIns="0" bIns="0" rtlCol="0">
            <a:noAutofit/>
          </a:bodyPr>
          <a:lstStyle/>
          <a:p>
            <a:pPr algn="ctr"/>
            <a:r>
              <a:rPr lang="en-US" sz="1200" b="1" dirty="0"/>
              <a:t>Forestation in 1990</a:t>
            </a:r>
          </a:p>
          <a:p>
            <a:pPr algn="ctr"/>
            <a:endParaRPr lang="en-US" sz="1200" dirty="0">
              <a:latin typeface="system-ui"/>
            </a:endParaRPr>
          </a:p>
          <a:p>
            <a:pPr algn="ctr"/>
            <a:r>
              <a:rPr lang="en-US" sz="1200" dirty="0">
                <a:latin typeface="system-ui"/>
              </a:rPr>
              <a:t>Countries like Suriname, Guyana, Finland, Sweden, and Russia had significant forest cover, often exceeding 70% of their total land area.</a:t>
            </a:r>
          </a:p>
          <a:p>
            <a:pPr algn="ctr"/>
            <a:r>
              <a:rPr lang="en-US" sz="1200" dirty="0">
                <a:latin typeface="system-ui"/>
              </a:rPr>
              <a:t>Nations such as Germany, Canada, the United States, and China had a balanced mix of forests and other land uses, with forest coverage ranging between 30% and 70%.</a:t>
            </a:r>
          </a:p>
          <a:p>
            <a:pPr algn="ctr"/>
            <a:r>
              <a:rPr lang="en-US" sz="1200" dirty="0">
                <a:latin typeface="system-ui"/>
              </a:rPr>
              <a:t>Countries like India, Pakistan, South Africa, and parts of the Middle East had relatively low forestation due to arid climates, urbanization, and agricultural expansion.</a:t>
            </a:r>
          </a:p>
          <a:p>
            <a:pPr algn="ctr"/>
            <a:r>
              <a:rPr lang="en-US" sz="1200" dirty="0">
                <a:latin typeface="system-ui"/>
              </a:rPr>
              <a:t>Some regions, such as desert nations (e.g., Saudi Arabia) and highly deforested countries (e.g., Haiti), had minimal to no forest coverage.</a:t>
            </a:r>
            <a:endParaRPr lang="en-ZA" sz="1200" dirty="0">
              <a:solidFill>
                <a:schemeClr val="tx1"/>
              </a:solidFill>
              <a:latin typeface="Vodafone Rg" pitchFamily="34" charset="0"/>
            </a:endParaRPr>
          </a:p>
        </p:txBody>
      </p:sp>
      <p:pic>
        <p:nvPicPr>
          <p:cNvPr id="8" name="Picture 7">
            <a:extLst>
              <a:ext uri="{FF2B5EF4-FFF2-40B4-BE49-F238E27FC236}">
                <a16:creationId xmlns:a16="http://schemas.microsoft.com/office/drawing/2014/main" id="{9E59FDD6-93E2-05D7-DF35-11E42541647E}"/>
              </a:ext>
            </a:extLst>
          </p:cNvPr>
          <p:cNvPicPr>
            <a:picLocks noChangeAspect="1"/>
          </p:cNvPicPr>
          <p:nvPr/>
        </p:nvPicPr>
        <p:blipFill>
          <a:blip r:embed="rId3"/>
          <a:stretch>
            <a:fillRect/>
          </a:stretch>
        </p:blipFill>
        <p:spPr>
          <a:xfrm>
            <a:off x="317015" y="888872"/>
            <a:ext cx="5602740" cy="3270851"/>
          </a:xfrm>
          <a:prstGeom prst="rect">
            <a:avLst/>
          </a:prstGeom>
        </p:spPr>
      </p:pic>
      <p:pic>
        <p:nvPicPr>
          <p:cNvPr id="10" name="Picture 9">
            <a:extLst>
              <a:ext uri="{FF2B5EF4-FFF2-40B4-BE49-F238E27FC236}">
                <a16:creationId xmlns:a16="http://schemas.microsoft.com/office/drawing/2014/main" id="{53C56569-6D74-8BDF-C630-AF6C78F92B5B}"/>
              </a:ext>
            </a:extLst>
          </p:cNvPr>
          <p:cNvPicPr>
            <a:picLocks noChangeAspect="1"/>
          </p:cNvPicPr>
          <p:nvPr/>
        </p:nvPicPr>
        <p:blipFill>
          <a:blip r:embed="rId4"/>
          <a:stretch>
            <a:fillRect/>
          </a:stretch>
        </p:blipFill>
        <p:spPr>
          <a:xfrm>
            <a:off x="6272244" y="3559277"/>
            <a:ext cx="5561479" cy="3121138"/>
          </a:xfrm>
          <a:prstGeom prst="rect">
            <a:avLst/>
          </a:prstGeom>
        </p:spPr>
      </p:pic>
    </p:spTree>
    <p:extLst>
      <p:ext uri="{BB962C8B-B14F-4D97-AF65-F5344CB8AC3E}">
        <p14:creationId xmlns:p14="http://schemas.microsoft.com/office/powerpoint/2010/main" val="247573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7FEB1-3C3E-7111-1708-F930CA7791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64823A5-D73F-DE5A-F110-4365AD898D5E}"/>
              </a:ext>
            </a:extLst>
          </p:cNvPr>
          <p:cNvSpPr txBox="1"/>
          <p:nvPr/>
        </p:nvSpPr>
        <p:spPr>
          <a:xfrm>
            <a:off x="334434" y="1063558"/>
            <a:ext cx="4710980" cy="2036324"/>
          </a:xfrm>
          <a:prstGeom prst="rect">
            <a:avLst/>
          </a:prstGeom>
        </p:spPr>
        <p:txBody>
          <a:bodyPr wrap="square" lIns="0" tIns="0" rIns="0" bIns="0" rtlCol="0">
            <a:noAutofit/>
          </a:bodyPr>
          <a:lstStyle/>
          <a:p>
            <a:endParaRPr lang="en-US" sz="2400">
              <a:latin typeface="Vodafone Rg" pitchFamily="34" charset="0"/>
            </a:endParaRPr>
          </a:p>
        </p:txBody>
      </p:sp>
      <p:sp>
        <p:nvSpPr>
          <p:cNvPr id="6" name="TextBox 5">
            <a:extLst>
              <a:ext uri="{FF2B5EF4-FFF2-40B4-BE49-F238E27FC236}">
                <a16:creationId xmlns:a16="http://schemas.microsoft.com/office/drawing/2014/main" id="{BBDD7647-59DD-D8C3-4A05-34EB52315736}"/>
              </a:ext>
            </a:extLst>
          </p:cNvPr>
          <p:cNvSpPr txBox="1"/>
          <p:nvPr/>
        </p:nvSpPr>
        <p:spPr>
          <a:xfrm>
            <a:off x="1504545" y="1284051"/>
            <a:ext cx="0" cy="0"/>
          </a:xfrm>
          <a:prstGeom prst="rect">
            <a:avLst/>
          </a:prstGeom>
        </p:spPr>
        <p:txBody>
          <a:bodyPr wrap="none" lIns="0" tIns="0" rIns="0" bIns="0" rtlCol="0">
            <a:noAutofit/>
          </a:bodyPr>
          <a:lstStyle/>
          <a:p>
            <a:endParaRPr lang="en-US" sz="2400">
              <a:latin typeface="Vodafone Rg" pitchFamily="34" charset="0"/>
            </a:endParaRPr>
          </a:p>
        </p:txBody>
      </p:sp>
      <p:sp>
        <p:nvSpPr>
          <p:cNvPr id="7" name="Title 4">
            <a:extLst>
              <a:ext uri="{FF2B5EF4-FFF2-40B4-BE49-F238E27FC236}">
                <a16:creationId xmlns:a16="http://schemas.microsoft.com/office/drawing/2014/main" id="{2831F311-2421-B1C8-5AA4-041B825854D5}"/>
              </a:ext>
            </a:extLst>
          </p:cNvPr>
          <p:cNvSpPr>
            <a:spLocks noGrp="1"/>
          </p:cNvSpPr>
          <p:nvPr>
            <p:ph type="title"/>
          </p:nvPr>
        </p:nvSpPr>
        <p:spPr>
          <a:xfrm>
            <a:off x="334434" y="177585"/>
            <a:ext cx="8718551" cy="423051"/>
          </a:xfrm>
        </p:spPr>
        <p:txBody>
          <a:bodyPr>
            <a:normAutofit fontScale="90000"/>
          </a:bodyPr>
          <a:lstStyle/>
          <a:p>
            <a:r>
              <a:rPr lang="en-US" b="1" dirty="0">
                <a:solidFill>
                  <a:schemeClr val="tx1">
                    <a:lumMod val="65000"/>
                    <a:lumOff val="35000"/>
                  </a:schemeClr>
                </a:solidFill>
              </a:rPr>
              <a:t>Model Development</a:t>
            </a:r>
          </a:p>
        </p:txBody>
      </p:sp>
      <p:graphicFrame>
        <p:nvGraphicFramePr>
          <p:cNvPr id="2" name="Diagram 1">
            <a:extLst>
              <a:ext uri="{FF2B5EF4-FFF2-40B4-BE49-F238E27FC236}">
                <a16:creationId xmlns:a16="http://schemas.microsoft.com/office/drawing/2014/main" id="{453D5FE7-1043-5346-3A63-406F1426F197}"/>
              </a:ext>
            </a:extLst>
          </p:cNvPr>
          <p:cNvGraphicFramePr/>
          <p:nvPr>
            <p:extLst>
              <p:ext uri="{D42A27DB-BD31-4B8C-83A1-F6EECF244321}">
                <p14:modId xmlns:p14="http://schemas.microsoft.com/office/powerpoint/2010/main" val="3776227190"/>
              </p:ext>
            </p:extLst>
          </p:nvPr>
        </p:nvGraphicFramePr>
        <p:xfrm>
          <a:off x="334435" y="719666"/>
          <a:ext cx="11601926" cy="5808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6928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947E5-0FBC-1FA0-401C-A39069E822D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FEF4387-77F9-9162-5F2A-FE86937DE72E}"/>
              </a:ext>
            </a:extLst>
          </p:cNvPr>
          <p:cNvSpPr txBox="1"/>
          <p:nvPr/>
        </p:nvSpPr>
        <p:spPr>
          <a:xfrm>
            <a:off x="334434" y="1063558"/>
            <a:ext cx="4710980" cy="2036324"/>
          </a:xfrm>
          <a:prstGeom prst="rect">
            <a:avLst/>
          </a:prstGeom>
        </p:spPr>
        <p:txBody>
          <a:bodyPr wrap="square" lIns="0" tIns="0" rIns="0" bIns="0" rtlCol="0">
            <a:noAutofit/>
          </a:bodyPr>
          <a:lstStyle/>
          <a:p>
            <a:endParaRPr lang="en-US" sz="2400">
              <a:latin typeface="Vodafone Rg" pitchFamily="34" charset="0"/>
            </a:endParaRPr>
          </a:p>
        </p:txBody>
      </p:sp>
      <p:sp>
        <p:nvSpPr>
          <p:cNvPr id="6" name="TextBox 5">
            <a:extLst>
              <a:ext uri="{FF2B5EF4-FFF2-40B4-BE49-F238E27FC236}">
                <a16:creationId xmlns:a16="http://schemas.microsoft.com/office/drawing/2014/main" id="{C1F19638-5A6D-5A8B-9B5F-C3C2CFE39977}"/>
              </a:ext>
            </a:extLst>
          </p:cNvPr>
          <p:cNvSpPr txBox="1"/>
          <p:nvPr/>
        </p:nvSpPr>
        <p:spPr>
          <a:xfrm>
            <a:off x="1504545" y="1284051"/>
            <a:ext cx="0" cy="0"/>
          </a:xfrm>
          <a:prstGeom prst="rect">
            <a:avLst/>
          </a:prstGeom>
        </p:spPr>
        <p:txBody>
          <a:bodyPr wrap="none" lIns="0" tIns="0" rIns="0" bIns="0" rtlCol="0">
            <a:noAutofit/>
          </a:bodyPr>
          <a:lstStyle/>
          <a:p>
            <a:endParaRPr lang="en-US" sz="2400">
              <a:latin typeface="Vodafone Rg" pitchFamily="34" charset="0"/>
            </a:endParaRPr>
          </a:p>
        </p:txBody>
      </p:sp>
      <p:sp>
        <p:nvSpPr>
          <p:cNvPr id="7" name="Title 4">
            <a:extLst>
              <a:ext uri="{FF2B5EF4-FFF2-40B4-BE49-F238E27FC236}">
                <a16:creationId xmlns:a16="http://schemas.microsoft.com/office/drawing/2014/main" id="{7B8E2A18-04F6-28CC-7EC2-3EB38B63F6E1}"/>
              </a:ext>
            </a:extLst>
          </p:cNvPr>
          <p:cNvSpPr>
            <a:spLocks noGrp="1"/>
          </p:cNvSpPr>
          <p:nvPr>
            <p:ph type="title"/>
          </p:nvPr>
        </p:nvSpPr>
        <p:spPr>
          <a:xfrm>
            <a:off x="334434" y="177585"/>
            <a:ext cx="11748119" cy="423051"/>
          </a:xfrm>
        </p:spPr>
        <p:txBody>
          <a:bodyPr>
            <a:normAutofit fontScale="90000"/>
          </a:bodyPr>
          <a:lstStyle/>
          <a:p>
            <a:r>
              <a:rPr lang="en-US" b="1" dirty="0">
                <a:solidFill>
                  <a:schemeClr val="tx1">
                    <a:lumMod val="65000"/>
                    <a:lumOff val="35000"/>
                  </a:schemeClr>
                </a:solidFill>
              </a:rPr>
              <a:t>Model RESULTS|MODEL metrics and runtime</a:t>
            </a:r>
          </a:p>
        </p:txBody>
      </p:sp>
      <p:sp>
        <p:nvSpPr>
          <p:cNvPr id="11" name="TextBox 10">
            <a:extLst>
              <a:ext uri="{FF2B5EF4-FFF2-40B4-BE49-F238E27FC236}">
                <a16:creationId xmlns:a16="http://schemas.microsoft.com/office/drawing/2014/main" id="{C20D2B0A-84DE-8DA7-4754-BC89A0C5E33E}"/>
              </a:ext>
            </a:extLst>
          </p:cNvPr>
          <p:cNvSpPr txBox="1"/>
          <p:nvPr/>
        </p:nvSpPr>
        <p:spPr>
          <a:xfrm>
            <a:off x="9115969" y="801567"/>
            <a:ext cx="2966583" cy="5878848"/>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wrap="square" lIns="0" tIns="0" rIns="0" bIns="0" rtlCol="0">
            <a:noAutofit/>
          </a:bodyPr>
          <a:lstStyle/>
          <a:p>
            <a:pPr algn="ctr">
              <a:spcBef>
                <a:spcPts val="375"/>
              </a:spcBef>
              <a:spcAft>
                <a:spcPts val="375"/>
              </a:spcAft>
            </a:pPr>
            <a:r>
              <a:rPr lang="en-US" sz="1600" b="1" dirty="0">
                <a:solidFill>
                  <a:srgbClr val="242424"/>
                </a:solidFill>
                <a:latin typeface="Segoe UI" panose="020B0502040204020203" pitchFamily="34" charset="0"/>
              </a:rPr>
              <a:t>Model p</a:t>
            </a:r>
            <a:r>
              <a:rPr lang="en-US" sz="1600" b="1" i="0" dirty="0">
                <a:solidFill>
                  <a:srgbClr val="242424"/>
                </a:solidFill>
                <a:effectLst/>
                <a:latin typeface="Segoe UI" panose="020B0502040204020203" pitchFamily="34" charset="0"/>
              </a:rPr>
              <a:t>erformance</a:t>
            </a:r>
            <a:endParaRPr lang="en-US" sz="1600" b="0" i="0" dirty="0">
              <a:solidFill>
                <a:srgbClr val="242424"/>
              </a:solidFill>
              <a:effectLst/>
              <a:latin typeface="Segoe UI" panose="020B0502040204020203" pitchFamily="34" charset="0"/>
            </a:endParaRPr>
          </a:p>
          <a:p>
            <a:pPr algn="ctr">
              <a:spcBef>
                <a:spcPts val="375"/>
              </a:spcBef>
              <a:spcAft>
                <a:spcPts val="375"/>
              </a:spcAft>
            </a:pPr>
            <a:r>
              <a:rPr lang="en-US" sz="1200" b="0" i="0" dirty="0">
                <a:solidFill>
                  <a:srgbClr val="242424"/>
                </a:solidFill>
                <a:effectLst/>
                <a:latin typeface="Segoe UI" panose="020B0502040204020203" pitchFamily="34" charset="0"/>
              </a:rPr>
              <a:t>ARIMA has the lowest MAE in most cases, indicating it is the best-performing model overall. It performs exceptionally well in Afghanistan (0.00), Algeria (0.01), and Germany (0.02).</a:t>
            </a:r>
          </a:p>
          <a:p>
            <a:pPr algn="ctr">
              <a:spcBef>
                <a:spcPts val="375"/>
              </a:spcBef>
              <a:spcAft>
                <a:spcPts val="375"/>
              </a:spcAft>
            </a:pPr>
            <a:r>
              <a:rPr lang="en-US" sz="1200" b="0" i="0" dirty="0">
                <a:solidFill>
                  <a:srgbClr val="242424"/>
                </a:solidFill>
                <a:effectLst/>
                <a:latin typeface="Segoe UI" panose="020B0502040204020203" pitchFamily="34" charset="0"/>
              </a:rPr>
              <a:t>Linear Regression generally has higher MAE compared to ARIMA. Notably poor performance in Burundi (1.03) and New Zealand (1.49), indicating it may not be suitable for these datasets</a:t>
            </a:r>
          </a:p>
          <a:p>
            <a:pPr algn="ctr">
              <a:spcBef>
                <a:spcPts val="375"/>
              </a:spcBef>
              <a:spcAft>
                <a:spcPts val="375"/>
              </a:spcAft>
            </a:pPr>
            <a:r>
              <a:rPr lang="en-US" sz="1200" b="0" i="0" dirty="0">
                <a:solidFill>
                  <a:srgbClr val="242424"/>
                </a:solidFill>
                <a:effectLst/>
                <a:latin typeface="Segoe UI" panose="020B0502040204020203" pitchFamily="34" charset="0"/>
              </a:rPr>
              <a:t>Random Forest has many zero or near-zero errors, indicating it may be overfitting or failing to capture trends in certain datasets. Performs well in Afghanistan (0.00), Algeria (0.00), and Germany (0.00). </a:t>
            </a:r>
          </a:p>
          <a:p>
            <a:pPr algn="ctr">
              <a:spcBef>
                <a:spcPts val="375"/>
              </a:spcBef>
              <a:spcAft>
                <a:spcPts val="375"/>
              </a:spcAft>
            </a:pPr>
            <a:endParaRPr lang="en-US" sz="1200" dirty="0">
              <a:solidFill>
                <a:srgbClr val="242424"/>
              </a:solidFill>
              <a:latin typeface="Segoe UI" panose="020B0502040204020203" pitchFamily="34" charset="0"/>
            </a:endParaRPr>
          </a:p>
          <a:p>
            <a:pPr algn="ctr">
              <a:spcBef>
                <a:spcPts val="375"/>
              </a:spcBef>
              <a:spcAft>
                <a:spcPts val="375"/>
              </a:spcAft>
            </a:pPr>
            <a:r>
              <a:rPr lang="en-US" sz="1200" b="0" i="0" dirty="0">
                <a:solidFill>
                  <a:srgbClr val="242424"/>
                </a:solidFill>
                <a:effectLst/>
                <a:latin typeface="Segoe UI" panose="020B0502040204020203" pitchFamily="34" charset="0"/>
              </a:rPr>
              <a:t>Overall, ARIMA appears to be the best model overall, with lower MAE across most cases. Linear Regression struggles with complex time series patterns, especially in certain countries. Random Forest has inconsistencies, possibly indicating it struggles with time series dependencies.</a:t>
            </a:r>
          </a:p>
          <a:p>
            <a:pPr algn="ctr">
              <a:spcBef>
                <a:spcPts val="375"/>
              </a:spcBef>
              <a:spcAft>
                <a:spcPts val="375"/>
              </a:spcAft>
            </a:pPr>
            <a:endParaRPr lang="en-US" sz="1600" b="0" i="0" dirty="0">
              <a:solidFill>
                <a:srgbClr val="242424"/>
              </a:solidFill>
              <a:effectLst/>
              <a:latin typeface="Segoe UI" panose="020B0502040204020203" pitchFamily="34" charset="0"/>
            </a:endParaRPr>
          </a:p>
          <a:p>
            <a:pPr algn="ctr"/>
            <a:endParaRPr lang="en-ZA" sz="1467" dirty="0">
              <a:solidFill>
                <a:schemeClr val="tx1"/>
              </a:solidFill>
              <a:latin typeface="Vodafone Rg" pitchFamily="34" charset="0"/>
            </a:endParaRPr>
          </a:p>
        </p:txBody>
      </p:sp>
      <p:pic>
        <p:nvPicPr>
          <p:cNvPr id="8" name="Picture 7">
            <a:extLst>
              <a:ext uri="{FF2B5EF4-FFF2-40B4-BE49-F238E27FC236}">
                <a16:creationId xmlns:a16="http://schemas.microsoft.com/office/drawing/2014/main" id="{281EB63E-720F-DFF6-200D-62438C76FF1D}"/>
              </a:ext>
            </a:extLst>
          </p:cNvPr>
          <p:cNvPicPr>
            <a:picLocks noChangeAspect="1"/>
          </p:cNvPicPr>
          <p:nvPr/>
        </p:nvPicPr>
        <p:blipFill>
          <a:blip r:embed="rId3"/>
          <a:stretch>
            <a:fillRect/>
          </a:stretch>
        </p:blipFill>
        <p:spPr>
          <a:xfrm>
            <a:off x="334433" y="801567"/>
            <a:ext cx="4601359" cy="2867506"/>
          </a:xfrm>
          <a:prstGeom prst="rect">
            <a:avLst/>
          </a:prstGeom>
        </p:spPr>
      </p:pic>
      <p:pic>
        <p:nvPicPr>
          <p:cNvPr id="10" name="Picture 9">
            <a:extLst>
              <a:ext uri="{FF2B5EF4-FFF2-40B4-BE49-F238E27FC236}">
                <a16:creationId xmlns:a16="http://schemas.microsoft.com/office/drawing/2014/main" id="{2F058E83-5C85-00E1-5632-4CE705CC88CD}"/>
              </a:ext>
            </a:extLst>
          </p:cNvPr>
          <p:cNvPicPr>
            <a:picLocks noChangeAspect="1"/>
          </p:cNvPicPr>
          <p:nvPr/>
        </p:nvPicPr>
        <p:blipFill>
          <a:blip r:embed="rId4"/>
          <a:stretch>
            <a:fillRect/>
          </a:stretch>
        </p:blipFill>
        <p:spPr>
          <a:xfrm>
            <a:off x="334433" y="3843749"/>
            <a:ext cx="4601360" cy="2867506"/>
          </a:xfrm>
          <a:prstGeom prst="rect">
            <a:avLst/>
          </a:prstGeom>
        </p:spPr>
      </p:pic>
      <p:graphicFrame>
        <p:nvGraphicFramePr>
          <p:cNvPr id="12" name="Table 11">
            <a:extLst>
              <a:ext uri="{FF2B5EF4-FFF2-40B4-BE49-F238E27FC236}">
                <a16:creationId xmlns:a16="http://schemas.microsoft.com/office/drawing/2014/main" id="{C615C44B-A675-7C2A-CB60-3E9CC5FB1198}"/>
              </a:ext>
            </a:extLst>
          </p:cNvPr>
          <p:cNvGraphicFramePr>
            <a:graphicFrameLocks noGrp="1"/>
          </p:cNvGraphicFramePr>
          <p:nvPr>
            <p:extLst>
              <p:ext uri="{D42A27DB-BD31-4B8C-83A1-F6EECF244321}">
                <p14:modId xmlns:p14="http://schemas.microsoft.com/office/powerpoint/2010/main" val="1623851721"/>
              </p:ext>
            </p:extLst>
          </p:nvPr>
        </p:nvGraphicFramePr>
        <p:xfrm>
          <a:off x="5045415" y="804054"/>
          <a:ext cx="3960932" cy="5907198"/>
        </p:xfrm>
        <a:graphic>
          <a:graphicData uri="http://schemas.openxmlformats.org/drawingml/2006/table">
            <a:tbl>
              <a:tblPr firstRow="1" bandRow="1">
                <a:tableStyleId>{5C22544A-7EE6-4342-B048-85BDC9FD1C3A}</a:tableStyleId>
              </a:tblPr>
              <a:tblGrid>
                <a:gridCol w="1035279">
                  <a:extLst>
                    <a:ext uri="{9D8B030D-6E8A-4147-A177-3AD203B41FA5}">
                      <a16:colId xmlns:a16="http://schemas.microsoft.com/office/drawing/2014/main" val="1327877535"/>
                    </a:ext>
                  </a:extLst>
                </a:gridCol>
                <a:gridCol w="810971">
                  <a:extLst>
                    <a:ext uri="{9D8B030D-6E8A-4147-A177-3AD203B41FA5}">
                      <a16:colId xmlns:a16="http://schemas.microsoft.com/office/drawing/2014/main" val="3216187119"/>
                    </a:ext>
                  </a:extLst>
                </a:gridCol>
                <a:gridCol w="985483">
                  <a:extLst>
                    <a:ext uri="{9D8B030D-6E8A-4147-A177-3AD203B41FA5}">
                      <a16:colId xmlns:a16="http://schemas.microsoft.com/office/drawing/2014/main" val="3264978249"/>
                    </a:ext>
                  </a:extLst>
                </a:gridCol>
                <a:gridCol w="1129199">
                  <a:extLst>
                    <a:ext uri="{9D8B030D-6E8A-4147-A177-3AD203B41FA5}">
                      <a16:colId xmlns:a16="http://schemas.microsoft.com/office/drawing/2014/main" val="3151787640"/>
                    </a:ext>
                  </a:extLst>
                </a:gridCol>
              </a:tblGrid>
              <a:tr h="627739">
                <a:tc>
                  <a:txBody>
                    <a:bodyPr/>
                    <a:lstStyle/>
                    <a:p>
                      <a:r>
                        <a:rPr lang="en-ZA" sz="1000" dirty="0">
                          <a:latin typeface="+mn-lt"/>
                        </a:rPr>
                        <a:t>Country</a:t>
                      </a:r>
                    </a:p>
                  </a:txBody>
                  <a:tcPr/>
                </a:tc>
                <a:tc>
                  <a:txBody>
                    <a:bodyPr/>
                    <a:lstStyle/>
                    <a:p>
                      <a:r>
                        <a:rPr lang="en-ZA" sz="1000" dirty="0">
                          <a:latin typeface="+mn-lt"/>
                        </a:rPr>
                        <a:t>MAE</a:t>
                      </a:r>
                    </a:p>
                    <a:p>
                      <a:r>
                        <a:rPr lang="en-ZA" sz="1000" dirty="0">
                          <a:latin typeface="+mn-lt"/>
                        </a:rPr>
                        <a:t>ARIMA</a:t>
                      </a:r>
                    </a:p>
                  </a:txBody>
                  <a:tcPr/>
                </a:tc>
                <a:tc>
                  <a:txBody>
                    <a:bodyPr/>
                    <a:lstStyle/>
                    <a:p>
                      <a:r>
                        <a:rPr lang="en-ZA" sz="1000" dirty="0">
                          <a:latin typeface="+mn-lt"/>
                        </a:rPr>
                        <a:t>MAE</a:t>
                      </a:r>
                    </a:p>
                    <a:p>
                      <a:r>
                        <a:rPr lang="en-ZA" sz="1000" dirty="0">
                          <a:latin typeface="+mn-lt"/>
                        </a:rPr>
                        <a:t>Linear Regression</a:t>
                      </a:r>
                    </a:p>
                  </a:txBody>
                  <a:tcPr/>
                </a:tc>
                <a:tc>
                  <a:txBody>
                    <a:bodyPr/>
                    <a:lstStyle/>
                    <a:p>
                      <a:r>
                        <a:rPr lang="en-ZA" sz="1000" dirty="0">
                          <a:latin typeface="+mn-lt"/>
                        </a:rPr>
                        <a:t>MAE</a:t>
                      </a:r>
                    </a:p>
                    <a:p>
                      <a:r>
                        <a:rPr lang="en-ZA" sz="1000" dirty="0">
                          <a:latin typeface="+mn-lt"/>
                        </a:rPr>
                        <a:t>Random Forest</a:t>
                      </a:r>
                    </a:p>
                  </a:txBody>
                  <a:tcPr/>
                </a:tc>
                <a:extLst>
                  <a:ext uri="{0D108BD9-81ED-4DB2-BD59-A6C34878D82A}">
                    <a16:rowId xmlns:a16="http://schemas.microsoft.com/office/drawing/2014/main" val="2628089186"/>
                  </a:ext>
                </a:extLst>
              </a:tr>
              <a:tr h="503199">
                <a:tc>
                  <a:txBody>
                    <a:bodyPr/>
                    <a:lstStyle/>
                    <a:p>
                      <a:r>
                        <a:rPr lang="en-ZA" sz="1000" dirty="0">
                          <a:latin typeface="+mn-lt"/>
                        </a:rPr>
                        <a:t>Afghanistan</a:t>
                      </a:r>
                    </a:p>
                  </a:txBody>
                  <a:tcPr/>
                </a:tc>
                <a:tc>
                  <a:txBody>
                    <a:bodyPr/>
                    <a:lstStyle/>
                    <a:p>
                      <a:r>
                        <a:rPr lang="en-US" sz="1000" dirty="0">
                          <a:latin typeface="+mn-lt"/>
                        </a:rPr>
                        <a:t>0.00</a:t>
                      </a:r>
                      <a:endParaRPr lang="en-ZA" sz="1000" dirty="0">
                        <a:latin typeface="+mn-lt"/>
                      </a:endParaRPr>
                    </a:p>
                  </a:txBody>
                  <a:tcPr/>
                </a:tc>
                <a:tc>
                  <a:txBody>
                    <a:bodyPr/>
                    <a:lstStyle/>
                    <a:p>
                      <a:r>
                        <a:rPr lang="en-US" sz="1000" dirty="0">
                          <a:latin typeface="+mn-lt"/>
                        </a:rPr>
                        <a:t>0.00</a:t>
                      </a:r>
                      <a:endParaRPr lang="en-ZA" sz="1000" dirty="0">
                        <a:latin typeface="+mn-lt"/>
                      </a:endParaRPr>
                    </a:p>
                  </a:txBody>
                  <a:tcPr/>
                </a:tc>
                <a:tc>
                  <a:txBody>
                    <a:bodyPr/>
                    <a:lstStyle/>
                    <a:p>
                      <a:r>
                        <a:rPr lang="en-US" sz="1000" dirty="0">
                          <a:latin typeface="+mn-lt"/>
                        </a:rPr>
                        <a:t>0.00</a:t>
                      </a:r>
                      <a:endParaRPr lang="en-ZA" sz="1000" dirty="0">
                        <a:latin typeface="+mn-lt"/>
                      </a:endParaRPr>
                    </a:p>
                  </a:txBody>
                  <a:tcPr/>
                </a:tc>
                <a:extLst>
                  <a:ext uri="{0D108BD9-81ED-4DB2-BD59-A6C34878D82A}">
                    <a16:rowId xmlns:a16="http://schemas.microsoft.com/office/drawing/2014/main" val="319412122"/>
                  </a:ext>
                </a:extLst>
              </a:tr>
              <a:tr h="503199">
                <a:tc>
                  <a:txBody>
                    <a:bodyPr/>
                    <a:lstStyle/>
                    <a:p>
                      <a:r>
                        <a:rPr lang="en-ZA" sz="1000" dirty="0">
                          <a:latin typeface="+mn-lt"/>
                        </a:rPr>
                        <a:t>Algeria</a:t>
                      </a:r>
                    </a:p>
                  </a:txBody>
                  <a:tcPr/>
                </a:tc>
                <a:tc>
                  <a:txBody>
                    <a:bodyPr/>
                    <a:lstStyle/>
                    <a:p>
                      <a:r>
                        <a:rPr lang="en-US" sz="1000" dirty="0">
                          <a:latin typeface="+mn-lt"/>
                        </a:rPr>
                        <a:t>0.01</a:t>
                      </a:r>
                      <a:endParaRPr lang="en-ZA" sz="1000" dirty="0">
                        <a:latin typeface="+mn-lt"/>
                      </a:endParaRPr>
                    </a:p>
                  </a:txBody>
                  <a:tcPr/>
                </a:tc>
                <a:tc>
                  <a:txBody>
                    <a:bodyPr/>
                    <a:lstStyle/>
                    <a:p>
                      <a:r>
                        <a:rPr lang="en-US" sz="1000" dirty="0">
                          <a:latin typeface="+mn-lt"/>
                        </a:rPr>
                        <a:t>0.04</a:t>
                      </a:r>
                      <a:endParaRPr lang="en-ZA" sz="1000" dirty="0">
                        <a:latin typeface="+mn-lt"/>
                      </a:endParaRPr>
                    </a:p>
                  </a:txBody>
                  <a:tcPr/>
                </a:tc>
                <a:tc>
                  <a:txBody>
                    <a:bodyPr/>
                    <a:lstStyle/>
                    <a:p>
                      <a:r>
                        <a:rPr lang="en-US" sz="1000" dirty="0">
                          <a:latin typeface="+mn-lt"/>
                        </a:rPr>
                        <a:t>0.00</a:t>
                      </a:r>
                      <a:endParaRPr lang="en-ZA" sz="1000" dirty="0">
                        <a:latin typeface="+mn-lt"/>
                      </a:endParaRPr>
                    </a:p>
                  </a:txBody>
                  <a:tcPr/>
                </a:tc>
                <a:extLst>
                  <a:ext uri="{0D108BD9-81ED-4DB2-BD59-A6C34878D82A}">
                    <a16:rowId xmlns:a16="http://schemas.microsoft.com/office/drawing/2014/main" val="4120531172"/>
                  </a:ext>
                </a:extLst>
              </a:tr>
              <a:tr h="503199">
                <a:tc>
                  <a:txBody>
                    <a:bodyPr/>
                    <a:lstStyle/>
                    <a:p>
                      <a:r>
                        <a:rPr lang="en-ZA" sz="1000" dirty="0">
                          <a:latin typeface="+mn-lt"/>
                        </a:rPr>
                        <a:t>Burundi</a:t>
                      </a:r>
                    </a:p>
                  </a:txBody>
                  <a:tcPr/>
                </a:tc>
                <a:tc>
                  <a:txBody>
                    <a:bodyPr/>
                    <a:lstStyle/>
                    <a:p>
                      <a:r>
                        <a:rPr lang="en-US" sz="1000" dirty="0">
                          <a:latin typeface="+mn-lt"/>
                        </a:rPr>
                        <a:t>0.23</a:t>
                      </a:r>
                      <a:endParaRPr lang="en-ZA" sz="1000" dirty="0">
                        <a:latin typeface="+mn-lt"/>
                      </a:endParaRPr>
                    </a:p>
                  </a:txBody>
                  <a:tcPr/>
                </a:tc>
                <a:tc>
                  <a:txBody>
                    <a:bodyPr/>
                    <a:lstStyle/>
                    <a:p>
                      <a:r>
                        <a:rPr lang="en-US" sz="1000" dirty="0">
                          <a:latin typeface="+mn-lt"/>
                        </a:rPr>
                        <a:t>1.03</a:t>
                      </a:r>
                      <a:endParaRPr lang="en-ZA" sz="1000" dirty="0">
                        <a:latin typeface="+mn-lt"/>
                      </a:endParaRPr>
                    </a:p>
                  </a:txBody>
                  <a:tcPr/>
                </a:tc>
                <a:tc>
                  <a:txBody>
                    <a:bodyPr/>
                    <a:lstStyle/>
                    <a:p>
                      <a:r>
                        <a:rPr lang="en-US" sz="1000" dirty="0">
                          <a:latin typeface="+mn-lt"/>
                        </a:rPr>
                        <a:t>0.00</a:t>
                      </a:r>
                      <a:endParaRPr lang="en-ZA" sz="1000" dirty="0">
                        <a:latin typeface="+mn-lt"/>
                      </a:endParaRPr>
                    </a:p>
                  </a:txBody>
                  <a:tcPr/>
                </a:tc>
                <a:extLst>
                  <a:ext uri="{0D108BD9-81ED-4DB2-BD59-A6C34878D82A}">
                    <a16:rowId xmlns:a16="http://schemas.microsoft.com/office/drawing/2014/main" val="590881122"/>
                  </a:ext>
                </a:extLst>
              </a:tr>
              <a:tr h="503199">
                <a:tc>
                  <a:txBody>
                    <a:bodyPr/>
                    <a:lstStyle/>
                    <a:p>
                      <a:r>
                        <a:rPr lang="en-ZA" sz="1000" dirty="0">
                          <a:latin typeface="+mn-lt"/>
                        </a:rPr>
                        <a:t>Denmark</a:t>
                      </a:r>
                    </a:p>
                  </a:txBody>
                  <a:tcPr/>
                </a:tc>
                <a:tc>
                  <a:txBody>
                    <a:bodyPr/>
                    <a:lstStyle/>
                    <a:p>
                      <a:r>
                        <a:rPr lang="en-US" sz="1000" dirty="0">
                          <a:latin typeface="+mn-lt"/>
                        </a:rPr>
                        <a:t>0.09</a:t>
                      </a:r>
                      <a:endParaRPr lang="en-ZA" sz="1000" dirty="0">
                        <a:latin typeface="+mn-lt"/>
                      </a:endParaRPr>
                    </a:p>
                  </a:txBody>
                  <a:tcPr/>
                </a:tc>
                <a:tc>
                  <a:txBody>
                    <a:bodyPr/>
                    <a:lstStyle/>
                    <a:p>
                      <a:r>
                        <a:rPr lang="en-US" sz="1000" dirty="0">
                          <a:latin typeface="+mn-lt"/>
                        </a:rPr>
                        <a:t>0.38</a:t>
                      </a:r>
                      <a:endParaRPr lang="en-ZA" sz="1000" dirty="0">
                        <a:latin typeface="+mn-lt"/>
                      </a:endParaRPr>
                    </a:p>
                  </a:txBody>
                  <a:tcPr/>
                </a:tc>
                <a:tc>
                  <a:txBody>
                    <a:bodyPr/>
                    <a:lstStyle/>
                    <a:p>
                      <a:r>
                        <a:rPr lang="en-US" sz="1000" dirty="0">
                          <a:latin typeface="+mn-lt"/>
                        </a:rPr>
                        <a:t>0.04</a:t>
                      </a:r>
                      <a:endParaRPr lang="en-ZA" sz="1000" dirty="0">
                        <a:latin typeface="+mn-lt"/>
                      </a:endParaRPr>
                    </a:p>
                  </a:txBody>
                  <a:tcPr/>
                </a:tc>
                <a:extLst>
                  <a:ext uri="{0D108BD9-81ED-4DB2-BD59-A6C34878D82A}">
                    <a16:rowId xmlns:a16="http://schemas.microsoft.com/office/drawing/2014/main" val="3030609724"/>
                  </a:ext>
                </a:extLst>
              </a:tr>
              <a:tr h="750668">
                <a:tc>
                  <a:txBody>
                    <a:bodyPr/>
                    <a:lstStyle/>
                    <a:p>
                      <a:r>
                        <a:rPr lang="en-ZA" sz="1000" dirty="0">
                          <a:latin typeface="+mn-lt"/>
                        </a:rPr>
                        <a:t>New Zealand</a:t>
                      </a:r>
                    </a:p>
                  </a:txBody>
                  <a:tcPr/>
                </a:tc>
                <a:tc>
                  <a:txBody>
                    <a:bodyPr/>
                    <a:lstStyle/>
                    <a:p>
                      <a:r>
                        <a:rPr lang="en-US" sz="1000" dirty="0">
                          <a:latin typeface="+mn-lt"/>
                        </a:rPr>
                        <a:t>0.29</a:t>
                      </a:r>
                      <a:endParaRPr lang="en-ZA" sz="1000" dirty="0">
                        <a:latin typeface="+mn-lt"/>
                      </a:endParaRPr>
                    </a:p>
                  </a:txBody>
                  <a:tcPr/>
                </a:tc>
                <a:tc>
                  <a:txBody>
                    <a:bodyPr/>
                    <a:lstStyle/>
                    <a:p>
                      <a:r>
                        <a:rPr lang="en-US" sz="1000" dirty="0">
                          <a:latin typeface="+mn-lt"/>
                        </a:rPr>
                        <a:t>0.49</a:t>
                      </a:r>
                      <a:endParaRPr lang="en-ZA" sz="1000" dirty="0">
                        <a:latin typeface="+mn-lt"/>
                      </a:endParaRPr>
                    </a:p>
                  </a:txBody>
                  <a:tcPr/>
                </a:tc>
                <a:tc>
                  <a:txBody>
                    <a:bodyPr/>
                    <a:lstStyle/>
                    <a:p>
                      <a:r>
                        <a:rPr lang="en-US" sz="1000" dirty="0">
                          <a:latin typeface="+mn-lt"/>
                        </a:rPr>
                        <a:t>0.11</a:t>
                      </a:r>
                      <a:endParaRPr lang="en-ZA" sz="1000" dirty="0">
                        <a:latin typeface="+mn-lt"/>
                      </a:endParaRPr>
                    </a:p>
                  </a:txBody>
                  <a:tcPr/>
                </a:tc>
                <a:extLst>
                  <a:ext uri="{0D108BD9-81ED-4DB2-BD59-A6C34878D82A}">
                    <a16:rowId xmlns:a16="http://schemas.microsoft.com/office/drawing/2014/main" val="2646991088"/>
                  </a:ext>
                </a:extLst>
              </a:tr>
              <a:tr h="503199">
                <a:tc>
                  <a:txBody>
                    <a:bodyPr/>
                    <a:lstStyle/>
                    <a:p>
                      <a:r>
                        <a:rPr lang="en-ZA" sz="1000" dirty="0"/>
                        <a:t>Germany</a:t>
                      </a:r>
                      <a:endParaRPr lang="en-ZA" sz="1000" dirty="0">
                        <a:latin typeface="+mn-lt"/>
                      </a:endParaRPr>
                    </a:p>
                  </a:txBody>
                  <a:tcPr/>
                </a:tc>
                <a:tc>
                  <a:txBody>
                    <a:bodyPr/>
                    <a:lstStyle/>
                    <a:p>
                      <a:r>
                        <a:rPr lang="en-US" sz="1000" dirty="0">
                          <a:latin typeface="+mn-lt"/>
                        </a:rPr>
                        <a:t>0.02</a:t>
                      </a:r>
                      <a:endParaRPr lang="en-ZA" sz="1000" dirty="0">
                        <a:latin typeface="+mn-lt"/>
                      </a:endParaRPr>
                    </a:p>
                  </a:txBody>
                  <a:tcPr/>
                </a:tc>
                <a:tc>
                  <a:txBody>
                    <a:bodyPr/>
                    <a:lstStyle/>
                    <a:p>
                      <a:r>
                        <a:rPr lang="en-US" sz="1000" dirty="0">
                          <a:latin typeface="+mn-lt"/>
                        </a:rPr>
                        <a:t>0.13</a:t>
                      </a:r>
                      <a:endParaRPr lang="en-ZA" sz="1000" dirty="0">
                        <a:latin typeface="+mn-lt"/>
                      </a:endParaRPr>
                    </a:p>
                  </a:txBody>
                  <a:tcPr/>
                </a:tc>
                <a:tc>
                  <a:txBody>
                    <a:bodyPr/>
                    <a:lstStyle/>
                    <a:p>
                      <a:r>
                        <a:rPr lang="en-US" sz="1000" dirty="0">
                          <a:latin typeface="+mn-lt"/>
                        </a:rPr>
                        <a:t>0.00</a:t>
                      </a:r>
                      <a:endParaRPr lang="en-ZA" sz="1000" dirty="0">
                        <a:latin typeface="+mn-lt"/>
                      </a:endParaRPr>
                    </a:p>
                  </a:txBody>
                  <a:tcPr/>
                </a:tc>
                <a:extLst>
                  <a:ext uri="{0D108BD9-81ED-4DB2-BD59-A6C34878D82A}">
                    <a16:rowId xmlns:a16="http://schemas.microsoft.com/office/drawing/2014/main" val="846591817"/>
                  </a:ext>
                </a:extLst>
              </a:tr>
              <a:tr h="503199">
                <a:tc>
                  <a:txBody>
                    <a:bodyPr/>
                    <a:lstStyle/>
                    <a:p>
                      <a:r>
                        <a:rPr lang="en-ZA" sz="1000" dirty="0"/>
                        <a:t>Pakistan</a:t>
                      </a:r>
                      <a:endParaRPr lang="en-ZA" sz="1000" dirty="0">
                        <a:latin typeface="+mn-lt"/>
                      </a:endParaRPr>
                    </a:p>
                  </a:txBody>
                  <a:tcPr/>
                </a:tc>
                <a:tc>
                  <a:txBody>
                    <a:bodyPr/>
                    <a:lstStyle/>
                    <a:p>
                      <a:r>
                        <a:rPr lang="en-US" sz="1000" dirty="0">
                          <a:latin typeface="+mn-lt"/>
                        </a:rPr>
                        <a:t>0.26</a:t>
                      </a:r>
                      <a:endParaRPr lang="en-ZA" sz="1000" dirty="0">
                        <a:latin typeface="+mn-lt"/>
                      </a:endParaRPr>
                    </a:p>
                  </a:txBody>
                  <a:tcPr/>
                </a:tc>
                <a:tc>
                  <a:txBody>
                    <a:bodyPr/>
                    <a:lstStyle/>
                    <a:p>
                      <a:r>
                        <a:rPr lang="en-US" sz="1000" dirty="0">
                          <a:latin typeface="+mn-lt"/>
                        </a:rPr>
                        <a:t>0.30</a:t>
                      </a:r>
                      <a:endParaRPr lang="en-ZA" sz="1000" dirty="0">
                        <a:latin typeface="+mn-lt"/>
                      </a:endParaRPr>
                    </a:p>
                  </a:txBody>
                  <a:tcPr/>
                </a:tc>
                <a:tc>
                  <a:txBody>
                    <a:bodyPr/>
                    <a:lstStyle/>
                    <a:p>
                      <a:r>
                        <a:rPr lang="en-US" sz="1000" dirty="0">
                          <a:latin typeface="+mn-lt"/>
                        </a:rPr>
                        <a:t>0.09</a:t>
                      </a:r>
                      <a:endParaRPr lang="en-ZA" sz="1000" dirty="0">
                        <a:latin typeface="+mn-lt"/>
                      </a:endParaRPr>
                    </a:p>
                  </a:txBody>
                  <a:tcPr/>
                </a:tc>
                <a:extLst>
                  <a:ext uri="{0D108BD9-81ED-4DB2-BD59-A6C34878D82A}">
                    <a16:rowId xmlns:a16="http://schemas.microsoft.com/office/drawing/2014/main" val="3458085529"/>
                  </a:ext>
                </a:extLst>
              </a:tr>
              <a:tr h="503199">
                <a:tc>
                  <a:txBody>
                    <a:bodyPr/>
                    <a:lstStyle/>
                    <a:p>
                      <a:r>
                        <a:rPr lang="en-ZA" sz="1000" dirty="0"/>
                        <a:t>Ukraine</a:t>
                      </a:r>
                      <a:endParaRPr lang="en-ZA" sz="1000" dirty="0">
                        <a:latin typeface="+mn-lt"/>
                      </a:endParaRPr>
                    </a:p>
                  </a:txBody>
                  <a:tcPr/>
                </a:tc>
                <a:tc>
                  <a:txBody>
                    <a:bodyPr/>
                    <a:lstStyle/>
                    <a:p>
                      <a:r>
                        <a:rPr lang="en-US" sz="1000" dirty="0">
                          <a:latin typeface="+mn-lt"/>
                        </a:rPr>
                        <a:t>0.03</a:t>
                      </a:r>
                      <a:endParaRPr lang="en-ZA" sz="1000" dirty="0">
                        <a:latin typeface="+mn-lt"/>
                      </a:endParaRPr>
                    </a:p>
                  </a:txBody>
                  <a:tcPr/>
                </a:tc>
                <a:tc>
                  <a:txBody>
                    <a:bodyPr/>
                    <a:lstStyle/>
                    <a:p>
                      <a:r>
                        <a:rPr lang="en-US" sz="1000" dirty="0">
                          <a:latin typeface="+mn-lt"/>
                        </a:rPr>
                        <a:t>0.88</a:t>
                      </a:r>
                      <a:endParaRPr lang="en-ZA" sz="1000" dirty="0">
                        <a:latin typeface="+mn-lt"/>
                      </a:endParaRPr>
                    </a:p>
                  </a:txBody>
                  <a:tcPr/>
                </a:tc>
                <a:tc>
                  <a:txBody>
                    <a:bodyPr/>
                    <a:lstStyle/>
                    <a:p>
                      <a:r>
                        <a:rPr lang="en-US" sz="1000" dirty="0">
                          <a:latin typeface="+mn-lt"/>
                        </a:rPr>
                        <a:t>0.02</a:t>
                      </a:r>
                      <a:endParaRPr lang="en-ZA" sz="1000" dirty="0">
                        <a:latin typeface="+mn-lt"/>
                      </a:endParaRPr>
                    </a:p>
                  </a:txBody>
                  <a:tcPr/>
                </a:tc>
                <a:extLst>
                  <a:ext uri="{0D108BD9-81ED-4DB2-BD59-A6C34878D82A}">
                    <a16:rowId xmlns:a16="http://schemas.microsoft.com/office/drawing/2014/main" val="104807883"/>
                  </a:ext>
                </a:extLst>
              </a:tr>
              <a:tr h="503199">
                <a:tc>
                  <a:txBody>
                    <a:bodyPr/>
                    <a:lstStyle/>
                    <a:p>
                      <a:r>
                        <a:rPr lang="en-ZA" sz="1000" dirty="0"/>
                        <a:t>Thailand</a:t>
                      </a:r>
                      <a:endParaRPr lang="en-ZA" sz="1000" dirty="0">
                        <a:latin typeface="+mn-lt"/>
                      </a:endParaRPr>
                    </a:p>
                  </a:txBody>
                  <a:tcPr/>
                </a:tc>
                <a:tc>
                  <a:txBody>
                    <a:bodyPr/>
                    <a:lstStyle/>
                    <a:p>
                      <a:r>
                        <a:rPr lang="en-US" sz="1000" dirty="0">
                          <a:latin typeface="+mn-lt"/>
                        </a:rPr>
                        <a:t>0.32</a:t>
                      </a:r>
                      <a:endParaRPr lang="en-ZA" sz="1000" dirty="0">
                        <a:latin typeface="+mn-lt"/>
                      </a:endParaRPr>
                    </a:p>
                  </a:txBody>
                  <a:tcPr/>
                </a:tc>
                <a:tc>
                  <a:txBody>
                    <a:bodyPr/>
                    <a:lstStyle/>
                    <a:p>
                      <a:r>
                        <a:rPr lang="en-US" sz="1000" dirty="0">
                          <a:latin typeface="+mn-lt"/>
                        </a:rPr>
                        <a:t>0.64</a:t>
                      </a:r>
                      <a:endParaRPr lang="en-ZA" sz="1000" dirty="0">
                        <a:latin typeface="+mn-lt"/>
                      </a:endParaRPr>
                    </a:p>
                  </a:txBody>
                  <a:tcPr/>
                </a:tc>
                <a:tc>
                  <a:txBody>
                    <a:bodyPr/>
                    <a:lstStyle/>
                    <a:p>
                      <a:r>
                        <a:rPr lang="en-US" sz="1000" dirty="0">
                          <a:latin typeface="+mn-lt"/>
                        </a:rPr>
                        <a:t>0.12</a:t>
                      </a:r>
                      <a:endParaRPr lang="en-ZA" sz="1000" dirty="0">
                        <a:latin typeface="+mn-lt"/>
                      </a:endParaRPr>
                    </a:p>
                  </a:txBody>
                  <a:tcPr/>
                </a:tc>
                <a:extLst>
                  <a:ext uri="{0D108BD9-81ED-4DB2-BD59-A6C34878D82A}">
                    <a16:rowId xmlns:a16="http://schemas.microsoft.com/office/drawing/2014/main" val="2344396617"/>
                  </a:ext>
                </a:extLst>
              </a:tr>
              <a:tr h="503199">
                <a:tc>
                  <a:txBody>
                    <a:bodyPr/>
                    <a:lstStyle/>
                    <a:p>
                      <a:r>
                        <a:rPr lang="en-ZA" sz="1000" dirty="0"/>
                        <a:t>South Asia</a:t>
                      </a:r>
                      <a:endParaRPr lang="en-ZA" sz="1000" dirty="0">
                        <a:latin typeface="+mn-lt"/>
                      </a:endParaRPr>
                    </a:p>
                  </a:txBody>
                  <a:tcPr/>
                </a:tc>
                <a:tc>
                  <a:txBody>
                    <a:bodyPr/>
                    <a:lstStyle/>
                    <a:p>
                      <a:r>
                        <a:rPr lang="en-US" sz="1000" dirty="0">
                          <a:latin typeface="+mn-lt"/>
                        </a:rPr>
                        <a:t>0.23</a:t>
                      </a:r>
                      <a:endParaRPr lang="en-ZA" sz="1000" dirty="0">
                        <a:latin typeface="+mn-lt"/>
                      </a:endParaRPr>
                    </a:p>
                  </a:txBody>
                  <a:tcPr/>
                </a:tc>
                <a:tc>
                  <a:txBody>
                    <a:bodyPr/>
                    <a:lstStyle/>
                    <a:p>
                      <a:r>
                        <a:rPr lang="en-US" sz="1000" dirty="0">
                          <a:latin typeface="+mn-lt"/>
                        </a:rPr>
                        <a:t>0.26</a:t>
                      </a:r>
                      <a:endParaRPr lang="en-ZA" sz="1000" dirty="0">
                        <a:latin typeface="+mn-lt"/>
                      </a:endParaRPr>
                    </a:p>
                  </a:txBody>
                  <a:tcPr/>
                </a:tc>
                <a:tc>
                  <a:txBody>
                    <a:bodyPr/>
                    <a:lstStyle/>
                    <a:p>
                      <a:r>
                        <a:rPr lang="en-US" sz="1000" dirty="0">
                          <a:latin typeface="+mn-lt"/>
                        </a:rPr>
                        <a:t>0.08</a:t>
                      </a:r>
                      <a:endParaRPr lang="en-ZA" sz="1000" dirty="0">
                        <a:latin typeface="+mn-lt"/>
                      </a:endParaRPr>
                    </a:p>
                  </a:txBody>
                  <a:tcPr/>
                </a:tc>
                <a:extLst>
                  <a:ext uri="{0D108BD9-81ED-4DB2-BD59-A6C34878D82A}">
                    <a16:rowId xmlns:a16="http://schemas.microsoft.com/office/drawing/2014/main" val="4177258890"/>
                  </a:ext>
                </a:extLst>
              </a:tr>
            </a:tbl>
          </a:graphicData>
        </a:graphic>
      </p:graphicFrame>
    </p:spTree>
    <p:extLst>
      <p:ext uri="{BB962C8B-B14F-4D97-AF65-F5344CB8AC3E}">
        <p14:creationId xmlns:p14="http://schemas.microsoft.com/office/powerpoint/2010/main" val="3955497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F9B1E-C222-B875-2EBE-1E3C5243A92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7A85AF7-D472-84F7-3804-7C48B306E676}"/>
              </a:ext>
            </a:extLst>
          </p:cNvPr>
          <p:cNvSpPr txBox="1"/>
          <p:nvPr/>
        </p:nvSpPr>
        <p:spPr>
          <a:xfrm>
            <a:off x="334434" y="1063558"/>
            <a:ext cx="4710980" cy="2036324"/>
          </a:xfrm>
          <a:prstGeom prst="rect">
            <a:avLst/>
          </a:prstGeom>
        </p:spPr>
        <p:txBody>
          <a:bodyPr wrap="square" lIns="0" tIns="0" rIns="0" bIns="0" rtlCol="0">
            <a:noAutofit/>
          </a:bodyPr>
          <a:lstStyle/>
          <a:p>
            <a:endParaRPr lang="en-US" sz="2400">
              <a:latin typeface="Vodafone Rg" pitchFamily="34" charset="0"/>
            </a:endParaRPr>
          </a:p>
        </p:txBody>
      </p:sp>
      <p:sp>
        <p:nvSpPr>
          <p:cNvPr id="6" name="TextBox 5">
            <a:extLst>
              <a:ext uri="{FF2B5EF4-FFF2-40B4-BE49-F238E27FC236}">
                <a16:creationId xmlns:a16="http://schemas.microsoft.com/office/drawing/2014/main" id="{B69203BB-FF9A-4503-B8F2-D77BD2DCFD77}"/>
              </a:ext>
            </a:extLst>
          </p:cNvPr>
          <p:cNvSpPr txBox="1"/>
          <p:nvPr/>
        </p:nvSpPr>
        <p:spPr>
          <a:xfrm>
            <a:off x="1504545" y="1284051"/>
            <a:ext cx="0" cy="0"/>
          </a:xfrm>
          <a:prstGeom prst="rect">
            <a:avLst/>
          </a:prstGeom>
        </p:spPr>
        <p:txBody>
          <a:bodyPr wrap="none" lIns="0" tIns="0" rIns="0" bIns="0" rtlCol="0">
            <a:noAutofit/>
          </a:bodyPr>
          <a:lstStyle/>
          <a:p>
            <a:endParaRPr lang="en-US" sz="2400">
              <a:latin typeface="Vodafone Rg" pitchFamily="34" charset="0"/>
            </a:endParaRPr>
          </a:p>
        </p:txBody>
      </p:sp>
      <p:sp>
        <p:nvSpPr>
          <p:cNvPr id="7" name="Title 4">
            <a:extLst>
              <a:ext uri="{FF2B5EF4-FFF2-40B4-BE49-F238E27FC236}">
                <a16:creationId xmlns:a16="http://schemas.microsoft.com/office/drawing/2014/main" id="{3619754D-F1B9-1F20-F89C-64DF0AC55190}"/>
              </a:ext>
            </a:extLst>
          </p:cNvPr>
          <p:cNvSpPr>
            <a:spLocks noGrp="1"/>
          </p:cNvSpPr>
          <p:nvPr>
            <p:ph type="title"/>
          </p:nvPr>
        </p:nvSpPr>
        <p:spPr>
          <a:xfrm>
            <a:off x="334434" y="177585"/>
            <a:ext cx="8718551" cy="423051"/>
          </a:xfrm>
        </p:spPr>
        <p:txBody>
          <a:bodyPr>
            <a:normAutofit fontScale="90000"/>
          </a:bodyPr>
          <a:lstStyle/>
          <a:p>
            <a:r>
              <a:rPr lang="en-US" dirty="0">
                <a:solidFill>
                  <a:schemeClr val="tx1">
                    <a:lumMod val="65000"/>
                    <a:lumOff val="35000"/>
                  </a:schemeClr>
                </a:solidFill>
              </a:rPr>
              <a:t>Conclusion &amp; FUTURE WORK</a:t>
            </a:r>
          </a:p>
        </p:txBody>
      </p:sp>
      <p:sp>
        <p:nvSpPr>
          <p:cNvPr id="11" name="TextBox 10">
            <a:extLst>
              <a:ext uri="{FF2B5EF4-FFF2-40B4-BE49-F238E27FC236}">
                <a16:creationId xmlns:a16="http://schemas.microsoft.com/office/drawing/2014/main" id="{E91E7A51-1419-0EA1-AD08-2241E60F323F}"/>
              </a:ext>
            </a:extLst>
          </p:cNvPr>
          <p:cNvSpPr txBox="1"/>
          <p:nvPr/>
        </p:nvSpPr>
        <p:spPr>
          <a:xfrm>
            <a:off x="334571" y="850785"/>
            <a:ext cx="11405282" cy="5481190"/>
          </a:xfrm>
          <a:prstGeom prst="flowChartAlternateProcess">
            <a:avLst/>
          </a:prstGeom>
          <a:ln/>
        </p:spPr>
        <p:style>
          <a:lnRef idx="2">
            <a:schemeClr val="accent1"/>
          </a:lnRef>
          <a:fillRef idx="1">
            <a:schemeClr val="lt1"/>
          </a:fillRef>
          <a:effectRef idx="0">
            <a:schemeClr val="accent1"/>
          </a:effectRef>
          <a:fontRef idx="minor">
            <a:schemeClr val="dk1"/>
          </a:fontRef>
        </p:style>
        <p:txBody>
          <a:bodyPr wrap="square" lIns="0" tIns="0" rIns="0" bIns="0" rtlCol="0">
            <a:noAutofit/>
          </a:bodyPr>
          <a:lstStyle/>
          <a:p>
            <a:pPr algn="l"/>
            <a:r>
              <a:rPr lang="en-US" sz="1467" b="1" dirty="0">
                <a:solidFill>
                  <a:schemeClr val="bg1"/>
                </a:solidFill>
                <a:latin typeface="Vodafone Rg" pitchFamily="34" charset="0"/>
              </a:rPr>
              <a:t>Insights:</a:t>
            </a:r>
          </a:p>
          <a:p>
            <a:pPr algn="l"/>
            <a:r>
              <a:rPr lang="en-US" sz="1467" dirty="0">
                <a:solidFill>
                  <a:schemeClr val="bg1"/>
                </a:solidFill>
                <a:latin typeface="Vodafone Rg" pitchFamily="34" charset="0"/>
              </a:rPr>
              <a:t>The general decline in forest area percentage over the years highlights ongoing deforestation. While some countries (e.g., Micronesia, Montenegro, and Russia) have increased forestation, others (e.g., Indonesia, Slovakia, and Brazil) have seen significant losses. The spike in average forest area percentage in 1991, followed by a decline, suggests a data anomaly or policy-driven changes in forest conservation efforts.</a:t>
            </a:r>
          </a:p>
          <a:p>
            <a:pPr algn="l"/>
            <a:endParaRPr lang="en-US" sz="1467" dirty="0">
              <a:solidFill>
                <a:schemeClr val="bg1"/>
              </a:solidFill>
              <a:latin typeface="Vodafone Rg" pitchFamily="34" charset="0"/>
            </a:endParaRPr>
          </a:p>
          <a:p>
            <a:pPr algn="l"/>
            <a:r>
              <a:rPr lang="en-US" sz="1467" b="1" dirty="0">
                <a:solidFill>
                  <a:schemeClr val="bg1"/>
                </a:solidFill>
                <a:latin typeface="Vodafone Rg" pitchFamily="34" charset="0"/>
              </a:rPr>
              <a:t>Model Performance:</a:t>
            </a:r>
          </a:p>
          <a:p>
            <a:pPr algn="l"/>
            <a:r>
              <a:rPr lang="en-US" sz="1467" dirty="0">
                <a:solidFill>
                  <a:schemeClr val="bg1"/>
                </a:solidFill>
                <a:latin typeface="Vodafone Rg" pitchFamily="34" charset="0"/>
              </a:rPr>
              <a:t>ARIMA is the most reliable model, achieving the lowest Mean Absolute Error (MAE) in most cases. However, it struggles in regions such as Thailand and Pakistan, possibly due to complex deforestation trends. Linear Regression has generally higher errors and performs poorly in regions with intricate patterns, such as Burundi and New Zealand. Random Forest shows inconsistencies, often achieving zero error but also struggling in some cases, suggesting it may be overfitting or failing to recognize temporal dependencies.</a:t>
            </a:r>
          </a:p>
          <a:p>
            <a:pPr algn="l"/>
            <a:endParaRPr lang="en-US" sz="1467" dirty="0">
              <a:solidFill>
                <a:schemeClr val="bg1"/>
              </a:solidFill>
              <a:latin typeface="Vodafone Rg" pitchFamily="34" charset="0"/>
            </a:endParaRPr>
          </a:p>
          <a:p>
            <a:pPr algn="l"/>
            <a:r>
              <a:rPr lang="en-US" sz="1467" b="1" dirty="0">
                <a:solidFill>
                  <a:schemeClr val="bg1"/>
                </a:solidFill>
                <a:latin typeface="Vodafone Rg" pitchFamily="34" charset="0"/>
              </a:rPr>
              <a:t>Conclusion:</a:t>
            </a:r>
          </a:p>
          <a:p>
            <a:pPr algn="l"/>
            <a:r>
              <a:rPr lang="en-US" sz="1467" dirty="0">
                <a:solidFill>
                  <a:schemeClr val="bg1"/>
                </a:solidFill>
                <a:latin typeface="Vodafone Rg" pitchFamily="34" charset="0"/>
              </a:rPr>
              <a:t>The continuous decline in global forest coverage raises concerns about deforestation and environmental sustainability. While some nations have improved their forest area, significant deforestation in others outweighs these gains. Among the models tested, ARIMA proves to be the most effective for forecasting forest area changes, while Linear Regression and Random Forest show limitations in handling time series data.</a:t>
            </a:r>
          </a:p>
          <a:p>
            <a:pPr algn="l"/>
            <a:endParaRPr lang="en-US" sz="1467" dirty="0">
              <a:solidFill>
                <a:schemeClr val="bg1"/>
              </a:solidFill>
              <a:latin typeface="Vodafone Rg" pitchFamily="34" charset="0"/>
            </a:endParaRPr>
          </a:p>
          <a:p>
            <a:pPr algn="l"/>
            <a:r>
              <a:rPr lang="en-US" sz="1467" b="1" dirty="0">
                <a:solidFill>
                  <a:schemeClr val="bg1"/>
                </a:solidFill>
                <a:latin typeface="Vodafone Rg" pitchFamily="34" charset="0"/>
              </a:rPr>
              <a:t>Future Work:</a:t>
            </a:r>
          </a:p>
          <a:p>
            <a:pPr algn="l"/>
            <a:r>
              <a:rPr lang="en-US" sz="1467" dirty="0">
                <a:solidFill>
                  <a:schemeClr val="bg1"/>
                </a:solidFill>
                <a:latin typeface="Vodafone Rg" pitchFamily="34" charset="0"/>
              </a:rPr>
              <a:t>In future we could combine ARIMA with other models (e.g., LSTM or Prophet) to enhance forecasting accuracy in regions where it struggles as well as introduce additional variables such as climate change indicators, economic policies, and reforestation programs to improve model performance. We can also integrate satellite imagery and GIS data to analyze deforestation at a finer scale and investigate the impact of conservation policies and economic incentives on forest trends to recommend data-driven interventions.</a:t>
            </a:r>
            <a:endParaRPr lang="en-ZA" sz="1467" dirty="0">
              <a:solidFill>
                <a:schemeClr val="bg1"/>
              </a:solidFill>
              <a:latin typeface="Vodafone Rg" pitchFamily="34" charset="0"/>
            </a:endParaRPr>
          </a:p>
        </p:txBody>
      </p:sp>
    </p:spTree>
    <p:extLst>
      <p:ext uri="{BB962C8B-B14F-4D97-AF65-F5344CB8AC3E}">
        <p14:creationId xmlns:p14="http://schemas.microsoft.com/office/powerpoint/2010/main" val="3147476477"/>
      </p:ext>
    </p:extLst>
  </p:cSld>
  <p:clrMapOvr>
    <a:masterClrMapping/>
  </p:clrMapOvr>
</p:sld>
</file>

<file path=ppt/theme/theme1.xml><?xml version="1.0" encoding="utf-8"?>
<a:theme xmlns:a="http://schemas.openxmlformats.org/drawingml/2006/main" name="Slic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525</TotalTime>
  <Words>1140</Words>
  <Application>Microsoft Office PowerPoint</Application>
  <PresentationFormat>Widescreen</PresentationFormat>
  <Paragraphs>108</Paragraphs>
  <Slides>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Arial</vt:lpstr>
      <vt:lpstr>Century Gothic</vt:lpstr>
      <vt:lpstr>Segoe UI</vt:lpstr>
      <vt:lpstr>system-ui</vt:lpstr>
      <vt:lpstr>Vodafone Rg</vt:lpstr>
      <vt:lpstr>Wingdings 3</vt:lpstr>
      <vt:lpstr>Slice</vt:lpstr>
      <vt:lpstr>Time SERIES Forecasting Model to Predict Future Forest Areas Sarah Mahlangu </vt:lpstr>
      <vt:lpstr>Introduction</vt:lpstr>
      <vt:lpstr>Exploratory data analysis</vt:lpstr>
      <vt:lpstr>Exploratory data analysis</vt:lpstr>
      <vt:lpstr>Model Development</vt:lpstr>
      <vt:lpstr>Model RESULTS|MODEL metrics and runtime</vt:lpstr>
      <vt:lpstr>Conclusion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Sarah Mahlangu</dc:creator>
  <cp:lastModifiedBy>Sarah Mahlangu</cp:lastModifiedBy>
  <cp:revision>18</cp:revision>
  <dcterms:created xsi:type="dcterms:W3CDTF">2025-02-16T17:28:40Z</dcterms:created>
  <dcterms:modified xsi:type="dcterms:W3CDTF">2025-03-17T19:44:23Z</dcterms:modified>
</cp:coreProperties>
</file>