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sldIdLst>
    <p:sldId id="257" r:id="rId3"/>
    <p:sldId id="258" r:id="rId4"/>
    <p:sldId id="259" r:id="rId5"/>
    <p:sldId id="260" r:id="rId6"/>
    <p:sldId id="261" r:id="rId7"/>
    <p:sldId id="262" r:id="rId8"/>
    <p:sldId id="264" r:id="rId9"/>
    <p:sldId id="263" r:id="rId10"/>
    <p:sldId id="265" r:id="rId11"/>
    <p:sldId id="267"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1E577-F937-38E2-5DB0-3BEF94A24D49}" v="2094" dt="2024-04-21T19:28:17.958"/>
    <p1510:client id="{6FB5D8EB-8B42-C1F9-0F1F-8FB5C394F8BC}" v="12" dt="2024-04-20T14:09:00.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35093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78943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4/21/2024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07862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02164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2622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06819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08615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0346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17162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55516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4/21/2024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0902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4/21/2024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524084389"/>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53200" y="540000"/>
            <a:ext cx="4500561" cy="4259814"/>
          </a:xfrm>
        </p:spPr>
        <p:txBody>
          <a:bodyPr>
            <a:normAutofit/>
          </a:bodyPr>
          <a:lstStyle/>
          <a:p>
            <a:r>
              <a:rPr lang="en-US" sz="6800">
                <a:ea typeface="Calibri Light"/>
                <a:cs typeface="Calibri Light"/>
              </a:rPr>
              <a:t>Music Suggestion System</a:t>
            </a:r>
            <a:endParaRPr lang="en-US" sz="6800"/>
          </a:p>
        </p:txBody>
      </p:sp>
      <p:sp>
        <p:nvSpPr>
          <p:cNvPr id="3" name="Subtitle 2"/>
          <p:cNvSpPr>
            <a:spLocks noGrp="1"/>
          </p:cNvSpPr>
          <p:nvPr>
            <p:ph type="subTitle" idx="1"/>
          </p:nvPr>
        </p:nvSpPr>
        <p:spPr>
          <a:xfrm>
            <a:off x="7153200" y="4988476"/>
            <a:ext cx="4500561" cy="1320249"/>
          </a:xfrm>
        </p:spPr>
        <p:txBody>
          <a:bodyPr vert="horz" lIns="91440" tIns="45720" rIns="91440" bIns="45720" rtlCol="0">
            <a:normAutofit/>
          </a:bodyPr>
          <a:lstStyle/>
          <a:p>
            <a:r>
              <a:rPr lang="en-US" dirty="0">
                <a:ea typeface="Calibri"/>
                <a:cs typeface="Calibri"/>
              </a:rPr>
              <a:t>By Sarah Grossheim</a:t>
            </a:r>
            <a:endParaRPr lang="en-US" dirty="0"/>
          </a:p>
        </p:txBody>
      </p:sp>
      <p:grpSp>
        <p:nvGrpSpPr>
          <p:cNvPr id="11" name="Group 10">
            <a:extLst>
              <a:ext uri="{FF2B5EF4-FFF2-40B4-BE49-F238E27FC236}">
                <a16:creationId xmlns:a16="http://schemas.microsoft.com/office/drawing/2014/main" id="{4B7AF231-444C-44D0-B791-BAFE395E3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1" y="3600"/>
            <a:ext cx="7266875" cy="6854400"/>
            <a:chOff x="4925125" y="3600"/>
            <a:chExt cx="7266875" cy="6854400"/>
          </a:xfrm>
        </p:grpSpPr>
        <p:sp>
          <p:nvSpPr>
            <p:cNvPr id="12" name="Oval 11">
              <a:extLst>
                <a:ext uri="{FF2B5EF4-FFF2-40B4-BE49-F238E27FC236}">
                  <a16:creationId xmlns:a16="http://schemas.microsoft.com/office/drawing/2014/main" id="{6152793A-5125-41FA-AEF6-96C5463D0A7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3C1632F-098D-4A05-B248-04B7ABFE00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A85C0F5-DDEB-454E-A0E4-B6F0FB4CAB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Microphone and piano">
            <a:extLst>
              <a:ext uri="{FF2B5EF4-FFF2-40B4-BE49-F238E27FC236}">
                <a16:creationId xmlns:a16="http://schemas.microsoft.com/office/drawing/2014/main" id="{085DE8CE-ABDD-1A47-0D3F-A5B4F852654B}"/>
              </a:ext>
            </a:extLst>
          </p:cNvPr>
          <p:cNvPicPr>
            <a:picLocks noChangeAspect="1"/>
          </p:cNvPicPr>
          <p:nvPr/>
        </p:nvPicPr>
        <p:blipFill rotWithShape="1">
          <a:blip r:embed="rId2"/>
          <a:srcRect l="10722" r="23021" b="4"/>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11712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7677-B4FA-C167-6265-AECD3E1EE2A1}"/>
              </a:ext>
            </a:extLst>
          </p:cNvPr>
          <p:cNvSpPr>
            <a:spLocks noGrp="1"/>
          </p:cNvSpPr>
          <p:nvPr>
            <p:ph type="title"/>
          </p:nvPr>
        </p:nvSpPr>
        <p:spPr/>
        <p:txBody>
          <a:bodyPr/>
          <a:lstStyle/>
          <a:p>
            <a:pPr algn="ctr"/>
            <a:r>
              <a:rPr lang="en-US" dirty="0"/>
              <a:t>Original Idea</a:t>
            </a:r>
          </a:p>
        </p:txBody>
      </p:sp>
      <p:sp>
        <p:nvSpPr>
          <p:cNvPr id="3" name="Content Placeholder 2">
            <a:extLst>
              <a:ext uri="{FF2B5EF4-FFF2-40B4-BE49-F238E27FC236}">
                <a16:creationId xmlns:a16="http://schemas.microsoft.com/office/drawing/2014/main" id="{FD864010-526C-E6BB-5943-BDD7ABDED4BB}"/>
              </a:ext>
            </a:extLst>
          </p:cNvPr>
          <p:cNvSpPr>
            <a:spLocks noGrp="1"/>
          </p:cNvSpPr>
          <p:nvPr>
            <p:ph idx="1"/>
          </p:nvPr>
        </p:nvSpPr>
        <p:spPr>
          <a:xfrm>
            <a:off x="540000" y="1695001"/>
            <a:ext cx="11101136" cy="4613723"/>
          </a:xfrm>
        </p:spPr>
        <p:txBody>
          <a:bodyPr vert="horz" lIns="91440" tIns="45720" rIns="91440" bIns="45720" rtlCol="0" anchor="t">
            <a:normAutofit/>
          </a:bodyPr>
          <a:lstStyle/>
          <a:p>
            <a:pPr marL="269875" indent="-269875"/>
            <a:r>
              <a:rPr lang="en-US" dirty="0"/>
              <a:t>My original idea was to have the program output 3 songs of the same mood AND genre and if there wasn't 3 songs based on the mood and genre then to just output 3 songs of the same mood.</a:t>
            </a:r>
            <a:endParaRPr lang="en-US"/>
          </a:p>
          <a:p>
            <a:pPr marL="269875" indent="-269875"/>
            <a:r>
              <a:rPr lang="en-US" dirty="0"/>
              <a:t>However, this didn't really work out. But the program will always output the same user selected mood!</a:t>
            </a:r>
          </a:p>
          <a:p>
            <a:pPr marL="719455" lvl="1" indent="-269875">
              <a:buFont typeface="Courier New" panose="020B0604020202020204" pitchFamily="34" charset="0"/>
              <a:buChar char="o"/>
            </a:pPr>
            <a:r>
              <a:rPr lang="en-US" dirty="0"/>
              <a:t>The program has potential to output songs within the user selected genre, however, this doesn't always happen. </a:t>
            </a:r>
          </a:p>
          <a:p>
            <a:pPr marL="719455" lvl="1" indent="-269875">
              <a:buFont typeface="Courier New" panose="020B0604020202020204" pitchFamily="34" charset="0"/>
              <a:buChar char="o"/>
            </a:pPr>
            <a:r>
              <a:rPr lang="en-US" dirty="0"/>
              <a:t>This is because I had to shuffle the list of songs because the program was only outputting songs in alphabetical order.</a:t>
            </a:r>
          </a:p>
        </p:txBody>
      </p:sp>
    </p:spTree>
    <p:extLst>
      <p:ext uri="{BB962C8B-B14F-4D97-AF65-F5344CB8AC3E}">
        <p14:creationId xmlns:p14="http://schemas.microsoft.com/office/powerpoint/2010/main" val="122047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music player&#10;&#10;Description automatically generated">
            <a:extLst>
              <a:ext uri="{FF2B5EF4-FFF2-40B4-BE49-F238E27FC236}">
                <a16:creationId xmlns:a16="http://schemas.microsoft.com/office/drawing/2014/main" id="{843BAEBA-088B-E515-06EC-93660D147483}"/>
              </a:ext>
            </a:extLst>
          </p:cNvPr>
          <p:cNvPicPr>
            <a:picLocks noGrp="1" noChangeAspect="1"/>
          </p:cNvPicPr>
          <p:nvPr>
            <p:ph idx="1"/>
          </p:nvPr>
        </p:nvPicPr>
        <p:blipFill>
          <a:blip r:embed="rId2"/>
          <a:stretch>
            <a:fillRect/>
          </a:stretch>
        </p:blipFill>
        <p:spPr>
          <a:xfrm>
            <a:off x="347763" y="286019"/>
            <a:ext cx="11816286" cy="6281496"/>
          </a:xfrm>
        </p:spPr>
      </p:pic>
    </p:spTree>
    <p:extLst>
      <p:ext uri="{BB962C8B-B14F-4D97-AF65-F5344CB8AC3E}">
        <p14:creationId xmlns:p14="http://schemas.microsoft.com/office/powerpoint/2010/main" val="359835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2A88-8CF9-4144-D233-EAE9A5275501}"/>
              </a:ext>
            </a:extLst>
          </p:cNvPr>
          <p:cNvSpPr>
            <a:spLocks noGrp="1"/>
          </p:cNvSpPr>
          <p:nvPr>
            <p:ph type="title"/>
          </p:nvPr>
        </p:nvSpPr>
        <p:spPr>
          <a:xfrm>
            <a:off x="540000" y="1905849"/>
            <a:ext cx="11101135" cy="1809500"/>
          </a:xfrm>
        </p:spPr>
        <p:txBody>
          <a:bodyPr>
            <a:noAutofit/>
          </a:bodyPr>
          <a:lstStyle/>
          <a:p>
            <a:pPr algn="ctr"/>
            <a:r>
              <a:rPr lang="en-US" sz="9600" dirty="0"/>
              <a:t>Thank you for listening!</a:t>
            </a:r>
            <a:endParaRPr lang="en-US"/>
          </a:p>
        </p:txBody>
      </p:sp>
    </p:spTree>
    <p:extLst>
      <p:ext uri="{BB962C8B-B14F-4D97-AF65-F5344CB8AC3E}">
        <p14:creationId xmlns:p14="http://schemas.microsoft.com/office/powerpoint/2010/main" val="196703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4" name="Rectangle 1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2" name="Rectangle 2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 name="Rectangle 1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EB12A12-15D6-EED7-475E-35DE51E4DD51}"/>
              </a:ext>
            </a:extLst>
          </p:cNvPr>
          <p:cNvSpPr>
            <a:spLocks noGrp="1"/>
          </p:cNvSpPr>
          <p:nvPr>
            <p:ph type="title"/>
          </p:nvPr>
        </p:nvSpPr>
        <p:spPr>
          <a:xfrm>
            <a:off x="6870655" y="343843"/>
            <a:ext cx="6078821" cy="2186096"/>
          </a:xfrm>
        </p:spPr>
        <p:txBody>
          <a:bodyPr anchor="t">
            <a:normAutofit/>
          </a:bodyPr>
          <a:lstStyle/>
          <a:p>
            <a:r>
              <a:rPr lang="en-US" dirty="0"/>
              <a:t>About Project</a:t>
            </a:r>
            <a:endParaRPr lang="en-US"/>
          </a:p>
        </p:txBody>
      </p:sp>
      <p:pic>
        <p:nvPicPr>
          <p:cNvPr id="4" name="Content Placeholder 3" descr="Apple Music vs Spotify: which music streaming service is better? | TechRadar">
            <a:extLst>
              <a:ext uri="{FF2B5EF4-FFF2-40B4-BE49-F238E27FC236}">
                <a16:creationId xmlns:a16="http://schemas.microsoft.com/office/drawing/2014/main" id="{74FCC696-9E8D-ABA0-1186-5142E5E7AD90}"/>
              </a:ext>
            </a:extLst>
          </p:cNvPr>
          <p:cNvPicPr>
            <a:picLocks noChangeAspect="1"/>
          </p:cNvPicPr>
          <p:nvPr/>
        </p:nvPicPr>
        <p:blipFill>
          <a:blip r:embed="rId2"/>
          <a:stretch>
            <a:fillRect/>
          </a:stretch>
        </p:blipFill>
        <p:spPr>
          <a:xfrm>
            <a:off x="540000" y="1722880"/>
            <a:ext cx="6049714" cy="3402964"/>
          </a:xfrm>
          <a:prstGeom prst="rect">
            <a:avLst/>
          </a:prstGeom>
        </p:spPr>
      </p:pic>
      <p:sp>
        <p:nvSpPr>
          <p:cNvPr id="8" name="Content Placeholder 7">
            <a:extLst>
              <a:ext uri="{FF2B5EF4-FFF2-40B4-BE49-F238E27FC236}">
                <a16:creationId xmlns:a16="http://schemas.microsoft.com/office/drawing/2014/main" id="{32CF544D-9C08-8E50-B226-F6A68F8A5595}"/>
              </a:ext>
            </a:extLst>
          </p:cNvPr>
          <p:cNvSpPr>
            <a:spLocks noGrp="1"/>
          </p:cNvSpPr>
          <p:nvPr>
            <p:ph idx="1"/>
          </p:nvPr>
        </p:nvSpPr>
        <p:spPr>
          <a:xfrm>
            <a:off x="7089686" y="1610027"/>
            <a:ext cx="4551450" cy="4698698"/>
          </a:xfrm>
        </p:spPr>
        <p:txBody>
          <a:bodyPr anchor="t">
            <a:normAutofit/>
          </a:bodyPr>
          <a:lstStyle/>
          <a:p>
            <a:pPr marL="269875" indent="-269875"/>
            <a:r>
              <a:rPr lang="en-US" dirty="0"/>
              <a:t>When listening to music on shuffle, Apple Music and Spotify only suggests music that is in the same genre of the current song you are listening to. </a:t>
            </a:r>
          </a:p>
          <a:p>
            <a:pPr marL="269875" indent="-269875"/>
            <a:r>
              <a:rPr lang="en-US" dirty="0"/>
              <a:t>However, I like to listen to music based off the current mood that I am in.</a:t>
            </a:r>
          </a:p>
          <a:p>
            <a:pPr marL="269875" indent="-269875"/>
            <a:r>
              <a:rPr lang="en-US" dirty="0"/>
              <a:t>So, I have created a music suggestion system that outputs three songs based on the mood that the user selected.</a:t>
            </a:r>
          </a:p>
        </p:txBody>
      </p:sp>
    </p:spTree>
    <p:extLst>
      <p:ext uri="{BB962C8B-B14F-4D97-AF65-F5344CB8AC3E}">
        <p14:creationId xmlns:p14="http://schemas.microsoft.com/office/powerpoint/2010/main" val="77018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6849-5BDD-84C4-0F40-A4C0B79EBCDA}"/>
              </a:ext>
            </a:extLst>
          </p:cNvPr>
          <p:cNvSpPr>
            <a:spLocks noGrp="1"/>
          </p:cNvSpPr>
          <p:nvPr>
            <p:ph type="title"/>
          </p:nvPr>
        </p:nvSpPr>
        <p:spPr/>
        <p:txBody>
          <a:bodyPr/>
          <a:lstStyle/>
          <a:p>
            <a:pPr algn="ctr"/>
            <a:r>
              <a:rPr lang="en-US" dirty="0"/>
              <a:t>How I did this:</a:t>
            </a:r>
          </a:p>
        </p:txBody>
      </p:sp>
      <p:sp>
        <p:nvSpPr>
          <p:cNvPr id="3" name="Content Placeholder 2">
            <a:extLst>
              <a:ext uri="{FF2B5EF4-FFF2-40B4-BE49-F238E27FC236}">
                <a16:creationId xmlns:a16="http://schemas.microsoft.com/office/drawing/2014/main" id="{A2A4A0B8-B1AC-BBCF-2704-78134672B6BD}"/>
              </a:ext>
            </a:extLst>
          </p:cNvPr>
          <p:cNvSpPr>
            <a:spLocks noGrp="1"/>
          </p:cNvSpPr>
          <p:nvPr>
            <p:ph idx="1"/>
          </p:nvPr>
        </p:nvSpPr>
        <p:spPr>
          <a:xfrm>
            <a:off x="540000" y="1695001"/>
            <a:ext cx="11101136" cy="4613723"/>
          </a:xfrm>
        </p:spPr>
        <p:txBody>
          <a:bodyPr vert="horz" lIns="91440" tIns="45720" rIns="91440" bIns="45720" rtlCol="0" anchor="t">
            <a:normAutofit fontScale="92500" lnSpcReduction="10000"/>
          </a:bodyPr>
          <a:lstStyle/>
          <a:p>
            <a:pPr marL="269875" indent="-269875"/>
            <a:r>
              <a:rPr lang="en-US" dirty="0"/>
              <a:t>First, I created a CSV file full of songs from my Apple Music library. This included the song title, artist, genre, and the corresponding mood that I thought that it conveyed. </a:t>
            </a:r>
            <a:endParaRPr lang="en-US"/>
          </a:p>
          <a:p>
            <a:pPr marL="719455" lvl="1" indent="-269875"/>
            <a:r>
              <a:rPr lang="en-US" dirty="0"/>
              <a:t>This took a very long time because I have a lot of songs. The CSV file has 1526 different songs.</a:t>
            </a:r>
          </a:p>
          <a:p>
            <a:pPr marL="719455" lvl="1" indent="-269875"/>
            <a:r>
              <a:rPr lang="en-US" dirty="0"/>
              <a:t>Keep in mind that this suggestion system will only work for me because each song could convey a different mood to me than it would a different person.</a:t>
            </a:r>
          </a:p>
          <a:p>
            <a:pPr marL="269875" indent="-269875"/>
            <a:r>
              <a:rPr lang="en-US" dirty="0"/>
              <a:t>There are 8 different moods that I chose for this project:</a:t>
            </a:r>
          </a:p>
          <a:p>
            <a:pPr marL="1152525" lvl="2" indent="-342900">
              <a:buAutoNum type="arabicPeriod"/>
            </a:pPr>
            <a:r>
              <a:rPr lang="en-US" sz="1400" b="1" dirty="0"/>
              <a:t>Angry</a:t>
            </a:r>
          </a:p>
          <a:p>
            <a:pPr marL="1152525" lvl="2" indent="-342900">
              <a:buAutoNum type="arabicPeriod"/>
            </a:pPr>
            <a:r>
              <a:rPr lang="en-US" sz="1400" b="1" spc="0" dirty="0"/>
              <a:t>Breakup</a:t>
            </a:r>
          </a:p>
          <a:p>
            <a:pPr marL="1152525" lvl="2" indent="-342900">
              <a:buAutoNum type="arabicPeriod"/>
            </a:pPr>
            <a:r>
              <a:rPr lang="en-US" sz="1400" b="1" spc="0" dirty="0"/>
              <a:t>Happy</a:t>
            </a:r>
            <a:endParaRPr lang="en-US" sz="1400" b="1" dirty="0"/>
          </a:p>
          <a:p>
            <a:pPr marL="1152525" lvl="2" indent="-342900">
              <a:buAutoNum type="arabicPeriod"/>
            </a:pPr>
            <a:r>
              <a:rPr lang="en-US" sz="1400" b="1" spc="0" dirty="0"/>
              <a:t>Lonely</a:t>
            </a:r>
            <a:endParaRPr lang="en-US" sz="1400" b="1" dirty="0"/>
          </a:p>
          <a:p>
            <a:pPr marL="1152525" lvl="2" indent="-342900">
              <a:buAutoNum type="arabicPeriod"/>
            </a:pPr>
            <a:r>
              <a:rPr lang="en-US" sz="1400" b="1" spc="0" dirty="0"/>
              <a:t>Love</a:t>
            </a:r>
            <a:endParaRPr lang="en-US" sz="1400" b="1" dirty="0"/>
          </a:p>
          <a:p>
            <a:pPr marL="1152525" lvl="2" indent="-342900">
              <a:buAutoNum type="arabicPeriod"/>
            </a:pPr>
            <a:r>
              <a:rPr lang="en-US" sz="1400" b="1" spc="0" dirty="0"/>
              <a:t>Party</a:t>
            </a:r>
            <a:endParaRPr lang="en-US" sz="1400" b="1" dirty="0"/>
          </a:p>
          <a:p>
            <a:pPr marL="1152525" lvl="2" indent="-342900">
              <a:buAutoNum type="arabicPeriod"/>
            </a:pPr>
            <a:r>
              <a:rPr lang="en-US" sz="1400" b="1" spc="0" dirty="0"/>
              <a:t>Sad</a:t>
            </a:r>
            <a:endParaRPr lang="en-US" sz="1400" b="1" dirty="0"/>
          </a:p>
          <a:p>
            <a:pPr marL="1152525" lvl="2" indent="-342900">
              <a:buAutoNum type="arabicPeriod"/>
            </a:pPr>
            <a:r>
              <a:rPr lang="en-US" sz="1400" b="1" spc="0" dirty="0"/>
              <a:t>Vibey</a:t>
            </a:r>
            <a:endParaRPr lang="en-US" sz="1400" b="1" dirty="0"/>
          </a:p>
        </p:txBody>
      </p:sp>
      <p:pic>
        <p:nvPicPr>
          <p:cNvPr id="4" name="Picture 3" descr="Set of five hand drawn outline faces different moods. Feedback emoticon  icon, good rating, bad rating, negative, positive, neutral sign. Vector  illustration isolated on white background. EPS 10. 26958563 Vector Art at  Vecteezy">
            <a:extLst>
              <a:ext uri="{FF2B5EF4-FFF2-40B4-BE49-F238E27FC236}">
                <a16:creationId xmlns:a16="http://schemas.microsoft.com/office/drawing/2014/main" id="{266B0235-D2F4-89C8-FC88-BCEFE7C53D93}"/>
              </a:ext>
            </a:extLst>
          </p:cNvPr>
          <p:cNvPicPr>
            <a:picLocks noChangeAspect="1"/>
          </p:cNvPicPr>
          <p:nvPr/>
        </p:nvPicPr>
        <p:blipFill rotWithShape="1">
          <a:blip r:embed="rId2"/>
          <a:srcRect r="210" b="22314"/>
          <a:stretch/>
        </p:blipFill>
        <p:spPr>
          <a:xfrm>
            <a:off x="3200400" y="4285225"/>
            <a:ext cx="8609169" cy="1720874"/>
          </a:xfrm>
          <a:prstGeom prst="rect">
            <a:avLst/>
          </a:prstGeom>
        </p:spPr>
      </p:pic>
    </p:spTree>
    <p:extLst>
      <p:ext uri="{BB962C8B-B14F-4D97-AF65-F5344CB8AC3E}">
        <p14:creationId xmlns:p14="http://schemas.microsoft.com/office/powerpoint/2010/main" val="230390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3FC38-24D6-A458-6B8B-30CA1629B83F}"/>
              </a:ext>
            </a:extLst>
          </p:cNvPr>
          <p:cNvSpPr>
            <a:spLocks noGrp="1"/>
          </p:cNvSpPr>
          <p:nvPr>
            <p:ph idx="1"/>
          </p:nvPr>
        </p:nvSpPr>
        <p:spPr>
          <a:xfrm>
            <a:off x="540000" y="458548"/>
            <a:ext cx="11101136" cy="5850176"/>
          </a:xfrm>
        </p:spPr>
        <p:txBody>
          <a:bodyPr vert="horz" lIns="91440" tIns="45720" rIns="91440" bIns="45720" rtlCol="0" anchor="t">
            <a:normAutofit fontScale="92500" lnSpcReduction="10000"/>
          </a:bodyPr>
          <a:lstStyle/>
          <a:p>
            <a:pPr marL="269875" indent="-269875"/>
            <a:r>
              <a:rPr lang="en-US" dirty="0"/>
              <a:t>After I created the CSV file, I used sci-kit-</a:t>
            </a:r>
            <a:r>
              <a:rPr lang="en-US" err="1"/>
              <a:t>learn's</a:t>
            </a:r>
            <a:r>
              <a:rPr lang="en-US" dirty="0"/>
              <a:t> label encoder to fit the labels for the genre and mood columns to numbers to be used for the model. </a:t>
            </a:r>
          </a:p>
          <a:p>
            <a:pPr marL="269875" indent="-269875"/>
            <a:r>
              <a:rPr lang="en-US" dirty="0"/>
              <a:t>This is how each mood got encoded:</a:t>
            </a:r>
          </a:p>
          <a:p>
            <a:pPr marL="269875" indent="-269875"/>
            <a:endParaRPr lang="en-US" dirty="0"/>
          </a:p>
          <a:p>
            <a:pPr marL="0" indent="0">
              <a:buNone/>
            </a:pPr>
            <a:r>
              <a:rPr lang="en-US" b="1" dirty="0"/>
              <a:t>     Mood:                                      </a:t>
            </a:r>
          </a:p>
          <a:p>
            <a:pPr marL="0" indent="0">
              <a:buNone/>
            </a:pPr>
            <a:r>
              <a:rPr lang="en-US" b="1" dirty="0"/>
              <a:t>     0 – Angry                                   </a:t>
            </a:r>
          </a:p>
          <a:p>
            <a:pPr marL="0" indent="0">
              <a:buNone/>
            </a:pPr>
            <a:r>
              <a:rPr lang="en-US" b="1" dirty="0"/>
              <a:t>     1 – Breakup                               </a:t>
            </a:r>
          </a:p>
          <a:p>
            <a:pPr marL="0" indent="0">
              <a:buNone/>
            </a:pPr>
            <a:r>
              <a:rPr lang="en-US" b="1" dirty="0"/>
              <a:t>     2 - Happy</a:t>
            </a:r>
          </a:p>
          <a:p>
            <a:pPr marL="0" indent="0">
              <a:buNone/>
            </a:pPr>
            <a:r>
              <a:rPr lang="en-US" b="1" dirty="0"/>
              <a:t>     3 – Lonely</a:t>
            </a:r>
          </a:p>
          <a:p>
            <a:pPr marL="0" indent="0">
              <a:buNone/>
            </a:pPr>
            <a:r>
              <a:rPr lang="en-US" b="1" dirty="0"/>
              <a:t>     4 – Love</a:t>
            </a:r>
          </a:p>
          <a:p>
            <a:pPr marL="0" indent="0">
              <a:buNone/>
            </a:pPr>
            <a:r>
              <a:rPr lang="en-US" b="1" dirty="0"/>
              <a:t>     5 – Party</a:t>
            </a:r>
          </a:p>
          <a:p>
            <a:pPr marL="0" indent="0">
              <a:buNone/>
            </a:pPr>
            <a:r>
              <a:rPr lang="en-US" b="1" dirty="0"/>
              <a:t>     6 – Sad</a:t>
            </a:r>
          </a:p>
          <a:p>
            <a:pPr marL="0" indent="0">
              <a:buNone/>
            </a:pPr>
            <a:r>
              <a:rPr lang="en-US" b="1" dirty="0"/>
              <a:t>     7 – Vibey                                                 </a:t>
            </a:r>
          </a:p>
          <a:p>
            <a:pPr marL="0" indent="0">
              <a:buNone/>
            </a:pPr>
            <a:r>
              <a:rPr lang="en-US" b="1" dirty="0"/>
              <a:t>                                                                    * </a:t>
            </a:r>
            <a:r>
              <a:rPr lang="en-US" dirty="0"/>
              <a:t>Notice that they were encoded in alphabetical order.</a:t>
            </a:r>
            <a:endParaRPr lang="en-US"/>
          </a:p>
        </p:txBody>
      </p:sp>
      <p:pic>
        <p:nvPicPr>
          <p:cNvPr id="6" name="Picture 5" descr="7 Songs for 7 Moods. “Music can evoke the deepest emotions… | by Susan  Scileppi | Medium">
            <a:extLst>
              <a:ext uri="{FF2B5EF4-FFF2-40B4-BE49-F238E27FC236}">
                <a16:creationId xmlns:a16="http://schemas.microsoft.com/office/drawing/2014/main" id="{AED7BF3F-BCF4-4EA4-E861-3F3408D9AD6D}"/>
              </a:ext>
            </a:extLst>
          </p:cNvPr>
          <p:cNvPicPr>
            <a:picLocks noChangeAspect="1"/>
          </p:cNvPicPr>
          <p:nvPr/>
        </p:nvPicPr>
        <p:blipFill>
          <a:blip r:embed="rId2"/>
          <a:stretch>
            <a:fillRect/>
          </a:stretch>
        </p:blipFill>
        <p:spPr>
          <a:xfrm>
            <a:off x="3833004" y="2180082"/>
            <a:ext cx="7832784" cy="2771005"/>
          </a:xfrm>
          <a:prstGeom prst="rect">
            <a:avLst/>
          </a:prstGeom>
        </p:spPr>
      </p:pic>
    </p:spTree>
    <p:extLst>
      <p:ext uri="{BB962C8B-B14F-4D97-AF65-F5344CB8AC3E}">
        <p14:creationId xmlns:p14="http://schemas.microsoft.com/office/powerpoint/2010/main" val="25436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EE23-5CA9-18B0-8C31-49DEB3D2E712}"/>
              </a:ext>
            </a:extLst>
          </p:cNvPr>
          <p:cNvSpPr>
            <a:spLocks noGrp="1"/>
          </p:cNvSpPr>
          <p:nvPr>
            <p:ph type="title"/>
          </p:nvPr>
        </p:nvSpPr>
        <p:spPr/>
        <p:txBody>
          <a:bodyPr/>
          <a:lstStyle/>
          <a:p>
            <a:pPr algn="ctr"/>
            <a:r>
              <a:rPr lang="en-US" dirty="0"/>
              <a:t>Project Mishaps</a:t>
            </a:r>
          </a:p>
        </p:txBody>
      </p:sp>
      <p:sp>
        <p:nvSpPr>
          <p:cNvPr id="3" name="Content Placeholder 2">
            <a:extLst>
              <a:ext uri="{FF2B5EF4-FFF2-40B4-BE49-F238E27FC236}">
                <a16:creationId xmlns:a16="http://schemas.microsoft.com/office/drawing/2014/main" id="{3A97C529-5520-1ABC-F222-5A19644D5F89}"/>
              </a:ext>
            </a:extLst>
          </p:cNvPr>
          <p:cNvSpPr>
            <a:spLocks noGrp="1"/>
          </p:cNvSpPr>
          <p:nvPr>
            <p:ph idx="1"/>
          </p:nvPr>
        </p:nvSpPr>
        <p:spPr/>
        <p:txBody>
          <a:bodyPr vert="horz" lIns="91440" tIns="45720" rIns="91440" bIns="45720" rtlCol="0" anchor="t">
            <a:normAutofit/>
          </a:bodyPr>
          <a:lstStyle/>
          <a:p>
            <a:pPr marL="269875" indent="-269875"/>
            <a:r>
              <a:rPr lang="en-US" dirty="0"/>
              <a:t>I started this project thinking that I wanted to use a clustering algorithm. So, I first tried to use the </a:t>
            </a:r>
            <a:r>
              <a:rPr lang="en-US" dirty="0" err="1"/>
              <a:t>Kmeans</a:t>
            </a:r>
            <a:r>
              <a:rPr lang="en-US" dirty="0"/>
              <a:t> algorithm. </a:t>
            </a:r>
          </a:p>
          <a:p>
            <a:pPr marL="719455" lvl="1" indent="-269875">
              <a:buFont typeface="Courier New" panose="020B0604020202020204" pitchFamily="34" charset="0"/>
              <a:buChar char="o"/>
            </a:pPr>
            <a:r>
              <a:rPr lang="en-US" dirty="0"/>
              <a:t>This clustering algorithm did not give the output I wanted.</a:t>
            </a:r>
          </a:p>
          <a:p>
            <a:pPr marL="269875" indent="-269875"/>
            <a:r>
              <a:rPr lang="en-US" dirty="0"/>
              <a:t>During the process of me using this algorithm, my computer crashed, and I completely lost the CSV file that I had made. So, I had to spend a couple more hours creating it again.</a:t>
            </a:r>
          </a:p>
        </p:txBody>
      </p:sp>
      <p:pic>
        <p:nvPicPr>
          <p:cNvPr id="4" name="Picture 3" descr="Womp Womp Funny Teacher Work Meme">
            <a:extLst>
              <a:ext uri="{FF2B5EF4-FFF2-40B4-BE49-F238E27FC236}">
                <a16:creationId xmlns:a16="http://schemas.microsoft.com/office/drawing/2014/main" id="{9CC650CF-AA96-B75A-9B80-4DE638F08531}"/>
              </a:ext>
            </a:extLst>
          </p:cNvPr>
          <p:cNvPicPr>
            <a:picLocks noChangeAspect="1"/>
          </p:cNvPicPr>
          <p:nvPr/>
        </p:nvPicPr>
        <p:blipFill rotWithShape="1">
          <a:blip r:embed="rId2"/>
          <a:srcRect l="8377" t="22632" r="9948" b="18947"/>
          <a:stretch/>
        </p:blipFill>
        <p:spPr>
          <a:xfrm>
            <a:off x="9411419" y="5008543"/>
            <a:ext cx="2240541" cy="1602653"/>
          </a:xfrm>
          <a:prstGeom prst="rect">
            <a:avLst/>
          </a:prstGeom>
        </p:spPr>
      </p:pic>
    </p:spTree>
    <p:extLst>
      <p:ext uri="{BB962C8B-B14F-4D97-AF65-F5344CB8AC3E}">
        <p14:creationId xmlns:p14="http://schemas.microsoft.com/office/powerpoint/2010/main" val="111266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E6A-D3E3-F92A-7D7A-35D0BD146FFD}"/>
              </a:ext>
            </a:extLst>
          </p:cNvPr>
          <p:cNvSpPr>
            <a:spLocks noGrp="1"/>
          </p:cNvSpPr>
          <p:nvPr>
            <p:ph type="title"/>
          </p:nvPr>
        </p:nvSpPr>
        <p:spPr>
          <a:xfrm>
            <a:off x="540000" y="266830"/>
            <a:ext cx="11101135" cy="903727"/>
          </a:xfrm>
        </p:spPr>
        <p:txBody>
          <a:bodyPr>
            <a:normAutofit fontScale="90000"/>
          </a:bodyPr>
          <a:lstStyle/>
          <a:p>
            <a:pPr algn="ctr"/>
            <a:r>
              <a:rPr lang="en-US" dirty="0"/>
              <a:t>K Nearest Neighbors Algorithm</a:t>
            </a:r>
          </a:p>
        </p:txBody>
      </p:sp>
      <p:sp>
        <p:nvSpPr>
          <p:cNvPr id="3" name="Content Placeholder 2">
            <a:extLst>
              <a:ext uri="{FF2B5EF4-FFF2-40B4-BE49-F238E27FC236}">
                <a16:creationId xmlns:a16="http://schemas.microsoft.com/office/drawing/2014/main" id="{7E67C80D-6129-181A-8F46-33B2ED1C7F1E}"/>
              </a:ext>
            </a:extLst>
          </p:cNvPr>
          <p:cNvSpPr>
            <a:spLocks noGrp="1"/>
          </p:cNvSpPr>
          <p:nvPr>
            <p:ph idx="1"/>
          </p:nvPr>
        </p:nvSpPr>
        <p:spPr>
          <a:xfrm>
            <a:off x="540000" y="990510"/>
            <a:ext cx="11101136" cy="4872516"/>
          </a:xfrm>
        </p:spPr>
        <p:txBody>
          <a:bodyPr vert="horz" lIns="91440" tIns="45720" rIns="91440" bIns="45720" rtlCol="0" anchor="t">
            <a:normAutofit/>
          </a:bodyPr>
          <a:lstStyle/>
          <a:p>
            <a:pPr marL="269875" indent="-269875"/>
            <a:r>
              <a:rPr lang="en-US" dirty="0"/>
              <a:t>After having several different mishaps, I found the perfect algorithm... </a:t>
            </a:r>
          </a:p>
          <a:p>
            <a:pPr marL="0" indent="0">
              <a:buNone/>
            </a:pPr>
            <a:endParaRPr lang="en-US" dirty="0"/>
          </a:p>
        </p:txBody>
      </p:sp>
      <p:pic>
        <p:nvPicPr>
          <p:cNvPr id="5" name="Content Placeholder 3" descr="A screenshot of a computer screen&#10;&#10;Description automatically generated">
            <a:extLst>
              <a:ext uri="{FF2B5EF4-FFF2-40B4-BE49-F238E27FC236}">
                <a16:creationId xmlns:a16="http://schemas.microsoft.com/office/drawing/2014/main" id="{08C08FA6-7D28-D22A-94FC-7DA2C1B2D7DB}"/>
              </a:ext>
            </a:extLst>
          </p:cNvPr>
          <p:cNvPicPr>
            <a:picLocks noChangeAspect="1"/>
          </p:cNvPicPr>
          <p:nvPr/>
        </p:nvPicPr>
        <p:blipFill rotWithShape="1">
          <a:blip r:embed="rId2"/>
          <a:srcRect l="7906" t="5703" r="8333" b="12548"/>
          <a:stretch/>
        </p:blipFill>
        <p:spPr>
          <a:xfrm>
            <a:off x="543712" y="1493717"/>
            <a:ext cx="9901307" cy="5160322"/>
          </a:xfrm>
          <a:prstGeom prst="rect">
            <a:avLst/>
          </a:prstGeom>
        </p:spPr>
      </p:pic>
      <p:sp>
        <p:nvSpPr>
          <p:cNvPr id="6" name="TextBox 5">
            <a:extLst>
              <a:ext uri="{FF2B5EF4-FFF2-40B4-BE49-F238E27FC236}">
                <a16:creationId xmlns:a16="http://schemas.microsoft.com/office/drawing/2014/main" id="{BCFB58E4-E42B-3676-F965-3AF451919B34}"/>
              </a:ext>
            </a:extLst>
          </p:cNvPr>
          <p:cNvSpPr txBox="1"/>
          <p:nvPr/>
        </p:nvSpPr>
        <p:spPr>
          <a:xfrm>
            <a:off x="10501633" y="1989552"/>
            <a:ext cx="11248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Before:</a:t>
            </a:r>
          </a:p>
          <a:p>
            <a:pPr algn="l"/>
            <a:r>
              <a:rPr lang="en-US" dirty="0"/>
              <a:t>Input:</a:t>
            </a:r>
          </a:p>
          <a:p>
            <a:r>
              <a:rPr lang="en-US" dirty="0"/>
              <a:t>Genre: 6</a:t>
            </a:r>
          </a:p>
          <a:p>
            <a:r>
              <a:rPr lang="en-US" dirty="0"/>
              <a:t>Mood 3</a:t>
            </a:r>
          </a:p>
        </p:txBody>
      </p:sp>
    </p:spTree>
    <p:extLst>
      <p:ext uri="{BB962C8B-B14F-4D97-AF65-F5344CB8AC3E}">
        <p14:creationId xmlns:p14="http://schemas.microsoft.com/office/powerpoint/2010/main" val="291954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90EE-E041-0505-A296-6079D91B335C}"/>
              </a:ext>
            </a:extLst>
          </p:cNvPr>
          <p:cNvSpPr>
            <a:spLocks noGrp="1"/>
          </p:cNvSpPr>
          <p:nvPr>
            <p:ph type="title"/>
          </p:nvPr>
        </p:nvSpPr>
        <p:spPr/>
        <p:txBody>
          <a:bodyPr/>
          <a:lstStyle/>
          <a:p>
            <a:pPr algn="ctr"/>
            <a:r>
              <a:rPr lang="en-US" dirty="0"/>
              <a:t>K Nearest Neighbors Algorithm</a:t>
            </a:r>
          </a:p>
        </p:txBody>
      </p:sp>
      <p:pic>
        <p:nvPicPr>
          <p:cNvPr id="4" name="Content Placeholder 3" descr="A screenshot of a computer screen&#10;&#10;Description automatically generated">
            <a:extLst>
              <a:ext uri="{FF2B5EF4-FFF2-40B4-BE49-F238E27FC236}">
                <a16:creationId xmlns:a16="http://schemas.microsoft.com/office/drawing/2014/main" id="{12CBCBDE-EDB1-BD31-8D4C-FAE283656778}"/>
              </a:ext>
            </a:extLst>
          </p:cNvPr>
          <p:cNvPicPr>
            <a:picLocks noGrp="1" noChangeAspect="1"/>
          </p:cNvPicPr>
          <p:nvPr>
            <p:ph idx="1"/>
          </p:nvPr>
        </p:nvPicPr>
        <p:blipFill rotWithShape="1">
          <a:blip r:embed="rId2"/>
          <a:srcRect l="8261" t="7017" r="7275" b="14693"/>
          <a:stretch/>
        </p:blipFill>
        <p:spPr>
          <a:xfrm>
            <a:off x="347496" y="1436208"/>
            <a:ext cx="9854074" cy="5129103"/>
          </a:xfrm>
        </p:spPr>
      </p:pic>
      <p:sp>
        <p:nvSpPr>
          <p:cNvPr id="6" name="TextBox 5">
            <a:extLst>
              <a:ext uri="{FF2B5EF4-FFF2-40B4-BE49-F238E27FC236}">
                <a16:creationId xmlns:a16="http://schemas.microsoft.com/office/drawing/2014/main" id="{67518743-D0AB-EC52-D429-197F75FCA335}"/>
              </a:ext>
            </a:extLst>
          </p:cNvPr>
          <p:cNvSpPr txBox="1"/>
          <p:nvPr/>
        </p:nvSpPr>
        <p:spPr>
          <a:xfrm>
            <a:off x="10702916" y="2334609"/>
            <a:ext cx="11248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a:t>
            </a:r>
          </a:p>
          <a:p>
            <a:pPr algn="l"/>
            <a:r>
              <a:rPr lang="en-US" dirty="0"/>
              <a:t>Input:</a:t>
            </a:r>
          </a:p>
          <a:p>
            <a:r>
              <a:rPr lang="en-US" dirty="0"/>
              <a:t>Genre: 6</a:t>
            </a:r>
          </a:p>
          <a:p>
            <a:r>
              <a:rPr lang="en-US" dirty="0"/>
              <a:t>Mood 3</a:t>
            </a:r>
          </a:p>
        </p:txBody>
      </p:sp>
    </p:spTree>
    <p:extLst>
      <p:ext uri="{BB962C8B-B14F-4D97-AF65-F5344CB8AC3E}">
        <p14:creationId xmlns:p14="http://schemas.microsoft.com/office/powerpoint/2010/main" val="300148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0F17-C4C9-CEBF-5956-746743DE5B96}"/>
              </a:ext>
            </a:extLst>
          </p:cNvPr>
          <p:cNvSpPr>
            <a:spLocks noGrp="1"/>
          </p:cNvSpPr>
          <p:nvPr>
            <p:ph type="title"/>
          </p:nvPr>
        </p:nvSpPr>
        <p:spPr>
          <a:xfrm>
            <a:off x="540000" y="324340"/>
            <a:ext cx="11101135" cy="903727"/>
          </a:xfrm>
        </p:spPr>
        <p:txBody>
          <a:bodyPr>
            <a:normAutofit fontScale="90000"/>
          </a:bodyPr>
          <a:lstStyle/>
          <a:p>
            <a:pPr algn="ctr"/>
            <a:r>
              <a:rPr lang="en-US" dirty="0"/>
              <a:t>GUI</a:t>
            </a:r>
          </a:p>
        </p:txBody>
      </p:sp>
      <p:pic>
        <p:nvPicPr>
          <p:cNvPr id="13" name="Content Placeholder 12" descr="A screenshot of a computer&#10;&#10;Description automatically generated">
            <a:extLst>
              <a:ext uri="{FF2B5EF4-FFF2-40B4-BE49-F238E27FC236}">
                <a16:creationId xmlns:a16="http://schemas.microsoft.com/office/drawing/2014/main" id="{23389DBD-246C-8A14-196C-7C75C1A11026}"/>
              </a:ext>
            </a:extLst>
          </p:cNvPr>
          <p:cNvPicPr>
            <a:picLocks noGrp="1" noChangeAspect="1"/>
          </p:cNvPicPr>
          <p:nvPr>
            <p:ph idx="1"/>
          </p:nvPr>
        </p:nvPicPr>
        <p:blipFill rotWithShape="1">
          <a:blip r:embed="rId2"/>
          <a:srcRect r="163" b="25604"/>
          <a:stretch/>
        </p:blipFill>
        <p:spPr>
          <a:xfrm>
            <a:off x="946280" y="1407454"/>
            <a:ext cx="10573196" cy="4427183"/>
          </a:xfrm>
        </p:spPr>
      </p:pic>
    </p:spTree>
    <p:extLst>
      <p:ext uri="{BB962C8B-B14F-4D97-AF65-F5344CB8AC3E}">
        <p14:creationId xmlns:p14="http://schemas.microsoft.com/office/powerpoint/2010/main" val="307033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6F30347A-7072-0B6E-A48A-BC89921D65BF}"/>
              </a:ext>
            </a:extLst>
          </p:cNvPr>
          <p:cNvPicPr>
            <a:picLocks noGrp="1" noChangeAspect="1"/>
          </p:cNvPicPr>
          <p:nvPr>
            <p:ph idx="1"/>
          </p:nvPr>
        </p:nvPicPr>
        <p:blipFill>
          <a:blip r:embed="rId2"/>
          <a:stretch>
            <a:fillRect/>
          </a:stretch>
        </p:blipFill>
        <p:spPr>
          <a:xfrm>
            <a:off x="-1842" y="127869"/>
            <a:ext cx="12213572" cy="6597799"/>
          </a:xfrm>
        </p:spPr>
      </p:pic>
    </p:spTree>
    <p:extLst>
      <p:ext uri="{BB962C8B-B14F-4D97-AF65-F5344CB8AC3E}">
        <p14:creationId xmlns:p14="http://schemas.microsoft.com/office/powerpoint/2010/main" val="632947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low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GlowVTI</vt:lpstr>
      <vt:lpstr>Music Suggestion System</vt:lpstr>
      <vt:lpstr>About Project</vt:lpstr>
      <vt:lpstr>How I did this:</vt:lpstr>
      <vt:lpstr>PowerPoint Presentation</vt:lpstr>
      <vt:lpstr>Project Mishaps</vt:lpstr>
      <vt:lpstr>K Nearest Neighbors Algorithm</vt:lpstr>
      <vt:lpstr>K Nearest Neighbors Algorithm</vt:lpstr>
      <vt:lpstr>GUI</vt:lpstr>
      <vt:lpstr>PowerPoint Presentation</vt:lpstr>
      <vt:lpstr>Original Idea</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300</cp:revision>
  <dcterms:created xsi:type="dcterms:W3CDTF">2024-04-20T14:05:34Z</dcterms:created>
  <dcterms:modified xsi:type="dcterms:W3CDTF">2024-04-22T00:37:01Z</dcterms:modified>
</cp:coreProperties>
</file>