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Poppins Medium" charset="1" panose="00000600000000000000"/>
      <p:regular r:id="rId17"/>
    </p:embeddedFont>
    <p:embeddedFont>
      <p:font typeface="Poppins" charset="1" panose="00000500000000000000"/>
      <p:regular r:id="rId18"/>
    </p:embeddedFont>
    <p:embeddedFont>
      <p:font typeface="Montserrat Bold" charset="1" panose="00000800000000000000"/>
      <p:regular r:id="rId19"/>
    </p:embeddedFont>
    <p:embeddedFont>
      <p:font typeface="Montserrat" charset="1" panose="00000500000000000000"/>
      <p:regular r:id="rId20"/>
    </p:embeddedFont>
    <p:embeddedFont>
      <p:font typeface="Inter Extra-Light" charset="1" panose="02000503000000020004"/>
      <p:regular r:id="rId21"/>
    </p:embeddedFont>
    <p:embeddedFont>
      <p:font typeface="Poppins Bold" charset="1" panose="000008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jpeg" Type="http://schemas.openxmlformats.org/officeDocument/2006/relationships/image"/><Relationship Id="rId5" Target="../media/image4.jpeg" Type="http://schemas.openxmlformats.org/officeDocument/2006/relationships/image"/><Relationship Id="rId6" Target="../media/image5.jpeg" Type="http://schemas.openxmlformats.org/officeDocument/2006/relationships/image"/><Relationship Id="rId7" Target="../media/image6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8814558"/>
            <a:ext cx="18288000" cy="0"/>
          </a:xfrm>
          <a:prstGeom prst="line">
            <a:avLst/>
          </a:prstGeom>
          <a:ln cap="rnd" w="9525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3252477" y="3555737"/>
            <a:ext cx="11783046" cy="335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65"/>
              </a:lnSpc>
            </a:pPr>
            <a:r>
              <a:rPr lang="en-US" b="true" sz="13016" spc="-546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MTA Daily Ridership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9125494"/>
            <a:ext cx="6967016" cy="551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30"/>
              </a:lnSpc>
              <a:spcBef>
                <a:spcPct val="0"/>
              </a:spcBef>
            </a:pPr>
            <a:r>
              <a:rPr lang="en-US" sz="3021" spc="-126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Turning Data into Insights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8620" y="3261360"/>
            <a:ext cx="8639493" cy="5212494"/>
          </a:xfrm>
          <a:custGeom>
            <a:avLst/>
            <a:gdLst/>
            <a:ahLst/>
            <a:cxnLst/>
            <a:rect r="r" b="b" t="t" l="l"/>
            <a:pathLst>
              <a:path h="5212494" w="8639493">
                <a:moveTo>
                  <a:pt x="0" y="0"/>
                </a:moveTo>
                <a:lnTo>
                  <a:pt x="8639493" y="0"/>
                </a:lnTo>
                <a:lnTo>
                  <a:pt x="8639493" y="5212494"/>
                </a:lnTo>
                <a:lnTo>
                  <a:pt x="0" y="52124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84066" y="1143000"/>
            <a:ext cx="12319867" cy="1185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22"/>
              </a:lnSpc>
            </a:pPr>
            <a:r>
              <a:rPr lang="en-US" b="true" sz="8550" spc="-359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Our Tableau Dashbpard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9776460" y="3261360"/>
            <a:ext cx="8639493" cy="5212494"/>
          </a:xfrm>
          <a:custGeom>
            <a:avLst/>
            <a:gdLst/>
            <a:ahLst/>
            <a:cxnLst/>
            <a:rect r="r" b="b" t="t" l="l"/>
            <a:pathLst>
              <a:path h="5212494" w="8639493">
                <a:moveTo>
                  <a:pt x="0" y="0"/>
                </a:moveTo>
                <a:lnTo>
                  <a:pt x="8639493" y="0"/>
                </a:lnTo>
                <a:lnTo>
                  <a:pt x="8639493" y="5212494"/>
                </a:lnTo>
                <a:lnTo>
                  <a:pt x="0" y="52124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52477" y="4336787"/>
            <a:ext cx="11783046" cy="179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65"/>
              </a:lnSpc>
            </a:pPr>
            <a:r>
              <a:rPr lang="en-US" b="true" sz="13016" spc="-546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Thankyou</a:t>
            </a:r>
          </a:p>
        </p:txBody>
      </p:sp>
    </p:spTree>
  </p:cSld>
  <p:clrMapOvr>
    <a:masterClrMapping/>
  </p:clrMapOvr>
  <p:transition spd="slow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09675"/>
            <a:ext cx="7820646" cy="179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65"/>
              </a:lnSpc>
            </a:pPr>
            <a:r>
              <a:rPr lang="en-US" b="true" sz="13016" spc="-546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Our Team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3293631" y="3494930"/>
            <a:ext cx="4569111" cy="1324900"/>
            <a:chOff x="0" y="0"/>
            <a:chExt cx="1518234" cy="4402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18234" cy="440241"/>
            </a:xfrm>
            <a:custGeom>
              <a:avLst/>
              <a:gdLst/>
              <a:ahLst/>
              <a:cxnLst/>
              <a:rect r="r" b="b" t="t" l="l"/>
              <a:pathLst>
                <a:path h="440241" w="1518234">
                  <a:moveTo>
                    <a:pt x="0" y="0"/>
                  </a:moveTo>
                  <a:lnTo>
                    <a:pt x="1518234" y="0"/>
                  </a:lnTo>
                  <a:lnTo>
                    <a:pt x="1518234" y="440241"/>
                  </a:lnTo>
                  <a:lnTo>
                    <a:pt x="0" y="44024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1518234" cy="4688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454397" y="3292950"/>
            <a:ext cx="1678468" cy="1728859"/>
            <a:chOff x="0" y="0"/>
            <a:chExt cx="789109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89109" cy="812800"/>
            </a:xfrm>
            <a:custGeom>
              <a:avLst/>
              <a:gdLst/>
              <a:ahLst/>
              <a:cxnLst/>
              <a:rect r="r" b="b" t="t" l="l"/>
              <a:pathLst>
                <a:path h="812800" w="789109">
                  <a:moveTo>
                    <a:pt x="394555" y="0"/>
                  </a:moveTo>
                  <a:cubicBezTo>
                    <a:pt x="176648" y="0"/>
                    <a:pt x="0" y="181951"/>
                    <a:pt x="0" y="406400"/>
                  </a:cubicBezTo>
                  <a:cubicBezTo>
                    <a:pt x="0" y="630849"/>
                    <a:pt x="176648" y="812800"/>
                    <a:pt x="394555" y="812800"/>
                  </a:cubicBezTo>
                  <a:cubicBezTo>
                    <a:pt x="612461" y="812800"/>
                    <a:pt x="789109" y="630849"/>
                    <a:pt x="789109" y="406400"/>
                  </a:cubicBezTo>
                  <a:cubicBezTo>
                    <a:pt x="789109" y="181951"/>
                    <a:pt x="612461" y="0"/>
                    <a:pt x="394555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4802" r="0" b="-14802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3293631" y="5611446"/>
            <a:ext cx="4569111" cy="1324900"/>
            <a:chOff x="0" y="0"/>
            <a:chExt cx="1518234" cy="44024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18234" cy="440241"/>
            </a:xfrm>
            <a:custGeom>
              <a:avLst/>
              <a:gdLst/>
              <a:ahLst/>
              <a:cxnLst/>
              <a:rect r="r" b="b" t="t" l="l"/>
              <a:pathLst>
                <a:path h="440241" w="1518234">
                  <a:moveTo>
                    <a:pt x="0" y="0"/>
                  </a:moveTo>
                  <a:lnTo>
                    <a:pt x="1518234" y="0"/>
                  </a:lnTo>
                  <a:lnTo>
                    <a:pt x="1518234" y="440241"/>
                  </a:lnTo>
                  <a:lnTo>
                    <a:pt x="0" y="44024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518234" cy="4688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454397" y="5409467"/>
            <a:ext cx="1678468" cy="1728859"/>
            <a:chOff x="0" y="0"/>
            <a:chExt cx="789109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89109" cy="812800"/>
            </a:xfrm>
            <a:custGeom>
              <a:avLst/>
              <a:gdLst/>
              <a:ahLst/>
              <a:cxnLst/>
              <a:rect r="r" b="b" t="t" l="l"/>
              <a:pathLst>
                <a:path h="812800" w="789109">
                  <a:moveTo>
                    <a:pt x="394555" y="0"/>
                  </a:moveTo>
                  <a:cubicBezTo>
                    <a:pt x="176648" y="0"/>
                    <a:pt x="0" y="181951"/>
                    <a:pt x="0" y="406400"/>
                  </a:cubicBezTo>
                  <a:cubicBezTo>
                    <a:pt x="0" y="630849"/>
                    <a:pt x="176648" y="812800"/>
                    <a:pt x="394555" y="812800"/>
                  </a:cubicBezTo>
                  <a:cubicBezTo>
                    <a:pt x="612461" y="812800"/>
                    <a:pt x="789109" y="630849"/>
                    <a:pt x="789109" y="406400"/>
                  </a:cubicBezTo>
                  <a:cubicBezTo>
                    <a:pt x="789109" y="181951"/>
                    <a:pt x="612461" y="0"/>
                    <a:pt x="394555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1508" r="0" b="-30011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3293631" y="7727962"/>
            <a:ext cx="4569111" cy="1324900"/>
            <a:chOff x="0" y="0"/>
            <a:chExt cx="1518234" cy="44024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18234" cy="440241"/>
            </a:xfrm>
            <a:custGeom>
              <a:avLst/>
              <a:gdLst/>
              <a:ahLst/>
              <a:cxnLst/>
              <a:rect r="r" b="b" t="t" l="l"/>
              <a:pathLst>
                <a:path h="440241" w="1518234">
                  <a:moveTo>
                    <a:pt x="0" y="0"/>
                  </a:moveTo>
                  <a:lnTo>
                    <a:pt x="1518234" y="0"/>
                  </a:lnTo>
                  <a:lnTo>
                    <a:pt x="1518234" y="440241"/>
                  </a:lnTo>
                  <a:lnTo>
                    <a:pt x="0" y="44024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1518234" cy="4688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5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454397" y="7525983"/>
            <a:ext cx="1678468" cy="1728859"/>
            <a:chOff x="0" y="0"/>
            <a:chExt cx="789109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89109" cy="812800"/>
            </a:xfrm>
            <a:custGeom>
              <a:avLst/>
              <a:gdLst/>
              <a:ahLst/>
              <a:cxnLst/>
              <a:rect r="r" b="b" t="t" l="l"/>
              <a:pathLst>
                <a:path h="812800" w="789109">
                  <a:moveTo>
                    <a:pt x="394555" y="0"/>
                  </a:moveTo>
                  <a:cubicBezTo>
                    <a:pt x="176648" y="0"/>
                    <a:pt x="0" y="181951"/>
                    <a:pt x="0" y="406400"/>
                  </a:cubicBezTo>
                  <a:cubicBezTo>
                    <a:pt x="0" y="630849"/>
                    <a:pt x="176648" y="812800"/>
                    <a:pt x="394555" y="812800"/>
                  </a:cubicBezTo>
                  <a:cubicBezTo>
                    <a:pt x="612461" y="812800"/>
                    <a:pt x="789109" y="630849"/>
                    <a:pt x="789109" y="406400"/>
                  </a:cubicBezTo>
                  <a:cubicBezTo>
                    <a:pt x="789109" y="181951"/>
                    <a:pt x="612461" y="0"/>
                    <a:pt x="394555" y="0"/>
                  </a:cubicBezTo>
                  <a:close/>
                </a:path>
              </a:pathLst>
            </a:custGeom>
            <a:blipFill>
              <a:blip r:embed="rId4"/>
              <a:stretch>
                <a:fillRect l="-22263" t="0" r="-12942" b="0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4467388" y="3792124"/>
            <a:ext cx="3395353" cy="344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5"/>
              </a:lnSpc>
            </a:pPr>
            <a:r>
              <a:rPr lang="en-US" sz="2060" b="true">
                <a:solidFill>
                  <a:srgbClr val="121B1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SARAH EMAD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467388" y="4218901"/>
            <a:ext cx="1711633" cy="27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15"/>
              </a:lnSpc>
            </a:pPr>
            <a:r>
              <a:rPr lang="en-US" sz="1582">
                <a:solidFill>
                  <a:srgbClr val="121B18"/>
                </a:solidFill>
                <a:latin typeface="Montserrat"/>
                <a:ea typeface="Montserrat"/>
                <a:cs typeface="Montserrat"/>
                <a:sym typeface="Montserrat"/>
              </a:rPr>
              <a:t>team leader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467388" y="6082707"/>
            <a:ext cx="3395353" cy="344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5"/>
              </a:lnSpc>
            </a:pPr>
            <a:r>
              <a:rPr lang="en-US" sz="2060" b="true">
                <a:solidFill>
                  <a:srgbClr val="121B1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TASNEEM MOHSEN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556981" y="8201964"/>
            <a:ext cx="2624162" cy="344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5"/>
              </a:lnSpc>
            </a:pPr>
            <a:r>
              <a:rPr lang="en-US" sz="2060" b="true">
                <a:solidFill>
                  <a:srgbClr val="121B1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FATMA HASSAN 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0603552" y="5611446"/>
            <a:ext cx="4569111" cy="1324900"/>
            <a:chOff x="0" y="0"/>
            <a:chExt cx="1518234" cy="44024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518234" cy="440241"/>
            </a:xfrm>
            <a:custGeom>
              <a:avLst/>
              <a:gdLst/>
              <a:ahLst/>
              <a:cxnLst/>
              <a:rect r="r" b="b" t="t" l="l"/>
              <a:pathLst>
                <a:path h="440241" w="1518234">
                  <a:moveTo>
                    <a:pt x="0" y="0"/>
                  </a:moveTo>
                  <a:lnTo>
                    <a:pt x="1518234" y="0"/>
                  </a:lnTo>
                  <a:lnTo>
                    <a:pt x="1518234" y="440241"/>
                  </a:lnTo>
                  <a:lnTo>
                    <a:pt x="0" y="44024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28575"/>
              <a:ext cx="1518234" cy="4688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5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4017282" y="5409467"/>
            <a:ext cx="1678468" cy="1728859"/>
            <a:chOff x="0" y="0"/>
            <a:chExt cx="789109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789109" cy="812800"/>
            </a:xfrm>
            <a:custGeom>
              <a:avLst/>
              <a:gdLst/>
              <a:ahLst/>
              <a:cxnLst/>
              <a:rect r="r" b="b" t="t" l="l"/>
              <a:pathLst>
                <a:path h="812800" w="789109">
                  <a:moveTo>
                    <a:pt x="394555" y="0"/>
                  </a:moveTo>
                  <a:cubicBezTo>
                    <a:pt x="176648" y="0"/>
                    <a:pt x="0" y="181951"/>
                    <a:pt x="0" y="406400"/>
                  </a:cubicBezTo>
                  <a:cubicBezTo>
                    <a:pt x="0" y="630849"/>
                    <a:pt x="176648" y="812800"/>
                    <a:pt x="394555" y="812800"/>
                  </a:cubicBezTo>
                  <a:cubicBezTo>
                    <a:pt x="612461" y="812800"/>
                    <a:pt x="789109" y="630849"/>
                    <a:pt x="789109" y="406400"/>
                  </a:cubicBezTo>
                  <a:cubicBezTo>
                    <a:pt x="789109" y="181951"/>
                    <a:pt x="612461" y="0"/>
                    <a:pt x="394555" y="0"/>
                  </a:cubicBezTo>
                  <a:close/>
                </a:path>
              </a:pathLst>
            </a:custGeom>
            <a:blipFill>
              <a:blip r:embed="rId5"/>
              <a:stretch>
                <a:fillRect l="-21138" t="-79658" r="0" b="-76009"/>
              </a:stretch>
            </a:blip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0603552" y="7731421"/>
            <a:ext cx="4569111" cy="1324900"/>
            <a:chOff x="0" y="0"/>
            <a:chExt cx="1518234" cy="44024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518234" cy="440241"/>
            </a:xfrm>
            <a:custGeom>
              <a:avLst/>
              <a:gdLst/>
              <a:ahLst/>
              <a:cxnLst/>
              <a:rect r="r" b="b" t="t" l="l"/>
              <a:pathLst>
                <a:path h="440241" w="1518234">
                  <a:moveTo>
                    <a:pt x="0" y="0"/>
                  </a:moveTo>
                  <a:lnTo>
                    <a:pt x="1518234" y="0"/>
                  </a:lnTo>
                  <a:lnTo>
                    <a:pt x="1518234" y="440241"/>
                  </a:lnTo>
                  <a:lnTo>
                    <a:pt x="0" y="44024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28575"/>
              <a:ext cx="1518234" cy="4688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5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4155135" y="7529441"/>
            <a:ext cx="1678468" cy="1728859"/>
            <a:chOff x="0" y="0"/>
            <a:chExt cx="789109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789109" cy="812800"/>
            </a:xfrm>
            <a:custGeom>
              <a:avLst/>
              <a:gdLst/>
              <a:ahLst/>
              <a:cxnLst/>
              <a:rect r="r" b="b" t="t" l="l"/>
              <a:pathLst>
                <a:path h="812800" w="789109">
                  <a:moveTo>
                    <a:pt x="394555" y="0"/>
                  </a:moveTo>
                  <a:cubicBezTo>
                    <a:pt x="176648" y="0"/>
                    <a:pt x="0" y="181951"/>
                    <a:pt x="0" y="406400"/>
                  </a:cubicBezTo>
                  <a:cubicBezTo>
                    <a:pt x="0" y="630849"/>
                    <a:pt x="176648" y="812800"/>
                    <a:pt x="394555" y="812800"/>
                  </a:cubicBezTo>
                  <a:cubicBezTo>
                    <a:pt x="612461" y="812800"/>
                    <a:pt x="789109" y="630849"/>
                    <a:pt x="789109" y="406400"/>
                  </a:cubicBezTo>
                  <a:cubicBezTo>
                    <a:pt x="789109" y="181951"/>
                    <a:pt x="612461" y="0"/>
                    <a:pt x="394555" y="0"/>
                  </a:cubicBezTo>
                  <a:close/>
                </a:path>
              </a:pathLst>
            </a:custGeom>
            <a:blipFill>
              <a:blip r:embed="rId6"/>
              <a:stretch>
                <a:fillRect l="-13152" t="-17344" r="-7714" b="0"/>
              </a:stretch>
            </a:blip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10794699" y="6091870"/>
            <a:ext cx="2339341" cy="344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5"/>
              </a:lnSpc>
            </a:pPr>
            <a:r>
              <a:rPr lang="en-US" sz="2060" b="true">
                <a:solidFill>
                  <a:srgbClr val="121B1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ALYAA IBRAHIM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759782" y="8224683"/>
            <a:ext cx="3395353" cy="344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5"/>
              </a:lnSpc>
            </a:pPr>
            <a:r>
              <a:rPr lang="en-US" sz="2060" b="true">
                <a:solidFill>
                  <a:srgbClr val="121B1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MOMEN HAITHEM 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10603552" y="3494930"/>
            <a:ext cx="4569111" cy="1324900"/>
            <a:chOff x="0" y="0"/>
            <a:chExt cx="1518234" cy="440241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518234" cy="440241"/>
            </a:xfrm>
            <a:custGeom>
              <a:avLst/>
              <a:gdLst/>
              <a:ahLst/>
              <a:cxnLst/>
              <a:rect r="r" b="b" t="t" l="l"/>
              <a:pathLst>
                <a:path h="440241" w="1518234">
                  <a:moveTo>
                    <a:pt x="0" y="0"/>
                  </a:moveTo>
                  <a:lnTo>
                    <a:pt x="1518234" y="0"/>
                  </a:lnTo>
                  <a:lnTo>
                    <a:pt x="1518234" y="440241"/>
                  </a:lnTo>
                  <a:lnTo>
                    <a:pt x="0" y="44024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28575"/>
              <a:ext cx="1518234" cy="4688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5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4017282" y="3292950"/>
            <a:ext cx="1678468" cy="1728859"/>
            <a:chOff x="0" y="0"/>
            <a:chExt cx="789109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789109" cy="812800"/>
            </a:xfrm>
            <a:custGeom>
              <a:avLst/>
              <a:gdLst/>
              <a:ahLst/>
              <a:cxnLst/>
              <a:rect r="r" b="b" t="t" l="l"/>
              <a:pathLst>
                <a:path h="812800" w="789109">
                  <a:moveTo>
                    <a:pt x="394555" y="0"/>
                  </a:moveTo>
                  <a:cubicBezTo>
                    <a:pt x="176648" y="0"/>
                    <a:pt x="0" y="181951"/>
                    <a:pt x="0" y="406400"/>
                  </a:cubicBezTo>
                  <a:cubicBezTo>
                    <a:pt x="0" y="630849"/>
                    <a:pt x="176648" y="812800"/>
                    <a:pt x="394555" y="812800"/>
                  </a:cubicBezTo>
                  <a:cubicBezTo>
                    <a:pt x="612461" y="812800"/>
                    <a:pt x="789109" y="630849"/>
                    <a:pt x="789109" y="406400"/>
                  </a:cubicBezTo>
                  <a:cubicBezTo>
                    <a:pt x="789109" y="181951"/>
                    <a:pt x="612461" y="0"/>
                    <a:pt x="394555" y="0"/>
                  </a:cubicBezTo>
                  <a:close/>
                </a:path>
              </a:pathLst>
            </a:custGeom>
            <a:blipFill>
              <a:blip r:embed="rId7"/>
              <a:stretch>
                <a:fillRect l="0" t="-3770" r="0" b="-25833"/>
              </a:stretch>
            </a:blipFill>
          </p:spPr>
        </p:sp>
      </p:grpSp>
      <p:sp>
        <p:nvSpPr>
          <p:cNvPr name="TextBox 39" id="39"/>
          <p:cNvSpPr txBox="true"/>
          <p:nvPr/>
        </p:nvSpPr>
        <p:spPr>
          <a:xfrm rot="0">
            <a:off x="10711622" y="4031145"/>
            <a:ext cx="3305660" cy="310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5"/>
              </a:lnSpc>
            </a:pPr>
            <a:r>
              <a:rPr lang="en-US" sz="1804" b="true">
                <a:solidFill>
                  <a:srgbClr val="121B1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GALAL ELDEEN MOHAMED 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767840"/>
            <a:ext cx="8115300" cy="1125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39"/>
              </a:lnSpc>
            </a:pPr>
            <a:r>
              <a:rPr lang="en-US" sz="8146" spc="-342" b="true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Project Overview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418205"/>
            <a:ext cx="7556647" cy="584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This project focuses on analyzing and forecasting daily ridership trends for the New York Metropolitan Transportation Authority (MTA) across different transit services—such as subways, buses, commuter rails (LIRR and Metro-North), and paratransit (Access-A-Ride). Using post-pandemic data starting in March 2020, the project evaluates how rider behavior has changed, identifies which services are recovering fastest, and provides cost-conscious recommendations to improve service planning and resource allocation.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By leveraging visual analytics and time series forecasting (e.g., ARIMA), the project helps MTA stakeholders make informed decisions about transit operations, budget prioritization, and future investments.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9586997" y="1028700"/>
            <a:ext cx="9297103" cy="8229600"/>
            <a:chOff x="0" y="0"/>
            <a:chExt cx="1440365" cy="12749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40365" cy="1274980"/>
            </a:xfrm>
            <a:custGeom>
              <a:avLst/>
              <a:gdLst/>
              <a:ahLst/>
              <a:cxnLst/>
              <a:rect r="r" b="b" t="t" l="l"/>
              <a:pathLst>
                <a:path h="1274980" w="1440365">
                  <a:moveTo>
                    <a:pt x="50796" y="0"/>
                  </a:moveTo>
                  <a:lnTo>
                    <a:pt x="1389568" y="0"/>
                  </a:lnTo>
                  <a:cubicBezTo>
                    <a:pt x="1417622" y="0"/>
                    <a:pt x="1440365" y="22742"/>
                    <a:pt x="1440365" y="50796"/>
                  </a:cubicBezTo>
                  <a:lnTo>
                    <a:pt x="1440365" y="1224184"/>
                  </a:lnTo>
                  <a:cubicBezTo>
                    <a:pt x="1440365" y="1237656"/>
                    <a:pt x="1435013" y="1250576"/>
                    <a:pt x="1425487" y="1260103"/>
                  </a:cubicBezTo>
                  <a:cubicBezTo>
                    <a:pt x="1415961" y="1269629"/>
                    <a:pt x="1403040" y="1274980"/>
                    <a:pt x="1389568" y="1274980"/>
                  </a:cubicBezTo>
                  <a:lnTo>
                    <a:pt x="50796" y="1274980"/>
                  </a:lnTo>
                  <a:cubicBezTo>
                    <a:pt x="22742" y="1274980"/>
                    <a:pt x="0" y="1252238"/>
                    <a:pt x="0" y="1224184"/>
                  </a:cubicBezTo>
                  <a:lnTo>
                    <a:pt x="0" y="50796"/>
                  </a:lnTo>
                  <a:cubicBezTo>
                    <a:pt x="0" y="37324"/>
                    <a:pt x="5352" y="24404"/>
                    <a:pt x="14878" y="14878"/>
                  </a:cubicBezTo>
                  <a:cubicBezTo>
                    <a:pt x="24404" y="5352"/>
                    <a:pt x="37324" y="0"/>
                    <a:pt x="50796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34781" r="0" b="-34781"/>
              </a:stretch>
            </a:blipFill>
            <a:ln w="9525" cap="rnd">
              <a:solidFill>
                <a:srgbClr val="FFFFFF"/>
              </a:solidFill>
              <a:prstDash val="solid"/>
              <a:round/>
            </a:ln>
          </p:spPr>
        </p:sp>
      </p:grpSp>
    </p:spTree>
  </p:cSld>
  <p:clrMapOvr>
    <a:masterClrMapping/>
  </p:clrMapOvr>
  <p:transition spd="fast">
    <p:circle/>
  </p:transition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18373" y="3013818"/>
            <a:ext cx="13651254" cy="1250578"/>
            <a:chOff x="0" y="0"/>
            <a:chExt cx="3595392" cy="3293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95392" cy="329370"/>
            </a:xfrm>
            <a:custGeom>
              <a:avLst/>
              <a:gdLst/>
              <a:ahLst/>
              <a:cxnLst/>
              <a:rect r="r" b="b" t="t" l="l"/>
              <a:pathLst>
                <a:path h="329370" w="3595392">
                  <a:moveTo>
                    <a:pt x="56712" y="0"/>
                  </a:moveTo>
                  <a:lnTo>
                    <a:pt x="3538680" y="0"/>
                  </a:lnTo>
                  <a:cubicBezTo>
                    <a:pt x="3570001" y="0"/>
                    <a:pt x="3595392" y="25391"/>
                    <a:pt x="3595392" y="56712"/>
                  </a:cubicBezTo>
                  <a:lnTo>
                    <a:pt x="3595392" y="272658"/>
                  </a:lnTo>
                  <a:cubicBezTo>
                    <a:pt x="3595392" y="303980"/>
                    <a:pt x="3570001" y="329370"/>
                    <a:pt x="3538680" y="329370"/>
                  </a:cubicBezTo>
                  <a:lnTo>
                    <a:pt x="56712" y="329370"/>
                  </a:lnTo>
                  <a:cubicBezTo>
                    <a:pt x="25391" y="329370"/>
                    <a:pt x="0" y="303980"/>
                    <a:pt x="0" y="272658"/>
                  </a:cubicBezTo>
                  <a:lnTo>
                    <a:pt x="0" y="56712"/>
                  </a:lnTo>
                  <a:cubicBezTo>
                    <a:pt x="0" y="25391"/>
                    <a:pt x="25391" y="0"/>
                    <a:pt x="5671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3595392" cy="4341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2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153493" y="3341565"/>
            <a:ext cx="11981014" cy="509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50"/>
              </a:lnSpc>
              <a:spcBef>
                <a:spcPct val="0"/>
              </a:spcBef>
            </a:pPr>
            <a:r>
              <a:rPr lang="en-US" sz="2821" spc="-118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Tracking ridership drops and recoveries across different transit services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303413" y="1143000"/>
            <a:ext cx="5681174" cy="1185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22"/>
              </a:lnSpc>
            </a:pPr>
            <a:r>
              <a:rPr lang="en-US" b="true" sz="8550" spc="-359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Our Goals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318373" y="4687415"/>
            <a:ext cx="13651254" cy="1250578"/>
            <a:chOff x="0" y="0"/>
            <a:chExt cx="3595392" cy="32937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595392" cy="329370"/>
            </a:xfrm>
            <a:custGeom>
              <a:avLst/>
              <a:gdLst/>
              <a:ahLst/>
              <a:cxnLst/>
              <a:rect r="r" b="b" t="t" l="l"/>
              <a:pathLst>
                <a:path h="329370" w="3595392">
                  <a:moveTo>
                    <a:pt x="56712" y="0"/>
                  </a:moveTo>
                  <a:lnTo>
                    <a:pt x="3538680" y="0"/>
                  </a:lnTo>
                  <a:cubicBezTo>
                    <a:pt x="3570001" y="0"/>
                    <a:pt x="3595392" y="25391"/>
                    <a:pt x="3595392" y="56712"/>
                  </a:cubicBezTo>
                  <a:lnTo>
                    <a:pt x="3595392" y="272658"/>
                  </a:lnTo>
                  <a:cubicBezTo>
                    <a:pt x="3595392" y="303980"/>
                    <a:pt x="3570001" y="329370"/>
                    <a:pt x="3538680" y="329370"/>
                  </a:cubicBezTo>
                  <a:lnTo>
                    <a:pt x="56712" y="329370"/>
                  </a:lnTo>
                  <a:cubicBezTo>
                    <a:pt x="25391" y="329370"/>
                    <a:pt x="0" y="303980"/>
                    <a:pt x="0" y="272658"/>
                  </a:cubicBezTo>
                  <a:lnTo>
                    <a:pt x="0" y="56712"/>
                  </a:lnTo>
                  <a:cubicBezTo>
                    <a:pt x="0" y="25391"/>
                    <a:pt x="25391" y="0"/>
                    <a:pt x="5671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04775"/>
              <a:ext cx="3595392" cy="4341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2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067893" y="5015161"/>
            <a:ext cx="10152214" cy="509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50"/>
              </a:lnSpc>
              <a:spcBef>
                <a:spcPct val="0"/>
              </a:spcBef>
            </a:pPr>
            <a:r>
              <a:rPr lang="en-US" sz="2821" spc="-118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Understanding behavioral trends by day of week and season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455533" y="6357093"/>
            <a:ext cx="13651254" cy="1250578"/>
            <a:chOff x="0" y="0"/>
            <a:chExt cx="3595392" cy="32937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95392" cy="329370"/>
            </a:xfrm>
            <a:custGeom>
              <a:avLst/>
              <a:gdLst/>
              <a:ahLst/>
              <a:cxnLst/>
              <a:rect r="r" b="b" t="t" l="l"/>
              <a:pathLst>
                <a:path h="329370" w="3595392">
                  <a:moveTo>
                    <a:pt x="56712" y="0"/>
                  </a:moveTo>
                  <a:lnTo>
                    <a:pt x="3538680" y="0"/>
                  </a:lnTo>
                  <a:cubicBezTo>
                    <a:pt x="3570001" y="0"/>
                    <a:pt x="3595392" y="25391"/>
                    <a:pt x="3595392" y="56712"/>
                  </a:cubicBezTo>
                  <a:lnTo>
                    <a:pt x="3595392" y="272658"/>
                  </a:lnTo>
                  <a:cubicBezTo>
                    <a:pt x="3595392" y="303980"/>
                    <a:pt x="3570001" y="329370"/>
                    <a:pt x="3538680" y="329370"/>
                  </a:cubicBezTo>
                  <a:lnTo>
                    <a:pt x="56712" y="329370"/>
                  </a:lnTo>
                  <a:cubicBezTo>
                    <a:pt x="25391" y="329370"/>
                    <a:pt x="0" y="303980"/>
                    <a:pt x="0" y="272658"/>
                  </a:cubicBezTo>
                  <a:lnTo>
                    <a:pt x="0" y="56712"/>
                  </a:lnTo>
                  <a:cubicBezTo>
                    <a:pt x="0" y="25391"/>
                    <a:pt x="25391" y="0"/>
                    <a:pt x="5671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04775"/>
              <a:ext cx="3595392" cy="4341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2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829893" y="6690468"/>
            <a:ext cx="8902534" cy="509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50"/>
              </a:lnSpc>
              <a:spcBef>
                <a:spcPct val="0"/>
              </a:spcBef>
            </a:pPr>
            <a:r>
              <a:rPr lang="en-US" sz="2821" spc="-118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Forecasting future ridership using time series models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2455533" y="8026772"/>
            <a:ext cx="13651254" cy="1250578"/>
            <a:chOff x="0" y="0"/>
            <a:chExt cx="3595392" cy="32937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595392" cy="329370"/>
            </a:xfrm>
            <a:custGeom>
              <a:avLst/>
              <a:gdLst/>
              <a:ahLst/>
              <a:cxnLst/>
              <a:rect r="r" b="b" t="t" l="l"/>
              <a:pathLst>
                <a:path h="329370" w="3595392">
                  <a:moveTo>
                    <a:pt x="56712" y="0"/>
                  </a:moveTo>
                  <a:lnTo>
                    <a:pt x="3538680" y="0"/>
                  </a:lnTo>
                  <a:cubicBezTo>
                    <a:pt x="3570001" y="0"/>
                    <a:pt x="3595392" y="25391"/>
                    <a:pt x="3595392" y="56712"/>
                  </a:cubicBezTo>
                  <a:lnTo>
                    <a:pt x="3595392" y="272658"/>
                  </a:lnTo>
                  <a:cubicBezTo>
                    <a:pt x="3595392" y="303980"/>
                    <a:pt x="3570001" y="329370"/>
                    <a:pt x="3538680" y="329370"/>
                  </a:cubicBezTo>
                  <a:lnTo>
                    <a:pt x="56712" y="329370"/>
                  </a:lnTo>
                  <a:cubicBezTo>
                    <a:pt x="25391" y="329370"/>
                    <a:pt x="0" y="303980"/>
                    <a:pt x="0" y="272658"/>
                  </a:cubicBezTo>
                  <a:lnTo>
                    <a:pt x="0" y="56712"/>
                  </a:lnTo>
                  <a:cubicBezTo>
                    <a:pt x="0" y="25391"/>
                    <a:pt x="25391" y="0"/>
                    <a:pt x="5671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104775"/>
              <a:ext cx="3595392" cy="4341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2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3244933" y="8350622"/>
            <a:ext cx="12072454" cy="509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50"/>
              </a:lnSpc>
              <a:spcBef>
                <a:spcPct val="0"/>
              </a:spcBef>
            </a:pPr>
            <a:r>
              <a:rPr lang="en-US" sz="2821" spc="-118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Providing actionable recommendations to optimize costs and operations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8204175" y="0"/>
            <a:ext cx="0" cy="10321060"/>
          </a:xfrm>
          <a:prstGeom prst="line">
            <a:avLst/>
          </a:prstGeom>
          <a:ln cap="rnd" w="9525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9304884" y="1413988"/>
            <a:ext cx="7954416" cy="823858"/>
            <a:chOff x="0" y="0"/>
            <a:chExt cx="2094990" cy="2169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94990" cy="216983"/>
            </a:xfrm>
            <a:custGeom>
              <a:avLst/>
              <a:gdLst/>
              <a:ahLst/>
              <a:cxnLst/>
              <a:rect r="r" b="b" t="t" l="l"/>
              <a:pathLst>
                <a:path h="216983" w="2094990">
                  <a:moveTo>
                    <a:pt x="97329" y="0"/>
                  </a:moveTo>
                  <a:lnTo>
                    <a:pt x="1997662" y="0"/>
                  </a:lnTo>
                  <a:cubicBezTo>
                    <a:pt x="2023475" y="0"/>
                    <a:pt x="2048231" y="10254"/>
                    <a:pt x="2066483" y="28507"/>
                  </a:cubicBezTo>
                  <a:cubicBezTo>
                    <a:pt x="2084736" y="46760"/>
                    <a:pt x="2094990" y="71515"/>
                    <a:pt x="2094990" y="97329"/>
                  </a:cubicBezTo>
                  <a:lnTo>
                    <a:pt x="2094990" y="119655"/>
                  </a:lnTo>
                  <a:cubicBezTo>
                    <a:pt x="2094990" y="145468"/>
                    <a:pt x="2084736" y="170224"/>
                    <a:pt x="2066483" y="188476"/>
                  </a:cubicBezTo>
                  <a:cubicBezTo>
                    <a:pt x="2048231" y="206729"/>
                    <a:pt x="2023475" y="216983"/>
                    <a:pt x="1997662" y="216983"/>
                  </a:cubicBezTo>
                  <a:lnTo>
                    <a:pt x="97329" y="216983"/>
                  </a:lnTo>
                  <a:cubicBezTo>
                    <a:pt x="71515" y="216983"/>
                    <a:pt x="46760" y="206729"/>
                    <a:pt x="28507" y="188476"/>
                  </a:cubicBezTo>
                  <a:cubicBezTo>
                    <a:pt x="10254" y="170224"/>
                    <a:pt x="0" y="145468"/>
                    <a:pt x="0" y="119655"/>
                  </a:cubicBezTo>
                  <a:lnTo>
                    <a:pt x="0" y="97329"/>
                  </a:lnTo>
                  <a:cubicBezTo>
                    <a:pt x="0" y="71515"/>
                    <a:pt x="10254" y="46760"/>
                    <a:pt x="28507" y="28507"/>
                  </a:cubicBezTo>
                  <a:cubicBezTo>
                    <a:pt x="46760" y="10254"/>
                    <a:pt x="71515" y="0"/>
                    <a:pt x="9732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2094990" cy="2931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30"/>
                </a:lnSpc>
              </a:pPr>
              <a:r>
                <a:rPr lang="en-US" b="true" sz="2521" spc="52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DATA CLEANING &amp; PREPARATION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304884" y="3675053"/>
            <a:ext cx="7954416" cy="823858"/>
            <a:chOff x="0" y="0"/>
            <a:chExt cx="2094990" cy="21698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94990" cy="216983"/>
            </a:xfrm>
            <a:custGeom>
              <a:avLst/>
              <a:gdLst/>
              <a:ahLst/>
              <a:cxnLst/>
              <a:rect r="r" b="b" t="t" l="l"/>
              <a:pathLst>
                <a:path h="216983" w="2094990">
                  <a:moveTo>
                    <a:pt x="97329" y="0"/>
                  </a:moveTo>
                  <a:lnTo>
                    <a:pt x="1997662" y="0"/>
                  </a:lnTo>
                  <a:cubicBezTo>
                    <a:pt x="2023475" y="0"/>
                    <a:pt x="2048231" y="10254"/>
                    <a:pt x="2066483" y="28507"/>
                  </a:cubicBezTo>
                  <a:cubicBezTo>
                    <a:pt x="2084736" y="46760"/>
                    <a:pt x="2094990" y="71515"/>
                    <a:pt x="2094990" y="97329"/>
                  </a:cubicBezTo>
                  <a:lnTo>
                    <a:pt x="2094990" y="119655"/>
                  </a:lnTo>
                  <a:cubicBezTo>
                    <a:pt x="2094990" y="145468"/>
                    <a:pt x="2084736" y="170224"/>
                    <a:pt x="2066483" y="188476"/>
                  </a:cubicBezTo>
                  <a:cubicBezTo>
                    <a:pt x="2048231" y="206729"/>
                    <a:pt x="2023475" y="216983"/>
                    <a:pt x="1997662" y="216983"/>
                  </a:cubicBezTo>
                  <a:lnTo>
                    <a:pt x="97329" y="216983"/>
                  </a:lnTo>
                  <a:cubicBezTo>
                    <a:pt x="71515" y="216983"/>
                    <a:pt x="46760" y="206729"/>
                    <a:pt x="28507" y="188476"/>
                  </a:cubicBezTo>
                  <a:cubicBezTo>
                    <a:pt x="10254" y="170224"/>
                    <a:pt x="0" y="145468"/>
                    <a:pt x="0" y="119655"/>
                  </a:cubicBezTo>
                  <a:lnTo>
                    <a:pt x="0" y="97329"/>
                  </a:lnTo>
                  <a:cubicBezTo>
                    <a:pt x="0" y="71515"/>
                    <a:pt x="10254" y="46760"/>
                    <a:pt x="28507" y="28507"/>
                  </a:cubicBezTo>
                  <a:cubicBezTo>
                    <a:pt x="46760" y="10254"/>
                    <a:pt x="71515" y="0"/>
                    <a:pt x="9732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2094990" cy="2931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30"/>
                </a:lnSpc>
              </a:pPr>
              <a:r>
                <a:rPr lang="en-US" b="true" sz="2521" spc="52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EXPLORATORY DATA ANALYSIS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304884" y="5819490"/>
            <a:ext cx="7954416" cy="823858"/>
            <a:chOff x="0" y="0"/>
            <a:chExt cx="2094990" cy="21698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94990" cy="216983"/>
            </a:xfrm>
            <a:custGeom>
              <a:avLst/>
              <a:gdLst/>
              <a:ahLst/>
              <a:cxnLst/>
              <a:rect r="r" b="b" t="t" l="l"/>
              <a:pathLst>
                <a:path h="216983" w="2094990">
                  <a:moveTo>
                    <a:pt x="97329" y="0"/>
                  </a:moveTo>
                  <a:lnTo>
                    <a:pt x="1997662" y="0"/>
                  </a:lnTo>
                  <a:cubicBezTo>
                    <a:pt x="2023475" y="0"/>
                    <a:pt x="2048231" y="10254"/>
                    <a:pt x="2066483" y="28507"/>
                  </a:cubicBezTo>
                  <a:cubicBezTo>
                    <a:pt x="2084736" y="46760"/>
                    <a:pt x="2094990" y="71515"/>
                    <a:pt x="2094990" y="97329"/>
                  </a:cubicBezTo>
                  <a:lnTo>
                    <a:pt x="2094990" y="119655"/>
                  </a:lnTo>
                  <a:cubicBezTo>
                    <a:pt x="2094990" y="145468"/>
                    <a:pt x="2084736" y="170224"/>
                    <a:pt x="2066483" y="188476"/>
                  </a:cubicBezTo>
                  <a:cubicBezTo>
                    <a:pt x="2048231" y="206729"/>
                    <a:pt x="2023475" y="216983"/>
                    <a:pt x="1997662" y="216983"/>
                  </a:cubicBezTo>
                  <a:lnTo>
                    <a:pt x="97329" y="216983"/>
                  </a:lnTo>
                  <a:cubicBezTo>
                    <a:pt x="71515" y="216983"/>
                    <a:pt x="46760" y="206729"/>
                    <a:pt x="28507" y="188476"/>
                  </a:cubicBezTo>
                  <a:cubicBezTo>
                    <a:pt x="10254" y="170224"/>
                    <a:pt x="0" y="145468"/>
                    <a:pt x="0" y="119655"/>
                  </a:cubicBezTo>
                  <a:lnTo>
                    <a:pt x="0" y="97329"/>
                  </a:lnTo>
                  <a:cubicBezTo>
                    <a:pt x="0" y="71515"/>
                    <a:pt x="10254" y="46760"/>
                    <a:pt x="28507" y="28507"/>
                  </a:cubicBezTo>
                  <a:cubicBezTo>
                    <a:pt x="46760" y="10254"/>
                    <a:pt x="71515" y="0"/>
                    <a:pt x="9732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2094990" cy="2931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30"/>
                </a:lnSpc>
              </a:pPr>
              <a:r>
                <a:rPr lang="en-US" b="true" sz="2521" spc="52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RECOVERY ANALYSIS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304884" y="8022512"/>
            <a:ext cx="7954416" cy="823858"/>
            <a:chOff x="0" y="0"/>
            <a:chExt cx="2094990" cy="21698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94990" cy="216983"/>
            </a:xfrm>
            <a:custGeom>
              <a:avLst/>
              <a:gdLst/>
              <a:ahLst/>
              <a:cxnLst/>
              <a:rect r="r" b="b" t="t" l="l"/>
              <a:pathLst>
                <a:path h="216983" w="2094990">
                  <a:moveTo>
                    <a:pt x="97329" y="0"/>
                  </a:moveTo>
                  <a:lnTo>
                    <a:pt x="1997662" y="0"/>
                  </a:lnTo>
                  <a:cubicBezTo>
                    <a:pt x="2023475" y="0"/>
                    <a:pt x="2048231" y="10254"/>
                    <a:pt x="2066483" y="28507"/>
                  </a:cubicBezTo>
                  <a:cubicBezTo>
                    <a:pt x="2084736" y="46760"/>
                    <a:pt x="2094990" y="71515"/>
                    <a:pt x="2094990" y="97329"/>
                  </a:cubicBezTo>
                  <a:lnTo>
                    <a:pt x="2094990" y="119655"/>
                  </a:lnTo>
                  <a:cubicBezTo>
                    <a:pt x="2094990" y="145468"/>
                    <a:pt x="2084736" y="170224"/>
                    <a:pt x="2066483" y="188476"/>
                  </a:cubicBezTo>
                  <a:cubicBezTo>
                    <a:pt x="2048231" y="206729"/>
                    <a:pt x="2023475" y="216983"/>
                    <a:pt x="1997662" y="216983"/>
                  </a:cubicBezTo>
                  <a:lnTo>
                    <a:pt x="97329" y="216983"/>
                  </a:lnTo>
                  <a:cubicBezTo>
                    <a:pt x="71515" y="216983"/>
                    <a:pt x="46760" y="206729"/>
                    <a:pt x="28507" y="188476"/>
                  </a:cubicBezTo>
                  <a:cubicBezTo>
                    <a:pt x="10254" y="170224"/>
                    <a:pt x="0" y="145468"/>
                    <a:pt x="0" y="119655"/>
                  </a:cubicBezTo>
                  <a:lnTo>
                    <a:pt x="0" y="97329"/>
                  </a:lnTo>
                  <a:cubicBezTo>
                    <a:pt x="0" y="71515"/>
                    <a:pt x="10254" y="46760"/>
                    <a:pt x="28507" y="28507"/>
                  </a:cubicBezTo>
                  <a:cubicBezTo>
                    <a:pt x="46760" y="10254"/>
                    <a:pt x="71515" y="0"/>
                    <a:pt x="9732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76200"/>
              <a:ext cx="2094990" cy="2931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30"/>
                </a:lnSpc>
              </a:pPr>
              <a:r>
                <a:rPr lang="en-US" b="true" sz="2521" spc="52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FORECASTING (VIA ARIMA)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779740" y="1413988"/>
            <a:ext cx="848869" cy="812101"/>
            <a:chOff x="0" y="0"/>
            <a:chExt cx="8496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49600" cy="812800"/>
            </a:xfrm>
            <a:custGeom>
              <a:avLst/>
              <a:gdLst/>
              <a:ahLst/>
              <a:cxnLst/>
              <a:rect r="r" b="b" t="t" l="l"/>
              <a:pathLst>
                <a:path h="812800" w="849600">
                  <a:moveTo>
                    <a:pt x="424800" y="0"/>
                  </a:moveTo>
                  <a:cubicBezTo>
                    <a:pt x="190189" y="0"/>
                    <a:pt x="0" y="181951"/>
                    <a:pt x="0" y="406400"/>
                  </a:cubicBezTo>
                  <a:cubicBezTo>
                    <a:pt x="0" y="630849"/>
                    <a:pt x="190189" y="812800"/>
                    <a:pt x="424800" y="812800"/>
                  </a:cubicBezTo>
                  <a:cubicBezTo>
                    <a:pt x="659410" y="812800"/>
                    <a:pt x="849600" y="630849"/>
                    <a:pt x="849600" y="406400"/>
                  </a:cubicBezTo>
                  <a:cubicBezTo>
                    <a:pt x="849600" y="181951"/>
                    <a:pt x="659410" y="0"/>
                    <a:pt x="4248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B1124">
                    <a:alpha val="100000"/>
                  </a:srgbClr>
                </a:gs>
                <a:gs pos="50000">
                  <a:srgbClr val="000000">
                    <a:alpha val="100000"/>
                  </a:srgbClr>
                </a:gs>
                <a:gs pos="100000">
                  <a:srgbClr val="6B112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9525" cap="sq">
              <a:solidFill>
                <a:srgbClr val="F4F4F4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9650" y="9525"/>
              <a:ext cx="6903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10"/>
                </a:lnSpc>
              </a:pPr>
              <a:r>
                <a:rPr lang="en-US" b="true" sz="2221" spc="46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1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779740" y="3616739"/>
            <a:ext cx="848869" cy="812101"/>
            <a:chOff x="0" y="0"/>
            <a:chExt cx="8496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49600" cy="812800"/>
            </a:xfrm>
            <a:custGeom>
              <a:avLst/>
              <a:gdLst/>
              <a:ahLst/>
              <a:cxnLst/>
              <a:rect r="r" b="b" t="t" l="l"/>
              <a:pathLst>
                <a:path h="812800" w="849600">
                  <a:moveTo>
                    <a:pt x="424800" y="0"/>
                  </a:moveTo>
                  <a:cubicBezTo>
                    <a:pt x="190189" y="0"/>
                    <a:pt x="0" y="181951"/>
                    <a:pt x="0" y="406400"/>
                  </a:cubicBezTo>
                  <a:cubicBezTo>
                    <a:pt x="0" y="630849"/>
                    <a:pt x="190189" y="812800"/>
                    <a:pt x="424800" y="812800"/>
                  </a:cubicBezTo>
                  <a:cubicBezTo>
                    <a:pt x="659410" y="812800"/>
                    <a:pt x="849600" y="630849"/>
                    <a:pt x="849600" y="406400"/>
                  </a:cubicBezTo>
                  <a:cubicBezTo>
                    <a:pt x="849600" y="181951"/>
                    <a:pt x="659410" y="0"/>
                    <a:pt x="4248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B1124">
                    <a:alpha val="100000"/>
                  </a:srgbClr>
                </a:gs>
                <a:gs pos="50000">
                  <a:srgbClr val="000000">
                    <a:alpha val="100000"/>
                  </a:srgbClr>
                </a:gs>
                <a:gs pos="100000">
                  <a:srgbClr val="6B112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9525" cap="sq">
              <a:solidFill>
                <a:srgbClr val="F4F4F4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9650" y="9525"/>
              <a:ext cx="6903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8"/>
                </a:lnSpc>
              </a:pPr>
              <a:r>
                <a:rPr lang="en-US" b="true" sz="2220" spc="46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2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7779740" y="5819490"/>
            <a:ext cx="848869" cy="812101"/>
            <a:chOff x="0" y="0"/>
            <a:chExt cx="8496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49600" cy="812800"/>
            </a:xfrm>
            <a:custGeom>
              <a:avLst/>
              <a:gdLst/>
              <a:ahLst/>
              <a:cxnLst/>
              <a:rect r="r" b="b" t="t" l="l"/>
              <a:pathLst>
                <a:path h="812800" w="849600">
                  <a:moveTo>
                    <a:pt x="424800" y="0"/>
                  </a:moveTo>
                  <a:cubicBezTo>
                    <a:pt x="190189" y="0"/>
                    <a:pt x="0" y="181951"/>
                    <a:pt x="0" y="406400"/>
                  </a:cubicBezTo>
                  <a:cubicBezTo>
                    <a:pt x="0" y="630849"/>
                    <a:pt x="190189" y="812800"/>
                    <a:pt x="424800" y="812800"/>
                  </a:cubicBezTo>
                  <a:cubicBezTo>
                    <a:pt x="659410" y="812800"/>
                    <a:pt x="849600" y="630849"/>
                    <a:pt x="849600" y="406400"/>
                  </a:cubicBezTo>
                  <a:cubicBezTo>
                    <a:pt x="849600" y="181951"/>
                    <a:pt x="659410" y="0"/>
                    <a:pt x="4248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B1124">
                    <a:alpha val="100000"/>
                  </a:srgbClr>
                </a:gs>
                <a:gs pos="50000">
                  <a:srgbClr val="000000">
                    <a:alpha val="100000"/>
                  </a:srgbClr>
                </a:gs>
                <a:gs pos="100000">
                  <a:srgbClr val="6B112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9525" cap="sq">
              <a:solidFill>
                <a:srgbClr val="F4F4F4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9650" y="9525"/>
              <a:ext cx="6903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8"/>
                </a:lnSpc>
              </a:pPr>
              <a:r>
                <a:rPr lang="en-US" b="true" sz="2220" spc="46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3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7779740" y="8022512"/>
            <a:ext cx="848869" cy="812101"/>
            <a:chOff x="0" y="0"/>
            <a:chExt cx="8496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49600" cy="812800"/>
            </a:xfrm>
            <a:custGeom>
              <a:avLst/>
              <a:gdLst/>
              <a:ahLst/>
              <a:cxnLst/>
              <a:rect r="r" b="b" t="t" l="l"/>
              <a:pathLst>
                <a:path h="812800" w="849600">
                  <a:moveTo>
                    <a:pt x="424800" y="0"/>
                  </a:moveTo>
                  <a:cubicBezTo>
                    <a:pt x="190189" y="0"/>
                    <a:pt x="0" y="181951"/>
                    <a:pt x="0" y="406400"/>
                  </a:cubicBezTo>
                  <a:cubicBezTo>
                    <a:pt x="0" y="630849"/>
                    <a:pt x="190189" y="812800"/>
                    <a:pt x="424800" y="812800"/>
                  </a:cubicBezTo>
                  <a:cubicBezTo>
                    <a:pt x="659410" y="812800"/>
                    <a:pt x="849600" y="630849"/>
                    <a:pt x="849600" y="406400"/>
                  </a:cubicBezTo>
                  <a:cubicBezTo>
                    <a:pt x="849600" y="181951"/>
                    <a:pt x="659410" y="0"/>
                    <a:pt x="4248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B1124">
                    <a:alpha val="100000"/>
                  </a:srgbClr>
                </a:gs>
                <a:gs pos="50000">
                  <a:srgbClr val="000000">
                    <a:alpha val="100000"/>
                  </a:srgbClr>
                </a:gs>
                <a:gs pos="100000">
                  <a:srgbClr val="6B112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9525" cap="sq">
              <a:solidFill>
                <a:srgbClr val="F4F4F4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79650" y="9525"/>
              <a:ext cx="6903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8"/>
                </a:lnSpc>
              </a:pPr>
              <a:r>
                <a:rPr lang="en-US" b="true" sz="2220" spc="46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4</a:t>
              </a: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028700" y="4584636"/>
            <a:ext cx="6496012" cy="696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2"/>
              </a:lnSpc>
            </a:pPr>
            <a:r>
              <a:rPr lang="en-US" sz="5150" spc="-216" b="true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Areas of Analysis</a:t>
            </a: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491234" y="1811347"/>
            <a:ext cx="0" cy="7446953"/>
          </a:xfrm>
          <a:prstGeom prst="line">
            <a:avLst/>
          </a:prstGeom>
          <a:ln cap="rnd" w="9525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5166792" y="2402742"/>
            <a:ext cx="7954416" cy="823858"/>
            <a:chOff x="0" y="0"/>
            <a:chExt cx="2094990" cy="2169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94990" cy="216983"/>
            </a:xfrm>
            <a:custGeom>
              <a:avLst/>
              <a:gdLst/>
              <a:ahLst/>
              <a:cxnLst/>
              <a:rect r="r" b="b" t="t" l="l"/>
              <a:pathLst>
                <a:path h="216983" w="2094990">
                  <a:moveTo>
                    <a:pt x="97329" y="0"/>
                  </a:moveTo>
                  <a:lnTo>
                    <a:pt x="1997662" y="0"/>
                  </a:lnTo>
                  <a:cubicBezTo>
                    <a:pt x="2023475" y="0"/>
                    <a:pt x="2048231" y="10254"/>
                    <a:pt x="2066483" y="28507"/>
                  </a:cubicBezTo>
                  <a:cubicBezTo>
                    <a:pt x="2084736" y="46760"/>
                    <a:pt x="2094990" y="71515"/>
                    <a:pt x="2094990" y="97329"/>
                  </a:cubicBezTo>
                  <a:lnTo>
                    <a:pt x="2094990" y="119655"/>
                  </a:lnTo>
                  <a:cubicBezTo>
                    <a:pt x="2094990" y="145468"/>
                    <a:pt x="2084736" y="170224"/>
                    <a:pt x="2066483" y="188476"/>
                  </a:cubicBezTo>
                  <a:cubicBezTo>
                    <a:pt x="2048231" y="206729"/>
                    <a:pt x="2023475" y="216983"/>
                    <a:pt x="1997662" y="216983"/>
                  </a:cubicBezTo>
                  <a:lnTo>
                    <a:pt x="97329" y="216983"/>
                  </a:lnTo>
                  <a:cubicBezTo>
                    <a:pt x="71515" y="216983"/>
                    <a:pt x="46760" y="206729"/>
                    <a:pt x="28507" y="188476"/>
                  </a:cubicBezTo>
                  <a:cubicBezTo>
                    <a:pt x="10254" y="170224"/>
                    <a:pt x="0" y="145468"/>
                    <a:pt x="0" y="119655"/>
                  </a:cubicBezTo>
                  <a:lnTo>
                    <a:pt x="0" y="97329"/>
                  </a:lnTo>
                  <a:cubicBezTo>
                    <a:pt x="0" y="71515"/>
                    <a:pt x="10254" y="46760"/>
                    <a:pt x="28507" y="28507"/>
                  </a:cubicBezTo>
                  <a:cubicBezTo>
                    <a:pt x="46760" y="10254"/>
                    <a:pt x="71515" y="0"/>
                    <a:pt x="9732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2094990" cy="2931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30"/>
                </a:lnSpc>
              </a:pPr>
              <a:r>
                <a:rPr lang="en-US" b="true" sz="2521" spc="52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POST-COVID RECOVERY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2402742"/>
            <a:ext cx="925069" cy="1014794"/>
            <a:chOff x="0" y="0"/>
            <a:chExt cx="925865" cy="10156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25865" cy="1015668"/>
            </a:xfrm>
            <a:custGeom>
              <a:avLst/>
              <a:gdLst/>
              <a:ahLst/>
              <a:cxnLst/>
              <a:rect r="r" b="b" t="t" l="l"/>
              <a:pathLst>
                <a:path h="1015668" w="925865">
                  <a:moveTo>
                    <a:pt x="462933" y="0"/>
                  </a:moveTo>
                  <a:cubicBezTo>
                    <a:pt x="207262" y="0"/>
                    <a:pt x="0" y="227365"/>
                    <a:pt x="0" y="507834"/>
                  </a:cubicBezTo>
                  <a:cubicBezTo>
                    <a:pt x="0" y="788303"/>
                    <a:pt x="207262" y="1015668"/>
                    <a:pt x="462933" y="1015668"/>
                  </a:cubicBezTo>
                  <a:cubicBezTo>
                    <a:pt x="718603" y="1015668"/>
                    <a:pt x="925865" y="788303"/>
                    <a:pt x="925865" y="507834"/>
                  </a:cubicBezTo>
                  <a:cubicBezTo>
                    <a:pt x="925865" y="227365"/>
                    <a:pt x="718603" y="0"/>
                    <a:pt x="46293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B1124">
                    <a:alpha val="100000"/>
                  </a:srgbClr>
                </a:gs>
                <a:gs pos="50000">
                  <a:srgbClr val="000000">
                    <a:alpha val="100000"/>
                  </a:srgbClr>
                </a:gs>
                <a:gs pos="100000">
                  <a:srgbClr val="6B112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9525" cap="sq">
              <a:solidFill>
                <a:srgbClr val="F4F4F4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86800" y="28544"/>
              <a:ext cx="752266" cy="891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10"/>
                </a:lnSpc>
              </a:pPr>
              <a:r>
                <a:rPr lang="en-US" b="true" sz="2221" spc="46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1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217814" y="1114425"/>
            <a:ext cx="7852372" cy="696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2"/>
              </a:lnSpc>
            </a:pPr>
            <a:r>
              <a:rPr lang="en-US" sz="5150" spc="-216" b="true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Insights from our Analysis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15013" y="3516597"/>
            <a:ext cx="15344287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74976" indent="-237488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Some transportation modes (e.g., subway or bus) likely recovered faster than others like LIRR or Metro-North.</a:t>
            </a:r>
          </a:p>
          <a:p>
            <a:pPr algn="ctr" marL="474976" indent="-237488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Normalized plots probably show Subway rebounding sooner due to higher dependence in urban areas.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4636103"/>
            <a:ext cx="925069" cy="1014794"/>
            <a:chOff x="0" y="0"/>
            <a:chExt cx="925865" cy="101566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25865" cy="1015668"/>
            </a:xfrm>
            <a:custGeom>
              <a:avLst/>
              <a:gdLst/>
              <a:ahLst/>
              <a:cxnLst/>
              <a:rect r="r" b="b" t="t" l="l"/>
              <a:pathLst>
                <a:path h="1015668" w="925865">
                  <a:moveTo>
                    <a:pt x="462933" y="0"/>
                  </a:moveTo>
                  <a:cubicBezTo>
                    <a:pt x="207262" y="0"/>
                    <a:pt x="0" y="227365"/>
                    <a:pt x="0" y="507834"/>
                  </a:cubicBezTo>
                  <a:cubicBezTo>
                    <a:pt x="0" y="788303"/>
                    <a:pt x="207262" y="1015668"/>
                    <a:pt x="462933" y="1015668"/>
                  </a:cubicBezTo>
                  <a:cubicBezTo>
                    <a:pt x="718603" y="1015668"/>
                    <a:pt x="925865" y="788303"/>
                    <a:pt x="925865" y="507834"/>
                  </a:cubicBezTo>
                  <a:cubicBezTo>
                    <a:pt x="925865" y="227365"/>
                    <a:pt x="718603" y="0"/>
                    <a:pt x="46293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B1124">
                    <a:alpha val="100000"/>
                  </a:srgbClr>
                </a:gs>
                <a:gs pos="50000">
                  <a:srgbClr val="000000">
                    <a:alpha val="100000"/>
                  </a:srgbClr>
                </a:gs>
                <a:gs pos="100000">
                  <a:srgbClr val="6B112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9525" cap="sq">
              <a:solidFill>
                <a:srgbClr val="F4F4F4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86800" y="28544"/>
              <a:ext cx="752266" cy="891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10"/>
                </a:lnSpc>
              </a:pPr>
              <a:r>
                <a:rPr lang="en-US" b="true" sz="2221" spc="46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2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395392" y="4636103"/>
            <a:ext cx="7954416" cy="823858"/>
            <a:chOff x="0" y="0"/>
            <a:chExt cx="2094990" cy="21698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94990" cy="216983"/>
            </a:xfrm>
            <a:custGeom>
              <a:avLst/>
              <a:gdLst/>
              <a:ahLst/>
              <a:cxnLst/>
              <a:rect r="r" b="b" t="t" l="l"/>
              <a:pathLst>
                <a:path h="216983" w="2094990">
                  <a:moveTo>
                    <a:pt x="97329" y="0"/>
                  </a:moveTo>
                  <a:lnTo>
                    <a:pt x="1997662" y="0"/>
                  </a:lnTo>
                  <a:cubicBezTo>
                    <a:pt x="2023475" y="0"/>
                    <a:pt x="2048231" y="10254"/>
                    <a:pt x="2066483" y="28507"/>
                  </a:cubicBezTo>
                  <a:cubicBezTo>
                    <a:pt x="2084736" y="46760"/>
                    <a:pt x="2094990" y="71515"/>
                    <a:pt x="2094990" y="97329"/>
                  </a:cubicBezTo>
                  <a:lnTo>
                    <a:pt x="2094990" y="119655"/>
                  </a:lnTo>
                  <a:cubicBezTo>
                    <a:pt x="2094990" y="145468"/>
                    <a:pt x="2084736" y="170224"/>
                    <a:pt x="2066483" y="188476"/>
                  </a:cubicBezTo>
                  <a:cubicBezTo>
                    <a:pt x="2048231" y="206729"/>
                    <a:pt x="2023475" y="216983"/>
                    <a:pt x="1997662" y="216983"/>
                  </a:cubicBezTo>
                  <a:lnTo>
                    <a:pt x="97329" y="216983"/>
                  </a:lnTo>
                  <a:cubicBezTo>
                    <a:pt x="71515" y="216983"/>
                    <a:pt x="46760" y="206729"/>
                    <a:pt x="28507" y="188476"/>
                  </a:cubicBezTo>
                  <a:cubicBezTo>
                    <a:pt x="10254" y="170224"/>
                    <a:pt x="0" y="145468"/>
                    <a:pt x="0" y="119655"/>
                  </a:cubicBezTo>
                  <a:lnTo>
                    <a:pt x="0" y="97329"/>
                  </a:lnTo>
                  <a:cubicBezTo>
                    <a:pt x="0" y="71515"/>
                    <a:pt x="10254" y="46760"/>
                    <a:pt x="28507" y="28507"/>
                  </a:cubicBezTo>
                  <a:cubicBezTo>
                    <a:pt x="46760" y="10254"/>
                    <a:pt x="71515" y="0"/>
                    <a:pt x="9732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2094990" cy="2931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30"/>
                </a:lnSpc>
              </a:pPr>
              <a:r>
                <a:rPr lang="en-US" b="true" sz="2521" spc="52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WEEKEND VS WEEKDAY TRENDS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953769" y="5774286"/>
            <a:ext cx="15344287" cy="15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74976" indent="-237488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Ridership patterns may differ significantly between weekdays and weekends.</a:t>
            </a:r>
          </a:p>
          <a:p>
            <a:pPr algn="ctr" marL="474976" indent="-237488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Recommendations might include adjusting service frequency or staffing based on observed usage.</a:t>
            </a:r>
          </a:p>
          <a:p>
            <a:pPr algn="ctr" marL="474976" indent="-237488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Weekend ridership is lower across all modes.</a:t>
            </a:r>
          </a:p>
          <a:p>
            <a:pPr algn="ctr" marL="474976" indent="-237488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Transit demand is highest on weekdays, suggesting potential for off-peak scheduling savings.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028700" y="7690082"/>
            <a:ext cx="925069" cy="1014794"/>
            <a:chOff x="0" y="0"/>
            <a:chExt cx="925865" cy="101566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25865" cy="1015668"/>
            </a:xfrm>
            <a:custGeom>
              <a:avLst/>
              <a:gdLst/>
              <a:ahLst/>
              <a:cxnLst/>
              <a:rect r="r" b="b" t="t" l="l"/>
              <a:pathLst>
                <a:path h="1015668" w="925865">
                  <a:moveTo>
                    <a:pt x="462933" y="0"/>
                  </a:moveTo>
                  <a:cubicBezTo>
                    <a:pt x="207262" y="0"/>
                    <a:pt x="0" y="227365"/>
                    <a:pt x="0" y="507834"/>
                  </a:cubicBezTo>
                  <a:cubicBezTo>
                    <a:pt x="0" y="788303"/>
                    <a:pt x="207262" y="1015668"/>
                    <a:pt x="462933" y="1015668"/>
                  </a:cubicBezTo>
                  <a:cubicBezTo>
                    <a:pt x="718603" y="1015668"/>
                    <a:pt x="925865" y="788303"/>
                    <a:pt x="925865" y="507834"/>
                  </a:cubicBezTo>
                  <a:cubicBezTo>
                    <a:pt x="925865" y="227365"/>
                    <a:pt x="718603" y="0"/>
                    <a:pt x="46293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B1124">
                    <a:alpha val="100000"/>
                  </a:srgbClr>
                </a:gs>
                <a:gs pos="50000">
                  <a:srgbClr val="000000">
                    <a:alpha val="100000"/>
                  </a:srgbClr>
                </a:gs>
                <a:gs pos="100000">
                  <a:srgbClr val="6B112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9525" cap="sq">
              <a:solidFill>
                <a:srgbClr val="F4F4F4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86800" y="28544"/>
              <a:ext cx="752266" cy="891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10"/>
                </a:lnSpc>
              </a:pPr>
              <a:r>
                <a:rPr lang="en-US" b="true" sz="2221" spc="46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3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356636" y="7690082"/>
            <a:ext cx="7954416" cy="823858"/>
            <a:chOff x="0" y="0"/>
            <a:chExt cx="2094990" cy="21698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094990" cy="216983"/>
            </a:xfrm>
            <a:custGeom>
              <a:avLst/>
              <a:gdLst/>
              <a:ahLst/>
              <a:cxnLst/>
              <a:rect r="r" b="b" t="t" l="l"/>
              <a:pathLst>
                <a:path h="216983" w="2094990">
                  <a:moveTo>
                    <a:pt x="97329" y="0"/>
                  </a:moveTo>
                  <a:lnTo>
                    <a:pt x="1997662" y="0"/>
                  </a:lnTo>
                  <a:cubicBezTo>
                    <a:pt x="2023475" y="0"/>
                    <a:pt x="2048231" y="10254"/>
                    <a:pt x="2066483" y="28507"/>
                  </a:cubicBezTo>
                  <a:cubicBezTo>
                    <a:pt x="2084736" y="46760"/>
                    <a:pt x="2094990" y="71515"/>
                    <a:pt x="2094990" y="97329"/>
                  </a:cubicBezTo>
                  <a:lnTo>
                    <a:pt x="2094990" y="119655"/>
                  </a:lnTo>
                  <a:cubicBezTo>
                    <a:pt x="2094990" y="145468"/>
                    <a:pt x="2084736" y="170224"/>
                    <a:pt x="2066483" y="188476"/>
                  </a:cubicBezTo>
                  <a:cubicBezTo>
                    <a:pt x="2048231" y="206729"/>
                    <a:pt x="2023475" y="216983"/>
                    <a:pt x="1997662" y="216983"/>
                  </a:cubicBezTo>
                  <a:lnTo>
                    <a:pt x="97329" y="216983"/>
                  </a:lnTo>
                  <a:cubicBezTo>
                    <a:pt x="71515" y="216983"/>
                    <a:pt x="46760" y="206729"/>
                    <a:pt x="28507" y="188476"/>
                  </a:cubicBezTo>
                  <a:cubicBezTo>
                    <a:pt x="10254" y="170224"/>
                    <a:pt x="0" y="145468"/>
                    <a:pt x="0" y="119655"/>
                  </a:cubicBezTo>
                  <a:lnTo>
                    <a:pt x="0" y="97329"/>
                  </a:lnTo>
                  <a:cubicBezTo>
                    <a:pt x="0" y="71515"/>
                    <a:pt x="10254" y="46760"/>
                    <a:pt x="28507" y="28507"/>
                  </a:cubicBezTo>
                  <a:cubicBezTo>
                    <a:pt x="46760" y="10254"/>
                    <a:pt x="71515" y="0"/>
                    <a:pt x="9732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76200"/>
              <a:ext cx="2094990" cy="2931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30"/>
                </a:lnSpc>
              </a:pPr>
              <a:r>
                <a:rPr lang="en-US" b="true" sz="2521" spc="52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SEASONAL OR TEMPORAL TRENDS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915013" y="8828265"/>
            <a:ext cx="15344287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74976" indent="-237488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Monthly or yearly breakdowns could reveal seasonal drops (e.g., holidays) or long-term recovery trends</a:t>
            </a:r>
          </a:p>
        </p:txBody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491234" y="1811347"/>
            <a:ext cx="0" cy="7446953"/>
          </a:xfrm>
          <a:prstGeom prst="line">
            <a:avLst/>
          </a:prstGeom>
          <a:ln cap="rnd" w="9525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5166792" y="2402742"/>
            <a:ext cx="7954416" cy="823858"/>
            <a:chOff x="0" y="0"/>
            <a:chExt cx="2094990" cy="2169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94990" cy="216983"/>
            </a:xfrm>
            <a:custGeom>
              <a:avLst/>
              <a:gdLst/>
              <a:ahLst/>
              <a:cxnLst/>
              <a:rect r="r" b="b" t="t" l="l"/>
              <a:pathLst>
                <a:path h="216983" w="2094990">
                  <a:moveTo>
                    <a:pt x="97329" y="0"/>
                  </a:moveTo>
                  <a:lnTo>
                    <a:pt x="1997662" y="0"/>
                  </a:lnTo>
                  <a:cubicBezTo>
                    <a:pt x="2023475" y="0"/>
                    <a:pt x="2048231" y="10254"/>
                    <a:pt x="2066483" y="28507"/>
                  </a:cubicBezTo>
                  <a:cubicBezTo>
                    <a:pt x="2084736" y="46760"/>
                    <a:pt x="2094990" y="71515"/>
                    <a:pt x="2094990" y="97329"/>
                  </a:cubicBezTo>
                  <a:lnTo>
                    <a:pt x="2094990" y="119655"/>
                  </a:lnTo>
                  <a:cubicBezTo>
                    <a:pt x="2094990" y="145468"/>
                    <a:pt x="2084736" y="170224"/>
                    <a:pt x="2066483" y="188476"/>
                  </a:cubicBezTo>
                  <a:cubicBezTo>
                    <a:pt x="2048231" y="206729"/>
                    <a:pt x="2023475" y="216983"/>
                    <a:pt x="1997662" y="216983"/>
                  </a:cubicBezTo>
                  <a:lnTo>
                    <a:pt x="97329" y="216983"/>
                  </a:lnTo>
                  <a:cubicBezTo>
                    <a:pt x="71515" y="216983"/>
                    <a:pt x="46760" y="206729"/>
                    <a:pt x="28507" y="188476"/>
                  </a:cubicBezTo>
                  <a:cubicBezTo>
                    <a:pt x="10254" y="170224"/>
                    <a:pt x="0" y="145468"/>
                    <a:pt x="0" y="119655"/>
                  </a:cubicBezTo>
                  <a:lnTo>
                    <a:pt x="0" y="97329"/>
                  </a:lnTo>
                  <a:cubicBezTo>
                    <a:pt x="0" y="71515"/>
                    <a:pt x="10254" y="46760"/>
                    <a:pt x="28507" y="28507"/>
                  </a:cubicBezTo>
                  <a:cubicBezTo>
                    <a:pt x="46760" y="10254"/>
                    <a:pt x="71515" y="0"/>
                    <a:pt x="9732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2094990" cy="2931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30"/>
                </a:lnSpc>
              </a:pPr>
              <a:r>
                <a:rPr lang="en-US" b="true" sz="2521" spc="52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TOTAL RIDERSHIP TRENDS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2402742"/>
            <a:ext cx="925069" cy="1014794"/>
            <a:chOff x="0" y="0"/>
            <a:chExt cx="925865" cy="10156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25865" cy="1015668"/>
            </a:xfrm>
            <a:custGeom>
              <a:avLst/>
              <a:gdLst/>
              <a:ahLst/>
              <a:cxnLst/>
              <a:rect r="r" b="b" t="t" l="l"/>
              <a:pathLst>
                <a:path h="1015668" w="925865">
                  <a:moveTo>
                    <a:pt x="462933" y="0"/>
                  </a:moveTo>
                  <a:cubicBezTo>
                    <a:pt x="207262" y="0"/>
                    <a:pt x="0" y="227365"/>
                    <a:pt x="0" y="507834"/>
                  </a:cubicBezTo>
                  <a:cubicBezTo>
                    <a:pt x="0" y="788303"/>
                    <a:pt x="207262" y="1015668"/>
                    <a:pt x="462933" y="1015668"/>
                  </a:cubicBezTo>
                  <a:cubicBezTo>
                    <a:pt x="718603" y="1015668"/>
                    <a:pt x="925865" y="788303"/>
                    <a:pt x="925865" y="507834"/>
                  </a:cubicBezTo>
                  <a:cubicBezTo>
                    <a:pt x="925865" y="227365"/>
                    <a:pt x="718603" y="0"/>
                    <a:pt x="46293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B1124">
                    <a:alpha val="100000"/>
                  </a:srgbClr>
                </a:gs>
                <a:gs pos="50000">
                  <a:srgbClr val="000000">
                    <a:alpha val="100000"/>
                  </a:srgbClr>
                </a:gs>
                <a:gs pos="100000">
                  <a:srgbClr val="6B112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9525" cap="sq">
              <a:solidFill>
                <a:srgbClr val="F4F4F4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86800" y="28544"/>
              <a:ext cx="752266" cy="891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10"/>
                </a:lnSpc>
              </a:pPr>
              <a:r>
                <a:rPr lang="en-US" b="true" sz="2221" spc="46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4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217814" y="1114425"/>
            <a:ext cx="7852372" cy="696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2"/>
              </a:lnSpc>
            </a:pPr>
            <a:r>
              <a:rPr lang="en-US" sz="5150" spc="-216" b="true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Insights from our Analysis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15013" y="3516597"/>
            <a:ext cx="15344287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74976" indent="-237488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Identification of overall rising or falling ridership trends post-2020.</a:t>
            </a:r>
          </a:p>
          <a:p>
            <a:pPr algn="ctr" marL="474976" indent="-237488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Important for capacity planning and infrastructure investments.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4636103"/>
            <a:ext cx="925069" cy="1014794"/>
            <a:chOff x="0" y="0"/>
            <a:chExt cx="925865" cy="101566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25865" cy="1015668"/>
            </a:xfrm>
            <a:custGeom>
              <a:avLst/>
              <a:gdLst/>
              <a:ahLst/>
              <a:cxnLst/>
              <a:rect r="r" b="b" t="t" l="l"/>
              <a:pathLst>
                <a:path h="1015668" w="925865">
                  <a:moveTo>
                    <a:pt x="462933" y="0"/>
                  </a:moveTo>
                  <a:cubicBezTo>
                    <a:pt x="207262" y="0"/>
                    <a:pt x="0" y="227365"/>
                    <a:pt x="0" y="507834"/>
                  </a:cubicBezTo>
                  <a:cubicBezTo>
                    <a:pt x="0" y="788303"/>
                    <a:pt x="207262" y="1015668"/>
                    <a:pt x="462933" y="1015668"/>
                  </a:cubicBezTo>
                  <a:cubicBezTo>
                    <a:pt x="718603" y="1015668"/>
                    <a:pt x="925865" y="788303"/>
                    <a:pt x="925865" y="507834"/>
                  </a:cubicBezTo>
                  <a:cubicBezTo>
                    <a:pt x="925865" y="227365"/>
                    <a:pt x="718603" y="0"/>
                    <a:pt x="46293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B1124">
                    <a:alpha val="100000"/>
                  </a:srgbClr>
                </a:gs>
                <a:gs pos="50000">
                  <a:srgbClr val="000000">
                    <a:alpha val="100000"/>
                  </a:srgbClr>
                </a:gs>
                <a:gs pos="100000">
                  <a:srgbClr val="6B112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9525" cap="sq">
              <a:solidFill>
                <a:srgbClr val="F4F4F4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86800" y="28544"/>
              <a:ext cx="752266" cy="891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10"/>
                </a:lnSpc>
              </a:pPr>
              <a:r>
                <a:rPr lang="en-US" b="true" sz="2221" spc="46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5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395392" y="4636103"/>
            <a:ext cx="7954416" cy="823858"/>
            <a:chOff x="0" y="0"/>
            <a:chExt cx="2094990" cy="21698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94990" cy="216983"/>
            </a:xfrm>
            <a:custGeom>
              <a:avLst/>
              <a:gdLst/>
              <a:ahLst/>
              <a:cxnLst/>
              <a:rect r="r" b="b" t="t" l="l"/>
              <a:pathLst>
                <a:path h="216983" w="2094990">
                  <a:moveTo>
                    <a:pt x="97329" y="0"/>
                  </a:moveTo>
                  <a:lnTo>
                    <a:pt x="1997662" y="0"/>
                  </a:lnTo>
                  <a:cubicBezTo>
                    <a:pt x="2023475" y="0"/>
                    <a:pt x="2048231" y="10254"/>
                    <a:pt x="2066483" y="28507"/>
                  </a:cubicBezTo>
                  <a:cubicBezTo>
                    <a:pt x="2084736" y="46760"/>
                    <a:pt x="2094990" y="71515"/>
                    <a:pt x="2094990" y="97329"/>
                  </a:cubicBezTo>
                  <a:lnTo>
                    <a:pt x="2094990" y="119655"/>
                  </a:lnTo>
                  <a:cubicBezTo>
                    <a:pt x="2094990" y="145468"/>
                    <a:pt x="2084736" y="170224"/>
                    <a:pt x="2066483" y="188476"/>
                  </a:cubicBezTo>
                  <a:cubicBezTo>
                    <a:pt x="2048231" y="206729"/>
                    <a:pt x="2023475" y="216983"/>
                    <a:pt x="1997662" y="216983"/>
                  </a:cubicBezTo>
                  <a:lnTo>
                    <a:pt x="97329" y="216983"/>
                  </a:lnTo>
                  <a:cubicBezTo>
                    <a:pt x="71515" y="216983"/>
                    <a:pt x="46760" y="206729"/>
                    <a:pt x="28507" y="188476"/>
                  </a:cubicBezTo>
                  <a:cubicBezTo>
                    <a:pt x="10254" y="170224"/>
                    <a:pt x="0" y="145468"/>
                    <a:pt x="0" y="119655"/>
                  </a:cubicBezTo>
                  <a:lnTo>
                    <a:pt x="0" y="97329"/>
                  </a:lnTo>
                  <a:cubicBezTo>
                    <a:pt x="0" y="71515"/>
                    <a:pt x="10254" y="46760"/>
                    <a:pt x="28507" y="28507"/>
                  </a:cubicBezTo>
                  <a:cubicBezTo>
                    <a:pt x="46760" y="10254"/>
                    <a:pt x="71515" y="0"/>
                    <a:pt x="9732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2094990" cy="2931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30"/>
                </a:lnSpc>
              </a:pPr>
              <a:r>
                <a:rPr lang="en-US" b="true" sz="2521" spc="52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FORECASTING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953769" y="5774286"/>
            <a:ext cx="15344287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74976" indent="-237488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If ARIMA was applied to total_ridership, the model may project future demand, helping in planning service levels.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028700" y="6455642"/>
            <a:ext cx="925069" cy="1014794"/>
            <a:chOff x="0" y="0"/>
            <a:chExt cx="925865" cy="101566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25865" cy="1015668"/>
            </a:xfrm>
            <a:custGeom>
              <a:avLst/>
              <a:gdLst/>
              <a:ahLst/>
              <a:cxnLst/>
              <a:rect r="r" b="b" t="t" l="l"/>
              <a:pathLst>
                <a:path h="1015668" w="925865">
                  <a:moveTo>
                    <a:pt x="462933" y="0"/>
                  </a:moveTo>
                  <a:cubicBezTo>
                    <a:pt x="207262" y="0"/>
                    <a:pt x="0" y="227365"/>
                    <a:pt x="0" y="507834"/>
                  </a:cubicBezTo>
                  <a:cubicBezTo>
                    <a:pt x="0" y="788303"/>
                    <a:pt x="207262" y="1015668"/>
                    <a:pt x="462933" y="1015668"/>
                  </a:cubicBezTo>
                  <a:cubicBezTo>
                    <a:pt x="718603" y="1015668"/>
                    <a:pt x="925865" y="788303"/>
                    <a:pt x="925865" y="507834"/>
                  </a:cubicBezTo>
                  <a:cubicBezTo>
                    <a:pt x="925865" y="227365"/>
                    <a:pt x="718603" y="0"/>
                    <a:pt x="46293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B1124">
                    <a:alpha val="100000"/>
                  </a:srgbClr>
                </a:gs>
                <a:gs pos="50000">
                  <a:srgbClr val="000000">
                    <a:alpha val="100000"/>
                  </a:srgbClr>
                </a:gs>
                <a:gs pos="100000">
                  <a:srgbClr val="6B112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9525" cap="sq">
              <a:solidFill>
                <a:srgbClr val="F4F4F4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86800" y="28544"/>
              <a:ext cx="752266" cy="891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10"/>
                </a:lnSpc>
              </a:pPr>
              <a:r>
                <a:rPr lang="en-US" b="true" sz="2221" spc="46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6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234716" y="6499457"/>
            <a:ext cx="7954416" cy="823858"/>
            <a:chOff x="0" y="0"/>
            <a:chExt cx="2094990" cy="21698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094990" cy="216983"/>
            </a:xfrm>
            <a:custGeom>
              <a:avLst/>
              <a:gdLst/>
              <a:ahLst/>
              <a:cxnLst/>
              <a:rect r="r" b="b" t="t" l="l"/>
              <a:pathLst>
                <a:path h="216983" w="2094990">
                  <a:moveTo>
                    <a:pt x="97329" y="0"/>
                  </a:moveTo>
                  <a:lnTo>
                    <a:pt x="1997662" y="0"/>
                  </a:lnTo>
                  <a:cubicBezTo>
                    <a:pt x="2023475" y="0"/>
                    <a:pt x="2048231" y="10254"/>
                    <a:pt x="2066483" y="28507"/>
                  </a:cubicBezTo>
                  <a:cubicBezTo>
                    <a:pt x="2084736" y="46760"/>
                    <a:pt x="2094990" y="71515"/>
                    <a:pt x="2094990" y="97329"/>
                  </a:cubicBezTo>
                  <a:lnTo>
                    <a:pt x="2094990" y="119655"/>
                  </a:lnTo>
                  <a:cubicBezTo>
                    <a:pt x="2094990" y="145468"/>
                    <a:pt x="2084736" y="170224"/>
                    <a:pt x="2066483" y="188476"/>
                  </a:cubicBezTo>
                  <a:cubicBezTo>
                    <a:pt x="2048231" y="206729"/>
                    <a:pt x="2023475" y="216983"/>
                    <a:pt x="1997662" y="216983"/>
                  </a:cubicBezTo>
                  <a:lnTo>
                    <a:pt x="97329" y="216983"/>
                  </a:lnTo>
                  <a:cubicBezTo>
                    <a:pt x="71515" y="216983"/>
                    <a:pt x="46760" y="206729"/>
                    <a:pt x="28507" y="188476"/>
                  </a:cubicBezTo>
                  <a:cubicBezTo>
                    <a:pt x="10254" y="170224"/>
                    <a:pt x="0" y="145468"/>
                    <a:pt x="0" y="119655"/>
                  </a:cubicBezTo>
                  <a:lnTo>
                    <a:pt x="0" y="97329"/>
                  </a:lnTo>
                  <a:cubicBezTo>
                    <a:pt x="0" y="71515"/>
                    <a:pt x="10254" y="46760"/>
                    <a:pt x="28507" y="28507"/>
                  </a:cubicBezTo>
                  <a:cubicBezTo>
                    <a:pt x="46760" y="10254"/>
                    <a:pt x="71515" y="0"/>
                    <a:pt x="9732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76200"/>
              <a:ext cx="2094990" cy="2931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30"/>
                </a:lnSpc>
              </a:pPr>
              <a:r>
                <a:rPr lang="en-US" b="true" sz="2521" spc="52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MODE RECOVERY TRENDS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793093" y="7637640"/>
            <a:ext cx="15344287" cy="15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74976" indent="-237488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From normalized ridership trends:</a:t>
            </a:r>
          </a:p>
          <a:p>
            <a:pPr algn="ctr" marL="474976" indent="-237488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Subways and buses likely showed faster recovery post-COVID.</a:t>
            </a:r>
          </a:p>
          <a:p>
            <a:pPr algn="ctr" marL="474976" indent="-237488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Commuter rails (LIRR, Metro-North) lagged—likely due to ongoing hybrid/remote work reducing daily suburban commutes.</a:t>
            </a:r>
          </a:p>
        </p:txBody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491234" y="1811347"/>
            <a:ext cx="0" cy="7888913"/>
          </a:xfrm>
          <a:prstGeom prst="line">
            <a:avLst/>
          </a:prstGeom>
          <a:ln cap="rnd" w="9525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5166792" y="2166840"/>
            <a:ext cx="7954416" cy="823858"/>
            <a:chOff x="0" y="0"/>
            <a:chExt cx="2094990" cy="2169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94990" cy="216983"/>
            </a:xfrm>
            <a:custGeom>
              <a:avLst/>
              <a:gdLst/>
              <a:ahLst/>
              <a:cxnLst/>
              <a:rect r="r" b="b" t="t" l="l"/>
              <a:pathLst>
                <a:path h="216983" w="2094990">
                  <a:moveTo>
                    <a:pt x="97329" y="0"/>
                  </a:moveTo>
                  <a:lnTo>
                    <a:pt x="1997662" y="0"/>
                  </a:lnTo>
                  <a:cubicBezTo>
                    <a:pt x="2023475" y="0"/>
                    <a:pt x="2048231" y="10254"/>
                    <a:pt x="2066483" y="28507"/>
                  </a:cubicBezTo>
                  <a:cubicBezTo>
                    <a:pt x="2084736" y="46760"/>
                    <a:pt x="2094990" y="71515"/>
                    <a:pt x="2094990" y="97329"/>
                  </a:cubicBezTo>
                  <a:lnTo>
                    <a:pt x="2094990" y="119655"/>
                  </a:lnTo>
                  <a:cubicBezTo>
                    <a:pt x="2094990" y="145468"/>
                    <a:pt x="2084736" y="170224"/>
                    <a:pt x="2066483" y="188476"/>
                  </a:cubicBezTo>
                  <a:cubicBezTo>
                    <a:pt x="2048231" y="206729"/>
                    <a:pt x="2023475" y="216983"/>
                    <a:pt x="1997662" y="216983"/>
                  </a:cubicBezTo>
                  <a:lnTo>
                    <a:pt x="97329" y="216983"/>
                  </a:lnTo>
                  <a:cubicBezTo>
                    <a:pt x="71515" y="216983"/>
                    <a:pt x="46760" y="206729"/>
                    <a:pt x="28507" y="188476"/>
                  </a:cubicBezTo>
                  <a:cubicBezTo>
                    <a:pt x="10254" y="170224"/>
                    <a:pt x="0" y="145468"/>
                    <a:pt x="0" y="119655"/>
                  </a:cubicBezTo>
                  <a:lnTo>
                    <a:pt x="0" y="97329"/>
                  </a:lnTo>
                  <a:cubicBezTo>
                    <a:pt x="0" y="71515"/>
                    <a:pt x="10254" y="46760"/>
                    <a:pt x="28507" y="28507"/>
                  </a:cubicBezTo>
                  <a:cubicBezTo>
                    <a:pt x="46760" y="10254"/>
                    <a:pt x="71515" y="0"/>
                    <a:pt x="9732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2094990" cy="2931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30"/>
                </a:lnSpc>
              </a:pPr>
              <a:r>
                <a:rPr lang="en-US" b="true" sz="2521" spc="52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RESOURCE ALLOCATION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2402742"/>
            <a:ext cx="925069" cy="1014794"/>
            <a:chOff x="0" y="0"/>
            <a:chExt cx="925865" cy="10156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25865" cy="1015668"/>
            </a:xfrm>
            <a:custGeom>
              <a:avLst/>
              <a:gdLst/>
              <a:ahLst/>
              <a:cxnLst/>
              <a:rect r="r" b="b" t="t" l="l"/>
              <a:pathLst>
                <a:path h="1015668" w="925865">
                  <a:moveTo>
                    <a:pt x="462933" y="0"/>
                  </a:moveTo>
                  <a:cubicBezTo>
                    <a:pt x="207262" y="0"/>
                    <a:pt x="0" y="227365"/>
                    <a:pt x="0" y="507834"/>
                  </a:cubicBezTo>
                  <a:cubicBezTo>
                    <a:pt x="0" y="788303"/>
                    <a:pt x="207262" y="1015668"/>
                    <a:pt x="462933" y="1015668"/>
                  </a:cubicBezTo>
                  <a:cubicBezTo>
                    <a:pt x="718603" y="1015668"/>
                    <a:pt x="925865" y="788303"/>
                    <a:pt x="925865" y="507834"/>
                  </a:cubicBezTo>
                  <a:cubicBezTo>
                    <a:pt x="925865" y="227365"/>
                    <a:pt x="718603" y="0"/>
                    <a:pt x="46293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B1124">
                    <a:alpha val="100000"/>
                  </a:srgbClr>
                </a:gs>
                <a:gs pos="50000">
                  <a:srgbClr val="000000">
                    <a:alpha val="100000"/>
                  </a:srgbClr>
                </a:gs>
                <a:gs pos="100000">
                  <a:srgbClr val="6B112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9525" cap="sq">
              <a:solidFill>
                <a:srgbClr val="F4F4F4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86800" y="28544"/>
              <a:ext cx="752266" cy="891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10"/>
                </a:lnSpc>
              </a:pPr>
              <a:r>
                <a:rPr lang="en-US" b="true" sz="2221" spc="46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1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6337298" y="723101"/>
            <a:ext cx="5993092" cy="696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2"/>
              </a:lnSpc>
            </a:pPr>
            <a:r>
              <a:rPr lang="en-US" sz="5150" spc="-216" b="true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Recommendations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15013" y="3280694"/>
            <a:ext cx="15771007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74976" indent="-237488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Increase service where recovery is strongest (e.g., subways on weekdays), reduce frequency for underused services.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4331303"/>
            <a:ext cx="925069" cy="1014794"/>
            <a:chOff x="0" y="0"/>
            <a:chExt cx="925865" cy="101566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25865" cy="1015668"/>
            </a:xfrm>
            <a:custGeom>
              <a:avLst/>
              <a:gdLst/>
              <a:ahLst/>
              <a:cxnLst/>
              <a:rect r="r" b="b" t="t" l="l"/>
              <a:pathLst>
                <a:path h="1015668" w="925865">
                  <a:moveTo>
                    <a:pt x="462933" y="0"/>
                  </a:moveTo>
                  <a:cubicBezTo>
                    <a:pt x="207262" y="0"/>
                    <a:pt x="0" y="227365"/>
                    <a:pt x="0" y="507834"/>
                  </a:cubicBezTo>
                  <a:cubicBezTo>
                    <a:pt x="0" y="788303"/>
                    <a:pt x="207262" y="1015668"/>
                    <a:pt x="462933" y="1015668"/>
                  </a:cubicBezTo>
                  <a:cubicBezTo>
                    <a:pt x="718603" y="1015668"/>
                    <a:pt x="925865" y="788303"/>
                    <a:pt x="925865" y="507834"/>
                  </a:cubicBezTo>
                  <a:cubicBezTo>
                    <a:pt x="925865" y="227365"/>
                    <a:pt x="718603" y="0"/>
                    <a:pt x="46293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B1124">
                    <a:alpha val="100000"/>
                  </a:srgbClr>
                </a:gs>
                <a:gs pos="50000">
                  <a:srgbClr val="000000">
                    <a:alpha val="100000"/>
                  </a:srgbClr>
                </a:gs>
                <a:gs pos="100000">
                  <a:srgbClr val="6B112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9525" cap="sq">
              <a:solidFill>
                <a:srgbClr val="F4F4F4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86800" y="28544"/>
              <a:ext cx="752266" cy="891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10"/>
                </a:lnSpc>
              </a:pPr>
              <a:r>
                <a:rPr lang="en-US" b="true" sz="2221" spc="46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2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395392" y="4083236"/>
            <a:ext cx="7954416" cy="823858"/>
            <a:chOff x="0" y="0"/>
            <a:chExt cx="2094990" cy="21698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94990" cy="216983"/>
            </a:xfrm>
            <a:custGeom>
              <a:avLst/>
              <a:gdLst/>
              <a:ahLst/>
              <a:cxnLst/>
              <a:rect r="r" b="b" t="t" l="l"/>
              <a:pathLst>
                <a:path h="216983" w="2094990">
                  <a:moveTo>
                    <a:pt x="97329" y="0"/>
                  </a:moveTo>
                  <a:lnTo>
                    <a:pt x="1997662" y="0"/>
                  </a:lnTo>
                  <a:cubicBezTo>
                    <a:pt x="2023475" y="0"/>
                    <a:pt x="2048231" y="10254"/>
                    <a:pt x="2066483" y="28507"/>
                  </a:cubicBezTo>
                  <a:cubicBezTo>
                    <a:pt x="2084736" y="46760"/>
                    <a:pt x="2094990" y="71515"/>
                    <a:pt x="2094990" y="97329"/>
                  </a:cubicBezTo>
                  <a:lnTo>
                    <a:pt x="2094990" y="119655"/>
                  </a:lnTo>
                  <a:cubicBezTo>
                    <a:pt x="2094990" y="145468"/>
                    <a:pt x="2084736" y="170224"/>
                    <a:pt x="2066483" y="188476"/>
                  </a:cubicBezTo>
                  <a:cubicBezTo>
                    <a:pt x="2048231" y="206729"/>
                    <a:pt x="2023475" y="216983"/>
                    <a:pt x="1997662" y="216983"/>
                  </a:cubicBezTo>
                  <a:lnTo>
                    <a:pt x="97329" y="216983"/>
                  </a:lnTo>
                  <a:cubicBezTo>
                    <a:pt x="71515" y="216983"/>
                    <a:pt x="46760" y="206729"/>
                    <a:pt x="28507" y="188476"/>
                  </a:cubicBezTo>
                  <a:cubicBezTo>
                    <a:pt x="10254" y="170224"/>
                    <a:pt x="0" y="145468"/>
                    <a:pt x="0" y="119655"/>
                  </a:cubicBezTo>
                  <a:lnTo>
                    <a:pt x="0" y="97329"/>
                  </a:lnTo>
                  <a:cubicBezTo>
                    <a:pt x="0" y="71515"/>
                    <a:pt x="10254" y="46760"/>
                    <a:pt x="28507" y="28507"/>
                  </a:cubicBezTo>
                  <a:cubicBezTo>
                    <a:pt x="46760" y="10254"/>
                    <a:pt x="71515" y="0"/>
                    <a:pt x="9732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2094990" cy="2931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30"/>
                </a:lnSpc>
              </a:pPr>
              <a:r>
                <a:rPr lang="en-US" b="true" sz="2521" spc="52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TARGETED MARKETING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953769" y="5221419"/>
            <a:ext cx="15344287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74976" indent="-237488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Promote LIRR or Metro-North through pricing or service incentives to stimulate slower-recovering ridership.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028700" y="6260497"/>
            <a:ext cx="925069" cy="1014794"/>
            <a:chOff x="0" y="0"/>
            <a:chExt cx="925865" cy="101566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25865" cy="1015668"/>
            </a:xfrm>
            <a:custGeom>
              <a:avLst/>
              <a:gdLst/>
              <a:ahLst/>
              <a:cxnLst/>
              <a:rect r="r" b="b" t="t" l="l"/>
              <a:pathLst>
                <a:path h="1015668" w="925865">
                  <a:moveTo>
                    <a:pt x="462933" y="0"/>
                  </a:moveTo>
                  <a:cubicBezTo>
                    <a:pt x="207262" y="0"/>
                    <a:pt x="0" y="227365"/>
                    <a:pt x="0" y="507834"/>
                  </a:cubicBezTo>
                  <a:cubicBezTo>
                    <a:pt x="0" y="788303"/>
                    <a:pt x="207262" y="1015668"/>
                    <a:pt x="462933" y="1015668"/>
                  </a:cubicBezTo>
                  <a:cubicBezTo>
                    <a:pt x="718603" y="1015668"/>
                    <a:pt x="925865" y="788303"/>
                    <a:pt x="925865" y="507834"/>
                  </a:cubicBezTo>
                  <a:cubicBezTo>
                    <a:pt x="925865" y="227365"/>
                    <a:pt x="718603" y="0"/>
                    <a:pt x="46293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B1124">
                    <a:alpha val="100000"/>
                  </a:srgbClr>
                </a:gs>
                <a:gs pos="50000">
                  <a:srgbClr val="000000">
                    <a:alpha val="100000"/>
                  </a:srgbClr>
                </a:gs>
                <a:gs pos="100000">
                  <a:srgbClr val="6B112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9525" cap="sq">
              <a:solidFill>
                <a:srgbClr val="F4F4F4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86800" y="28544"/>
              <a:ext cx="752266" cy="891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10"/>
                </a:lnSpc>
              </a:pPr>
              <a:r>
                <a:rPr lang="en-US" b="true" sz="2221" spc="46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3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356636" y="6012430"/>
            <a:ext cx="7954416" cy="823858"/>
            <a:chOff x="0" y="0"/>
            <a:chExt cx="2094990" cy="21698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094990" cy="216983"/>
            </a:xfrm>
            <a:custGeom>
              <a:avLst/>
              <a:gdLst/>
              <a:ahLst/>
              <a:cxnLst/>
              <a:rect r="r" b="b" t="t" l="l"/>
              <a:pathLst>
                <a:path h="216983" w="2094990">
                  <a:moveTo>
                    <a:pt x="97329" y="0"/>
                  </a:moveTo>
                  <a:lnTo>
                    <a:pt x="1997662" y="0"/>
                  </a:lnTo>
                  <a:cubicBezTo>
                    <a:pt x="2023475" y="0"/>
                    <a:pt x="2048231" y="10254"/>
                    <a:pt x="2066483" y="28507"/>
                  </a:cubicBezTo>
                  <a:cubicBezTo>
                    <a:pt x="2084736" y="46760"/>
                    <a:pt x="2094990" y="71515"/>
                    <a:pt x="2094990" y="97329"/>
                  </a:cubicBezTo>
                  <a:lnTo>
                    <a:pt x="2094990" y="119655"/>
                  </a:lnTo>
                  <a:cubicBezTo>
                    <a:pt x="2094990" y="145468"/>
                    <a:pt x="2084736" y="170224"/>
                    <a:pt x="2066483" y="188476"/>
                  </a:cubicBezTo>
                  <a:cubicBezTo>
                    <a:pt x="2048231" y="206729"/>
                    <a:pt x="2023475" y="216983"/>
                    <a:pt x="1997662" y="216983"/>
                  </a:cubicBezTo>
                  <a:lnTo>
                    <a:pt x="97329" y="216983"/>
                  </a:lnTo>
                  <a:cubicBezTo>
                    <a:pt x="71515" y="216983"/>
                    <a:pt x="46760" y="206729"/>
                    <a:pt x="28507" y="188476"/>
                  </a:cubicBezTo>
                  <a:cubicBezTo>
                    <a:pt x="10254" y="170224"/>
                    <a:pt x="0" y="145468"/>
                    <a:pt x="0" y="119655"/>
                  </a:cubicBezTo>
                  <a:lnTo>
                    <a:pt x="0" y="97329"/>
                  </a:lnTo>
                  <a:cubicBezTo>
                    <a:pt x="0" y="71515"/>
                    <a:pt x="10254" y="46760"/>
                    <a:pt x="28507" y="28507"/>
                  </a:cubicBezTo>
                  <a:cubicBezTo>
                    <a:pt x="46760" y="10254"/>
                    <a:pt x="71515" y="0"/>
                    <a:pt x="9732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76200"/>
              <a:ext cx="2094990" cy="2931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30"/>
                </a:lnSpc>
              </a:pPr>
              <a:r>
                <a:rPr lang="en-US" b="true" sz="2521" spc="52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POLICY INTERVENTIONS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915013" y="7150613"/>
            <a:ext cx="15344287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74976" indent="-237488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Consider flexible schedules or hybrid work policies to distribute peak demand more evenly.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989944" y="8148038"/>
            <a:ext cx="925069" cy="1014794"/>
            <a:chOff x="0" y="0"/>
            <a:chExt cx="925865" cy="1015668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925865" cy="1015668"/>
            </a:xfrm>
            <a:custGeom>
              <a:avLst/>
              <a:gdLst/>
              <a:ahLst/>
              <a:cxnLst/>
              <a:rect r="r" b="b" t="t" l="l"/>
              <a:pathLst>
                <a:path h="1015668" w="925865">
                  <a:moveTo>
                    <a:pt x="462933" y="0"/>
                  </a:moveTo>
                  <a:cubicBezTo>
                    <a:pt x="207262" y="0"/>
                    <a:pt x="0" y="227365"/>
                    <a:pt x="0" y="507834"/>
                  </a:cubicBezTo>
                  <a:cubicBezTo>
                    <a:pt x="0" y="788303"/>
                    <a:pt x="207262" y="1015668"/>
                    <a:pt x="462933" y="1015668"/>
                  </a:cubicBezTo>
                  <a:cubicBezTo>
                    <a:pt x="718603" y="1015668"/>
                    <a:pt x="925865" y="788303"/>
                    <a:pt x="925865" y="507834"/>
                  </a:cubicBezTo>
                  <a:cubicBezTo>
                    <a:pt x="925865" y="227365"/>
                    <a:pt x="718603" y="0"/>
                    <a:pt x="46293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B1124">
                    <a:alpha val="100000"/>
                  </a:srgbClr>
                </a:gs>
                <a:gs pos="50000">
                  <a:srgbClr val="000000">
                    <a:alpha val="100000"/>
                  </a:srgbClr>
                </a:gs>
                <a:gs pos="100000">
                  <a:srgbClr val="6B112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9525" cap="sq">
              <a:solidFill>
                <a:srgbClr val="F4F4F4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86800" y="28544"/>
              <a:ext cx="752266" cy="891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10"/>
                </a:lnSpc>
              </a:pPr>
              <a:r>
                <a:rPr lang="en-US" b="true" sz="2221" spc="46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4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5356636" y="7899970"/>
            <a:ext cx="7954416" cy="823858"/>
            <a:chOff x="0" y="0"/>
            <a:chExt cx="2094990" cy="21698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094990" cy="216983"/>
            </a:xfrm>
            <a:custGeom>
              <a:avLst/>
              <a:gdLst/>
              <a:ahLst/>
              <a:cxnLst/>
              <a:rect r="r" b="b" t="t" l="l"/>
              <a:pathLst>
                <a:path h="216983" w="2094990">
                  <a:moveTo>
                    <a:pt x="97329" y="0"/>
                  </a:moveTo>
                  <a:lnTo>
                    <a:pt x="1997662" y="0"/>
                  </a:lnTo>
                  <a:cubicBezTo>
                    <a:pt x="2023475" y="0"/>
                    <a:pt x="2048231" y="10254"/>
                    <a:pt x="2066483" y="28507"/>
                  </a:cubicBezTo>
                  <a:cubicBezTo>
                    <a:pt x="2084736" y="46760"/>
                    <a:pt x="2094990" y="71515"/>
                    <a:pt x="2094990" y="97329"/>
                  </a:cubicBezTo>
                  <a:lnTo>
                    <a:pt x="2094990" y="119655"/>
                  </a:lnTo>
                  <a:cubicBezTo>
                    <a:pt x="2094990" y="145468"/>
                    <a:pt x="2084736" y="170224"/>
                    <a:pt x="2066483" y="188476"/>
                  </a:cubicBezTo>
                  <a:cubicBezTo>
                    <a:pt x="2048231" y="206729"/>
                    <a:pt x="2023475" y="216983"/>
                    <a:pt x="1997662" y="216983"/>
                  </a:cubicBezTo>
                  <a:lnTo>
                    <a:pt x="97329" y="216983"/>
                  </a:lnTo>
                  <a:cubicBezTo>
                    <a:pt x="71515" y="216983"/>
                    <a:pt x="46760" y="206729"/>
                    <a:pt x="28507" y="188476"/>
                  </a:cubicBezTo>
                  <a:cubicBezTo>
                    <a:pt x="10254" y="170224"/>
                    <a:pt x="0" y="145468"/>
                    <a:pt x="0" y="119655"/>
                  </a:cubicBezTo>
                  <a:lnTo>
                    <a:pt x="0" y="97329"/>
                  </a:lnTo>
                  <a:cubicBezTo>
                    <a:pt x="0" y="71515"/>
                    <a:pt x="10254" y="46760"/>
                    <a:pt x="28507" y="28507"/>
                  </a:cubicBezTo>
                  <a:cubicBezTo>
                    <a:pt x="46760" y="10254"/>
                    <a:pt x="71515" y="0"/>
                    <a:pt x="9732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76200"/>
              <a:ext cx="2094990" cy="2931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30"/>
                </a:lnSpc>
              </a:pPr>
              <a:r>
                <a:rPr lang="en-US" b="true" sz="2521" spc="52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FORECAST-DRIVEN PLANNING</a:t>
              </a: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1915013" y="9038154"/>
            <a:ext cx="15344287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74976" indent="-237488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 </a:t>
            </a:r>
            <a:r>
              <a:rPr lang="en-US" sz="2199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U</a:t>
            </a:r>
            <a:r>
              <a:rPr lang="en-US" sz="2199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se ARIMA model forecasts for staffing, maintenance, and budgeting over the coming quarters.</a:t>
            </a:r>
          </a:p>
        </p:txBody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760220" y="736191"/>
          <a:ext cx="14767560" cy="8814618"/>
        </p:xfrm>
        <a:graphic>
          <a:graphicData uri="http://schemas.openxmlformats.org/drawingml/2006/table">
            <a:tbl>
              <a:tblPr/>
              <a:tblGrid>
                <a:gridCol w="3691890"/>
                <a:gridCol w="3691890"/>
                <a:gridCol w="3691890"/>
                <a:gridCol w="3691890"/>
              </a:tblGrid>
              <a:tr h="153462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90"/>
                        </a:lnSpc>
                        <a:defRPr/>
                      </a:pPr>
                      <a:r>
                        <a:rPr lang="en-US" sz="1921" b="true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Recommendation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90"/>
                        </a:lnSpc>
                        <a:defRPr/>
                      </a:pPr>
                      <a:r>
                        <a:rPr lang="en-US" sz="1921" b="true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Strategy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90"/>
                        </a:lnSpc>
                        <a:defRPr/>
                      </a:pPr>
                      <a:r>
                        <a:rPr lang="en-US" sz="1921" b="true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Rationale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90"/>
                        </a:lnSpc>
                        <a:defRPr/>
                      </a:pPr>
                      <a:r>
                        <a:rPr lang="en-US" sz="1921" b="true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Impact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37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90"/>
                        </a:lnSpc>
                        <a:defRPr/>
                      </a:pPr>
                      <a:r>
                        <a:rPr lang="en-US" sz="1921" b="true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1. Prioritize Subways and Buses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90"/>
                        </a:lnSpc>
                        <a:defRPr/>
                      </a:pPr>
                      <a:r>
                        <a:rPr lang="en-US" sz="1921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Increase service or promotions in high-volume, low-cost transit modes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90"/>
                        </a:lnSpc>
                        <a:defRPr/>
                      </a:pPr>
                      <a:r>
                        <a:rPr lang="en-US" sz="1921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More cost-effective per passenger; uses existing infrastructure efficiently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90"/>
                        </a:lnSpc>
                        <a:defRPr/>
                      </a:pPr>
                      <a:r>
                        <a:rPr lang="en-US" sz="1921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High ROI, Short-term gains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37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90"/>
                        </a:lnSpc>
                        <a:defRPr/>
                      </a:pPr>
                      <a:r>
                        <a:rPr lang="en-US" sz="1921" b="true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2. Reduce Low-Demand Commuter Rail Services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90"/>
                        </a:lnSpc>
                        <a:defRPr/>
                      </a:pPr>
                      <a:r>
                        <a:rPr lang="en-US" sz="1921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Scale back underused LIRR/Metro-North services, especially on weekends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90"/>
                        </a:lnSpc>
                        <a:defRPr/>
                      </a:pPr>
                      <a:r>
                        <a:rPr lang="en-US" sz="1921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High operational costs and low ridership; potential for significant cost savings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90"/>
                        </a:lnSpc>
                        <a:defRPr/>
                      </a:pPr>
                      <a:r>
                        <a:rPr lang="en-US" sz="1921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Millions saved annually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37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90"/>
                        </a:lnSpc>
                        <a:defRPr/>
                      </a:pPr>
                      <a:r>
                        <a:rPr lang="en-US" sz="1921" b="true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3. Dynamic Scheduling via Forecasts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90"/>
                        </a:lnSpc>
                        <a:defRPr/>
                      </a:pPr>
                      <a:r>
                        <a:rPr lang="en-US" sz="1921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Use ARIMA models to align service frequency with projected demand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90"/>
                        </a:lnSpc>
                        <a:defRPr/>
                      </a:pPr>
                      <a:r>
                        <a:rPr lang="en-US" sz="1921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Prevents over-service, minimizes operational waste, and improves efficiency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90"/>
                        </a:lnSpc>
                        <a:defRPr/>
                      </a:pPr>
                      <a:r>
                        <a:rPr lang="en-US" sz="1921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Smarter resource allocation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8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90"/>
                        </a:lnSpc>
                        <a:defRPr/>
                      </a:pPr>
                      <a:r>
                        <a:rPr lang="en-US" sz="1921" b="true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4. Off-Peak Travel Promotions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90"/>
                        </a:lnSpc>
                        <a:defRPr/>
                      </a:pPr>
                      <a:r>
                        <a:rPr lang="en-US" sz="1921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Promote weekend/midday travel to increase usage without major investment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90"/>
                        </a:lnSpc>
                        <a:defRPr/>
                      </a:pPr>
                      <a:r>
                        <a:rPr lang="en-US" sz="1921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Utilizes existing capacity; avoids cost of fleet expansion or new staff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90"/>
                        </a:lnSpc>
                        <a:defRPr/>
                      </a:pPr>
                      <a:r>
                        <a:rPr lang="en-US" sz="1921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Low cost, High utilization boost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DAGnIDUt_VY</dc:identifier>
  <dcterms:modified xsi:type="dcterms:W3CDTF">2011-08-01T06:04:30Z</dcterms:modified>
  <cp:revision>1</cp:revision>
  <dc:title>White Red Simple Modern Data Analysis Presentation</dc:title>
</cp:coreProperties>
</file>