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Anonymous Pro"/>
      <p:regular r:id="rId25"/>
      <p:bold r:id="rId26"/>
      <p:italic r:id="rId27"/>
      <p:boldItalic r:id="rId28"/>
    </p:embeddedFont>
    <p:embeddedFont>
      <p:font typeface="Poppins"/>
      <p:bold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onymousPro-bold.fntdata"/><Relationship Id="rId25" Type="http://schemas.openxmlformats.org/officeDocument/2006/relationships/font" Target="fonts/AnonymousPro-regular.fntdata"/><Relationship Id="rId28" Type="http://schemas.openxmlformats.org/officeDocument/2006/relationships/font" Target="fonts/AnonymousPro-boldItalic.fntdata"/><Relationship Id="rId27" Type="http://schemas.openxmlformats.org/officeDocument/2006/relationships/font" Target="fonts/Anonymou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8ee9e2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18ee9e2b3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8ee9e2b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18ee9e2b3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8ee9e2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18ee9e2b3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8ee9e2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518ee9e2b3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8ee9e2b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18ee9e2b3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18ee9e2b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18ee9e2b3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18ee9e2b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18ee9e2b3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8ee9e2b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18ee9e2b3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8ee9e2b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18ee9e2b3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8ee9e2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18ee9e2b3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400" y="-2066679"/>
            <a:ext cx="5747466" cy="497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11962">
            <a:off x="-2510745" y="-4308011"/>
            <a:ext cx="7078890" cy="672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070677">
            <a:off x="14520331" y="8931073"/>
            <a:ext cx="9193586" cy="262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70945" y="3491837"/>
            <a:ext cx="5388172" cy="511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99855" y="7702140"/>
            <a:ext cx="5511845" cy="545672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028700" y="8502559"/>
            <a:ext cx="101910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PRESENTED BY SARAH HASNA AZZAHRA - 1408101</a:t>
            </a:r>
            <a:r>
              <a:rPr lang="en-US" sz="40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7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0010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949975" y="3699872"/>
            <a:ext cx="121134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Growing a Minimum Spanning Tree</a:t>
            </a:r>
            <a:endParaRPr sz="9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4368">
            <a:off x="-2762059" y="-3242653"/>
            <a:ext cx="6701971" cy="636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9095" y="203679"/>
            <a:ext cx="4668794" cy="29413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2353025" y="6419875"/>
            <a:ext cx="48723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Tidak satupun dari titik sudut yang diberi highlight dan vertex D dipilih sebagai starting point.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3025" y="279863"/>
            <a:ext cx="4668800" cy="539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50325" y="436000"/>
            <a:ext cx="4382567" cy="51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9540725" y="6208000"/>
            <a:ext cx="597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Kedua, pilih vertex terdekat dengan D : A memiliki jarak 5 dengan D, B memiliki jarak 9, E memiliki jarak 15, dan F memiliki jarak 6. Dari semuanya 5 adalah jarak terpendek, jadi kita highlight vertex A dan busur DA.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4368">
            <a:off x="-2762059" y="-3242653"/>
            <a:ext cx="6701972" cy="63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9095" y="203679"/>
            <a:ext cx="4668795" cy="294134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2353025" y="6572275"/>
            <a:ext cx="63228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Vertex berikutnya adalah vertex yang terdekat ke D atau A. B memiliki jarak 9 dari D dan 7 dari A, E memiliki jarak 15 dan F memiliki jarak 6. Jadi F yang memiliki jarak terpendek. Sehingga kita highlight vertex F dan sisi DF.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9540725" y="6589000"/>
            <a:ext cx="718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Algoritma yang disebutkan diatas, vertex B, yang memiliki jarak 7 dari A, di highlight. Disini , sisi DB di highlight warna merah, karena kedua vertex yaitu B dan D telah di hilghlight, jadi ini tidak bisa digunakan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477" y="569888"/>
            <a:ext cx="4382575" cy="571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61375" y="620750"/>
            <a:ext cx="4552425" cy="5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4368">
            <a:off x="-2762059" y="-3242653"/>
            <a:ext cx="6701972" cy="63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9095" y="203679"/>
            <a:ext cx="4668795" cy="2941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1487525" y="6572275"/>
            <a:ext cx="75354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Dalam kasus ini, kita dapat memilih antara C, E dan G. C memiliki jarak 8 dai B, E memiliki jarak v dari B dan G memiliki jarak 11 dari F. E yang terdekat.jadi kita highlight E dan sisi EB. Dia sisi lainnya telah di highlight merah, artinya kedua vertices gabungan itu telah dipakai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9693125" y="6589000"/>
            <a:ext cx="718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Disini, vertices yang masih tersedia adalah C dan G. C memiliki jarak5 dari E dan G memiliki jarak 9 dari E. C yang dipilih. Jadi kita highlight sisi EC, dan BC juga kita highlight merah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728" y="375500"/>
            <a:ext cx="4552425" cy="580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6171" y="388475"/>
            <a:ext cx="4668800" cy="594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4368">
            <a:off x="-2762059" y="-3242653"/>
            <a:ext cx="6701972" cy="63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9095" y="203679"/>
            <a:ext cx="4668795" cy="294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5648950" y="6647100"/>
            <a:ext cx="75354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Vertex G adalah vertex terakhir. Ini berjarak 11 dari F, dan 9 dari E. E yang terdekat , jadi kita highlight sisi EG. Sekarang semua vertices telah di highlight, sebuah Minimum Spanning Tree di tamppilkan dengan warna hijau, dalam kasus ini bobotnya adalah 39.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4678" y="203675"/>
            <a:ext cx="5059175" cy="62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1580300" y="4990850"/>
            <a:ext cx="156474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AutoNum type="arabicPeriod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Menginisilisasi bahwa nilai dari graf T masih  berupa graf kosong. 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AutoNum type="arabicPeriod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Memilih titik vertek v1 sebagai titik awal dari Graf T.  Variabel telah_dikunjungi[i] dalam algoritma ini berfungsi sebagai pencegah terjadinya suatu sirkuit. Pada awal program variabel tersebut diberi nilai 0, maka pada saat program dijalankan akan terdapat kondisi dimana nilai variabel tersebut  menjadi 1 dan ini yang akan menjadi pencegah terjadinya suatu sirkuit. 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1580300" y="2810400"/>
            <a:ext cx="12300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4297"/>
                </a:solidFill>
                <a:latin typeface="Poppins"/>
                <a:ea typeface="Poppins"/>
                <a:cs typeface="Poppins"/>
                <a:sym typeface="Poppins"/>
              </a:rPr>
              <a:t>Langkah-langkah penyelesaian minimum spanning tree dari Algoritma Prim yang telah dibuat dengan menggunakan bahasa pemrograman C++ adalah sebagai berikut </a:t>
            </a:r>
            <a:endParaRPr sz="3000"/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75411" y="-1876670"/>
            <a:ext cx="6653988" cy="419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4368">
            <a:off x="15043338" y="-1165508"/>
            <a:ext cx="6228914" cy="5917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1223175" y="1173150"/>
            <a:ext cx="143316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  Memilih wakil edge dari titik tersebut yang memiliki bobot paling minimum.  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Char char="-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Pilih titik v1 sebagai langkah awal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Char char="-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Masukkan v1 ke dalam V(T).  Untuk i=1, 2, 3,.., n-1 lakukan: 1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Char char="-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Pilih e E(G) dan e  E(T) dengan syarat: 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AutoNum type="arabicPeriod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 berhubungan dengan satu titik dalam T dan tidak membentuk sirkuit. Dalam menghindari sirkuit pada potongan program ini juga dengan menggunakan variabel telah_dikunjungi[i] sama seperti pada bagian langkah 2..  ii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9144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AutoNum type="arabicPeriod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 mempunyai bobot terkecil dibandingkan dengan semua garis yang berhubungan dengan titik-titik dalam T. 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Char char="-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Tambahkan e ke E(T) dan w ke V(T). 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4014" y="-2223170"/>
            <a:ext cx="6653988" cy="419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4368">
            <a:off x="16778513" y="-1067158"/>
            <a:ext cx="6228914" cy="591746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2478800" y="8485750"/>
            <a:ext cx="120468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4297"/>
                </a:solidFill>
                <a:latin typeface="Lato"/>
                <a:ea typeface="Lato"/>
                <a:cs typeface="Lato"/>
                <a:sym typeface="Lato"/>
              </a:rPr>
              <a:t>Kompleksitas algoritma prim yaitu O(n^2)</a:t>
            </a:r>
            <a:endParaRPr b="1" sz="3600">
              <a:solidFill>
                <a:srgbClr val="FF429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9545" y="2477477"/>
            <a:ext cx="5230330" cy="45242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8"/>
          <p:cNvGrpSpPr/>
          <p:nvPr/>
        </p:nvGrpSpPr>
        <p:grpSpPr>
          <a:xfrm>
            <a:off x="2732351" y="2414783"/>
            <a:ext cx="13021650" cy="7009711"/>
            <a:chOff x="132167" y="2074485"/>
            <a:chExt cx="17362200" cy="9346282"/>
          </a:xfrm>
        </p:grpSpPr>
        <p:sp>
          <p:nvSpPr>
            <p:cNvPr id="228" name="Google Shape;228;p28"/>
            <p:cNvSpPr txBox="1"/>
            <p:nvPr/>
          </p:nvSpPr>
          <p:spPr>
            <a:xfrm>
              <a:off x="1395038" y="2074485"/>
              <a:ext cx="14571900" cy="8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 txBox="1"/>
            <p:nvPr/>
          </p:nvSpPr>
          <p:spPr>
            <a:xfrm>
              <a:off x="132167" y="9650767"/>
              <a:ext cx="17362200" cy="17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80760">
            <a:off x="-1965314" y="2408905"/>
            <a:ext cx="4906716" cy="466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400" y="-1"/>
            <a:ext cx="10555803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9545" y="2477477"/>
            <a:ext cx="5230330" cy="45242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9"/>
          <p:cNvGrpSpPr/>
          <p:nvPr/>
        </p:nvGrpSpPr>
        <p:grpSpPr>
          <a:xfrm>
            <a:off x="2732351" y="2414783"/>
            <a:ext cx="13021650" cy="7009711"/>
            <a:chOff x="132167" y="2074485"/>
            <a:chExt cx="17362200" cy="9346282"/>
          </a:xfrm>
        </p:grpSpPr>
        <p:sp>
          <p:nvSpPr>
            <p:cNvPr id="238" name="Google Shape;238;p29"/>
            <p:cNvSpPr txBox="1"/>
            <p:nvPr/>
          </p:nvSpPr>
          <p:spPr>
            <a:xfrm>
              <a:off x="1395038" y="2074485"/>
              <a:ext cx="14571900" cy="8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 txBox="1"/>
            <p:nvPr/>
          </p:nvSpPr>
          <p:spPr>
            <a:xfrm>
              <a:off x="132167" y="9650767"/>
              <a:ext cx="17362200" cy="17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80760">
            <a:off x="-1965314" y="2408905"/>
            <a:ext cx="4906716" cy="466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660777"/>
            <a:ext cx="8083100" cy="66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9545" y="2477477"/>
            <a:ext cx="5230330" cy="45242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30"/>
          <p:cNvGrpSpPr/>
          <p:nvPr/>
        </p:nvGrpSpPr>
        <p:grpSpPr>
          <a:xfrm>
            <a:off x="2732351" y="2414783"/>
            <a:ext cx="13021651" cy="7009712"/>
            <a:chOff x="132167" y="2074485"/>
            <a:chExt cx="17362200" cy="9346282"/>
          </a:xfrm>
        </p:grpSpPr>
        <p:sp>
          <p:nvSpPr>
            <p:cNvPr id="248" name="Google Shape;248;p30"/>
            <p:cNvSpPr txBox="1"/>
            <p:nvPr/>
          </p:nvSpPr>
          <p:spPr>
            <a:xfrm>
              <a:off x="1395038" y="2074485"/>
              <a:ext cx="14571987" cy="8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 txBox="1"/>
            <p:nvPr/>
          </p:nvSpPr>
          <p:spPr>
            <a:xfrm>
              <a:off x="132167" y="9650767"/>
              <a:ext cx="17362200" cy="17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50" name="Google Shape;2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80760">
            <a:off x="-1965314" y="2408905"/>
            <a:ext cx="4906716" cy="466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489" y="2779925"/>
            <a:ext cx="10552999" cy="442141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3219775" y="1396375"/>
            <a:ext cx="120468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4297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 sz="3600">
              <a:solidFill>
                <a:srgbClr val="FF429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4368">
            <a:off x="-229981" y="-4568523"/>
            <a:ext cx="6701972" cy="63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47859">
            <a:off x="14003396" y="7446648"/>
            <a:ext cx="3695505" cy="232816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2743575" y="3323800"/>
            <a:ext cx="133866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Implementasi minimum spanning tree dengan algoritma prim untuk </a:t>
            </a:r>
            <a:r>
              <a:rPr b="1" lang="en-US" sz="4000">
                <a:solidFill>
                  <a:srgbClr val="FF4297"/>
                </a:solidFill>
                <a:latin typeface="Lato"/>
                <a:ea typeface="Lato"/>
                <a:cs typeface="Lato"/>
                <a:sym typeface="Lato"/>
              </a:rPr>
              <a:t>merancang pembangunan jalan agar diperoleh jalan yang menghubungkan tiap daerah dengan biaya total minimum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1028700" y="1278272"/>
            <a:ext cx="7818426" cy="2645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Syarat graph yang dapat dicari minimum spanning tree : </a:t>
            </a:r>
            <a:endParaRPr sz="600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52727" y="5997799"/>
            <a:ext cx="7770069" cy="489514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9700900" y="5239273"/>
            <a:ext cx="7577400" cy="1273200"/>
          </a:xfrm>
          <a:prstGeom prst="rect">
            <a:avLst/>
          </a:prstGeom>
          <a:solidFill>
            <a:srgbClr val="FF4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588001" y="6802032"/>
            <a:ext cx="6395023" cy="940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Presentations are communication tools that can be used.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9700850" y="3165723"/>
            <a:ext cx="7577400" cy="1519200"/>
          </a:xfrm>
          <a:prstGeom prst="rect">
            <a:avLst/>
          </a:prstGeom>
          <a:solidFill>
            <a:srgbClr val="FF4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10241317" y="3610077"/>
            <a:ext cx="6471223" cy="1629191"/>
            <a:chOff x="0" y="-66675"/>
            <a:chExt cx="8628297" cy="2172254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851166"/>
              <a:ext cx="8526697" cy="1254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-66675"/>
              <a:ext cx="8628297" cy="724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Ruasnya punya bobot</a:t>
              </a:r>
              <a:endParaRPr/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4368">
            <a:off x="10911016" y="7289442"/>
            <a:ext cx="5804856" cy="5514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9700850" y="1478298"/>
            <a:ext cx="7577400" cy="1273200"/>
          </a:xfrm>
          <a:prstGeom prst="rect">
            <a:avLst/>
          </a:prstGeom>
          <a:solidFill>
            <a:srgbClr val="FF4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0241317" y="1922652"/>
            <a:ext cx="6471223" cy="1629190"/>
            <a:chOff x="0" y="-66675"/>
            <a:chExt cx="8628297" cy="2172254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0" y="851166"/>
              <a:ext cx="8526697" cy="1254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0" y="-66675"/>
              <a:ext cx="8628297" cy="724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Terhubung</a:t>
              </a:r>
              <a:endParaRPr/>
            </a:p>
          </p:txBody>
        </p:sp>
      </p:grpSp>
      <p:sp>
        <p:nvSpPr>
          <p:cNvPr id="108" name="Google Shape;108;p14"/>
          <p:cNvSpPr txBox="1"/>
          <p:nvPr/>
        </p:nvSpPr>
        <p:spPr>
          <a:xfrm>
            <a:off x="10096242" y="5570352"/>
            <a:ext cx="64713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Poppins"/>
                <a:ea typeface="Poppins"/>
                <a:cs typeface="Poppins"/>
                <a:sym typeface="Poppins"/>
              </a:rPr>
              <a:t>Graph tidak berarah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05420">
            <a:off x="5816478" y="-4158276"/>
            <a:ext cx="7096904" cy="674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865899">
            <a:off x="-357189" y="-851802"/>
            <a:ext cx="6013667" cy="2465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1967450" y="3581400"/>
            <a:ext cx="150774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Untuk menghubungkan satu set n pin, kita dapat menggunakan pengaturan kabel n-1, masing-masing menghubungkan dua pin. Susunan yang paling diinginkan adalah yang menggunakan jumlah kawat paling sedikit.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Karena T adalah asiklik dan menghubungkan semua simpul, ia harus membentuk pohon, yang kita sebut pohon spanning karena "merentang" graf G. Kita menyebut masalah menentukan pohon T adalah minimum-(weight)-spanning-tree (MST) problem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">
            <a:off x="512925" y="4249326"/>
            <a:ext cx="4866400" cy="43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1164274" y="3574632"/>
            <a:ext cx="3563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4297"/>
                </a:solidFill>
                <a:latin typeface="Poppins"/>
                <a:ea typeface="Poppins"/>
                <a:cs typeface="Poppins"/>
                <a:sym typeface="Poppins"/>
              </a:rPr>
              <a:t>Contoh Graph</a:t>
            </a:r>
            <a:endParaRPr sz="3000"/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4368">
            <a:off x="931924" y="-1882635"/>
            <a:ext cx="4846961" cy="460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091507">
            <a:off x="14437218" y="7924854"/>
            <a:ext cx="6740826" cy="276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575" y="4681325"/>
            <a:ext cx="4003225" cy="30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">
            <a:off x="6093900" y="4249326"/>
            <a:ext cx="10687550" cy="45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7851" y="4691013"/>
            <a:ext cx="8959650" cy="3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8329451" y="3574625"/>
            <a:ext cx="85593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4297"/>
                </a:solidFill>
                <a:latin typeface="Poppins"/>
                <a:ea typeface="Poppins"/>
                <a:cs typeface="Poppins"/>
                <a:sym typeface="Poppins"/>
              </a:rPr>
              <a:t>2 Kemungkinan Spanning Tree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1028700" y="3108175"/>
            <a:ext cx="1605015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Dua algoritma terkenal untuk memecahkan masalah MST: </a:t>
            </a:r>
            <a:r>
              <a:rPr b="1" lang="en-US" sz="4000">
                <a:solidFill>
                  <a:srgbClr val="FF4297"/>
                </a:solidFill>
                <a:latin typeface="Lato"/>
                <a:ea typeface="Lato"/>
                <a:cs typeface="Lato"/>
                <a:sym typeface="Lato"/>
              </a:rPr>
              <a:t>Algoritma Prim</a:t>
            </a: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b="1" lang="en-US" sz="4000">
                <a:solidFill>
                  <a:srgbClr val="FF4297"/>
                </a:solidFill>
                <a:latin typeface="Lato"/>
                <a:ea typeface="Lato"/>
                <a:cs typeface="Lato"/>
                <a:sym typeface="Lato"/>
              </a:rPr>
              <a:t>Algoritma Kruskal</a:t>
            </a: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adalah aplikasi klasik dari metode greedy.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Algoritma Prim dan algoritma Kruskal adalah elaborasi dari algoritma generik minimum spanning-tree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78374">
            <a:off x="12876217" y="6395098"/>
            <a:ext cx="6399253" cy="262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85535" y="-6319441"/>
            <a:ext cx="8312727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4368">
            <a:off x="-229981" y="-4568523"/>
            <a:ext cx="6701971" cy="636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47859">
            <a:off x="14003396" y="7446648"/>
            <a:ext cx="3695505" cy="232816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2626375" y="3547475"/>
            <a:ext cx="105270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4297"/>
                </a:solidFill>
                <a:latin typeface="Poppins"/>
                <a:ea typeface="Poppins"/>
                <a:cs typeface="Poppins"/>
                <a:sym typeface="Poppins"/>
              </a:rPr>
              <a:t>Algoritma Prim</a:t>
            </a:r>
            <a:endParaRPr b="1" sz="9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Untuk MST</a:t>
            </a:r>
            <a:endParaRPr b="1" sz="7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849028" y="3536705"/>
            <a:ext cx="16837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Algoritma Prim adalah suatu algoritma di dalam teori graf yang bertujuan menemukan </a:t>
            </a:r>
            <a:r>
              <a:rPr i="1"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Minimum Spanning tree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untuk menghubungkan graf berbobot. Ini berarti algoritma ini menemukan subset dari sebuah tepi yang membentuk sebuah </a:t>
            </a:r>
            <a:r>
              <a:rPr i="1"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Tree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diminimalkan. Jika graf tidak terhubung, maka ini hanya akan menemukan sebuah </a:t>
            </a:r>
            <a:r>
              <a:rPr i="1"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Minimum Spanning Tree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menjadi satu jalur untuk komponen yang terhubung.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Algoritma ini ditemukan pada tahun 1930 oleh seorang ahli matematika Vojtech Jamik, dan kemudian dipublikasikan oleh seorang </a:t>
            </a:r>
            <a:r>
              <a:rPr i="1"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scientist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Robert C. Prim pada tahun 1957 dan ditemukan kembali oleh Dijkstra pada tahun 1959. Oleh karena itu, terkadang Algoritma ini juga disebut DJP algoritma atau algoritma Jamik.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514" y="-4095750"/>
            <a:ext cx="6862114" cy="679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80760">
            <a:off x="8451664" y="-4955299"/>
            <a:ext cx="7803697" cy="741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000">
            <a:off x="-1630914" y="-1025829"/>
            <a:ext cx="6051801" cy="3812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764125" y="4147850"/>
            <a:ext cx="72375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764125" y="495800"/>
            <a:ext cx="130674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4297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3714" y="-148595"/>
            <a:ext cx="6653988" cy="419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4368">
            <a:off x="14597163" y="-256758"/>
            <a:ext cx="6228914" cy="591746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764125" y="2548500"/>
            <a:ext cx="162801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procedure prim (input G : graph, output T : pohon);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{ 1. Membentuk MST T dari graph terhubung G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Masukan : graf-berbobot terhubung G = (V,E), yang mana |v|=n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Keluar: MST T=(V,E’)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Deklarasi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i,p,1,u,v: integer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Algoritma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Cari sisi (p,q) dari E yang berbobot kecil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T← {(p,q)}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i ← 1 to n-2 do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pilih sisi (u,v) dari E yang bobotnya terkecil namun bersisian dengan suatu simpul di dalam T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T← T u {(u,v)}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endfor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764125" y="4147850"/>
            <a:ext cx="72375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Goal. </a:t>
            </a:r>
            <a:endParaRPr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 a min weight spanning tree.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87925" y="2305325"/>
            <a:ext cx="6903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4297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4214" y="7617630"/>
            <a:ext cx="6653988" cy="419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4368">
            <a:off x="12787663" y="7509467"/>
            <a:ext cx="6228914" cy="591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3525" y="1370538"/>
            <a:ext cx="4668800" cy="539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