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</a:t>
            </a:r>
            <a:r>
              <a:rPr lang="en-US" baseline="0"/>
              <a:t> and PO Counts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'[AdHocData_begin.xlsx]PO by Costumer by 55k'!$C$1</c:f>
              <c:strCache>
                <c:ptCount val="1"/>
                <c:pt idx="0">
                  <c:v>Total Amount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'[AdHocData_begin.xlsx]PO by Costumer by 55k'!$A$2:$A$20</c:f>
              <c:strCache>
                <c:ptCount val="19"/>
                <c:pt idx="0">
                  <c:v>Tailspin Toys (La Cueva, NM)</c:v>
                </c:pt>
                <c:pt idx="1">
                  <c:v>Tailspin Toys (Koontzville, WA)</c:v>
                </c:pt>
                <c:pt idx="2">
                  <c:v>Olya Izmaylov</c:v>
                </c:pt>
                <c:pt idx="3">
                  <c:v>Wingtip Toys (Waycross, GA)</c:v>
                </c:pt>
                <c:pt idx="4">
                  <c:v>Wingtip Toys (Ware Shoals, SC)</c:v>
                </c:pt>
                <c:pt idx="5">
                  <c:v>Tailspin Toys (Malott, WA)</c:v>
                </c:pt>
                <c:pt idx="6">
                  <c:v>Sabine Alksne</c:v>
                </c:pt>
                <c:pt idx="7">
                  <c:v>Wingtip Toys (Wapinitia, OR)</c:v>
                </c:pt>
                <c:pt idx="8">
                  <c:v>Tailspin Toys (Cundiyo, NM)</c:v>
                </c:pt>
                <c:pt idx="9">
                  <c:v>Nils Kaulins</c:v>
                </c:pt>
                <c:pt idx="10">
                  <c:v>Lilli Sokk</c:v>
                </c:pt>
                <c:pt idx="11">
                  <c:v>Wingtip Toys (Cowlington, OK)</c:v>
                </c:pt>
                <c:pt idx="12">
                  <c:v>Tailspin Toys (Tavares, FL)</c:v>
                </c:pt>
                <c:pt idx="13">
                  <c:v>Wingtip Toys (Mendoza, TX)</c:v>
                </c:pt>
                <c:pt idx="14">
                  <c:v>Tailspin Toys (North Cowden, TX)</c:v>
                </c:pt>
                <c:pt idx="15">
                  <c:v>Tailspin Toys (Frankewing, TN)</c:v>
                </c:pt>
                <c:pt idx="16">
                  <c:v>Elina Kaleja</c:v>
                </c:pt>
                <c:pt idx="17">
                  <c:v>Daakshaayaani Sankaramanchi</c:v>
                </c:pt>
                <c:pt idx="18">
                  <c:v>Shantanu Huq</c:v>
                </c:pt>
              </c:strCache>
            </c:strRef>
          </c:cat>
          <c:val>
            <c:numRef>
              <c:f>'[AdHocData_begin.xlsx]PO by Costumer by 55k'!$C$2:$C$20</c:f>
              <c:numCache>
                <c:formatCode>General</c:formatCode>
                <c:ptCount val="19"/>
                <c:pt idx="0">
                  <c:v>56861.8</c:v>
                </c:pt>
                <c:pt idx="1">
                  <c:v>57092.4</c:v>
                </c:pt>
                <c:pt idx="2">
                  <c:v>57510.799999999996</c:v>
                </c:pt>
                <c:pt idx="3">
                  <c:v>57519.549999999996</c:v>
                </c:pt>
                <c:pt idx="4">
                  <c:v>58110.3</c:v>
                </c:pt>
                <c:pt idx="5">
                  <c:v>58940.799999999996</c:v>
                </c:pt>
                <c:pt idx="6">
                  <c:v>59008.95</c:v>
                </c:pt>
                <c:pt idx="7">
                  <c:v>59524.450000000004</c:v>
                </c:pt>
                <c:pt idx="8">
                  <c:v>59720.05</c:v>
                </c:pt>
                <c:pt idx="9">
                  <c:v>61026.35</c:v>
                </c:pt>
                <c:pt idx="10">
                  <c:v>61245.799999999996</c:v>
                </c:pt>
                <c:pt idx="11">
                  <c:v>61765.799999999996</c:v>
                </c:pt>
                <c:pt idx="12">
                  <c:v>63333.1</c:v>
                </c:pt>
                <c:pt idx="13">
                  <c:v>63886.850000000006</c:v>
                </c:pt>
                <c:pt idx="14">
                  <c:v>64430.9</c:v>
                </c:pt>
                <c:pt idx="15">
                  <c:v>64663.15</c:v>
                </c:pt>
                <c:pt idx="16">
                  <c:v>65362</c:v>
                </c:pt>
                <c:pt idx="17">
                  <c:v>67713.100000000006</c:v>
                </c:pt>
                <c:pt idx="18">
                  <c:v>85364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9-4B45-86FC-71610952B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8491391"/>
        <c:axId val="488490143"/>
      </c:barChart>
      <c:lineChart>
        <c:grouping val="standard"/>
        <c:varyColors val="0"/>
        <c:ser>
          <c:idx val="0"/>
          <c:order val="0"/>
          <c:tx>
            <c:strRef>
              <c:f>'[AdHocData_begin.xlsx]PO by Costumer by 55k'!$B$1</c:f>
              <c:strCache>
                <c:ptCount val="1"/>
                <c:pt idx="0">
                  <c:v>Count of PO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'[AdHocData_begin.xlsx]PO by Costumer by 55k'!$A$2:$A$20</c:f>
              <c:strCache>
                <c:ptCount val="19"/>
                <c:pt idx="0">
                  <c:v>Tailspin Toys (La Cueva, NM)</c:v>
                </c:pt>
                <c:pt idx="1">
                  <c:v>Tailspin Toys (Koontzville, WA)</c:v>
                </c:pt>
                <c:pt idx="2">
                  <c:v>Olya Izmaylov</c:v>
                </c:pt>
                <c:pt idx="3">
                  <c:v>Wingtip Toys (Waycross, GA)</c:v>
                </c:pt>
                <c:pt idx="4">
                  <c:v>Wingtip Toys (Ware Shoals, SC)</c:v>
                </c:pt>
                <c:pt idx="5">
                  <c:v>Tailspin Toys (Malott, WA)</c:v>
                </c:pt>
                <c:pt idx="6">
                  <c:v>Sabine Alksne</c:v>
                </c:pt>
                <c:pt idx="7">
                  <c:v>Wingtip Toys (Wapinitia, OR)</c:v>
                </c:pt>
                <c:pt idx="8">
                  <c:v>Tailspin Toys (Cundiyo, NM)</c:v>
                </c:pt>
                <c:pt idx="9">
                  <c:v>Nils Kaulins</c:v>
                </c:pt>
                <c:pt idx="10">
                  <c:v>Lilli Sokk</c:v>
                </c:pt>
                <c:pt idx="11">
                  <c:v>Wingtip Toys (Cowlington, OK)</c:v>
                </c:pt>
                <c:pt idx="12">
                  <c:v>Tailspin Toys (Tavares, FL)</c:v>
                </c:pt>
                <c:pt idx="13">
                  <c:v>Wingtip Toys (Mendoza, TX)</c:v>
                </c:pt>
                <c:pt idx="14">
                  <c:v>Tailspin Toys (North Cowden, TX)</c:v>
                </c:pt>
                <c:pt idx="15">
                  <c:v>Tailspin Toys (Frankewing, TN)</c:v>
                </c:pt>
                <c:pt idx="16">
                  <c:v>Elina Kaleja</c:v>
                </c:pt>
                <c:pt idx="17">
                  <c:v>Daakshaayaani Sankaramanchi</c:v>
                </c:pt>
                <c:pt idx="18">
                  <c:v>Shantanu Huq</c:v>
                </c:pt>
              </c:strCache>
            </c:strRef>
          </c:cat>
          <c:val>
            <c:numRef>
              <c:f>'[AdHocData_begin.xlsx]PO by Costumer by 55k'!$B$2:$B$20</c:f>
              <c:numCache>
                <c:formatCode>General</c:formatCode>
                <c:ptCount val="19"/>
                <c:pt idx="0">
                  <c:v>15</c:v>
                </c:pt>
                <c:pt idx="1">
                  <c:v>17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20</c:v>
                </c:pt>
                <c:pt idx="6">
                  <c:v>16</c:v>
                </c:pt>
                <c:pt idx="7">
                  <c:v>9</c:v>
                </c:pt>
                <c:pt idx="8">
                  <c:v>12</c:v>
                </c:pt>
                <c:pt idx="9">
                  <c:v>14</c:v>
                </c:pt>
                <c:pt idx="10">
                  <c:v>20</c:v>
                </c:pt>
                <c:pt idx="11">
                  <c:v>17</c:v>
                </c:pt>
                <c:pt idx="12">
                  <c:v>19</c:v>
                </c:pt>
                <c:pt idx="13">
                  <c:v>15</c:v>
                </c:pt>
                <c:pt idx="14">
                  <c:v>17</c:v>
                </c:pt>
                <c:pt idx="15">
                  <c:v>17</c:v>
                </c:pt>
                <c:pt idx="16">
                  <c:v>20</c:v>
                </c:pt>
                <c:pt idx="17">
                  <c:v>15</c:v>
                </c:pt>
                <c:pt idx="18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9-4B45-86FC-71610952B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349087"/>
        <c:axId val="147348671"/>
      </c:lineChart>
      <c:catAx>
        <c:axId val="48849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90143"/>
        <c:crosses val="autoZero"/>
        <c:auto val="1"/>
        <c:lblAlgn val="ctr"/>
        <c:lblOffset val="100"/>
        <c:noMultiLvlLbl val="0"/>
      </c:catAx>
      <c:valAx>
        <c:axId val="48849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91391"/>
        <c:crosses val="autoZero"/>
        <c:crossBetween val="between"/>
      </c:valAx>
      <c:valAx>
        <c:axId val="14734867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49087"/>
        <c:crosses val="max"/>
        <c:crossBetween val="between"/>
      </c:valAx>
      <c:catAx>
        <c:axId val="1473490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3486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'[AdHocData_Finish.xlsx]POs by Cust over 55k'!$B$1</c:f>
              <c:strCache>
                <c:ptCount val="1"/>
                <c:pt idx="0">
                  <c:v>Ct of POs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'[AdHocData_Finish.xlsx]POs by Cust over 55k'!$A$2:$A$20</c:f>
              <c:strCache>
                <c:ptCount val="19"/>
                <c:pt idx="0">
                  <c:v>Shantanu Huq</c:v>
                </c:pt>
                <c:pt idx="1">
                  <c:v>Daakshaayaani Sankaramanchi</c:v>
                </c:pt>
                <c:pt idx="2">
                  <c:v>Elina Kaleja</c:v>
                </c:pt>
                <c:pt idx="3">
                  <c:v>Tailspin Toys (Frankewing, TN)</c:v>
                </c:pt>
                <c:pt idx="4">
                  <c:v>Tailspin Toys (North Cowden, TX)</c:v>
                </c:pt>
                <c:pt idx="5">
                  <c:v>Wingtip Toys (Mendoza, TX)</c:v>
                </c:pt>
                <c:pt idx="6">
                  <c:v>Tailspin Toys (Tavares, FL)</c:v>
                </c:pt>
                <c:pt idx="7">
                  <c:v>Wingtip Toys (Cowlington, OK)</c:v>
                </c:pt>
                <c:pt idx="8">
                  <c:v>Lilli Sokk</c:v>
                </c:pt>
                <c:pt idx="9">
                  <c:v>Nils Kaulins</c:v>
                </c:pt>
                <c:pt idx="10">
                  <c:v>Tailspin Toys (Cundiyo, NM)</c:v>
                </c:pt>
                <c:pt idx="11">
                  <c:v>Wingtip Toys (Wapinitia, OR)</c:v>
                </c:pt>
                <c:pt idx="12">
                  <c:v>Sabine Alksne</c:v>
                </c:pt>
                <c:pt idx="13">
                  <c:v>Tailspin Toys (Malott, WA)</c:v>
                </c:pt>
                <c:pt idx="14">
                  <c:v>Wingtip Toys (Ware Shoals, SC)</c:v>
                </c:pt>
                <c:pt idx="15">
                  <c:v>Wingtip Toys (Waycross, GA)</c:v>
                </c:pt>
                <c:pt idx="16">
                  <c:v>Olya Izmaylov</c:v>
                </c:pt>
                <c:pt idx="17">
                  <c:v>Tailspin Toys (Koontzville, WA)</c:v>
                </c:pt>
                <c:pt idx="18">
                  <c:v>Tailspin Toys (La Cueva, NM)</c:v>
                </c:pt>
              </c:strCache>
            </c:strRef>
          </c:cat>
          <c:val>
            <c:numRef>
              <c:f>'[AdHocData_Finish.xlsx]POs by Cust over 55k'!$B$2:$B$20</c:f>
              <c:numCache>
                <c:formatCode>General</c:formatCode>
                <c:ptCount val="19"/>
                <c:pt idx="0">
                  <c:v>17</c:v>
                </c:pt>
                <c:pt idx="1">
                  <c:v>15</c:v>
                </c:pt>
                <c:pt idx="2">
                  <c:v>20</c:v>
                </c:pt>
                <c:pt idx="3">
                  <c:v>17</c:v>
                </c:pt>
                <c:pt idx="4">
                  <c:v>17</c:v>
                </c:pt>
                <c:pt idx="5">
                  <c:v>15</c:v>
                </c:pt>
                <c:pt idx="6">
                  <c:v>19</c:v>
                </c:pt>
                <c:pt idx="7">
                  <c:v>17</c:v>
                </c:pt>
                <c:pt idx="8">
                  <c:v>20</c:v>
                </c:pt>
                <c:pt idx="9">
                  <c:v>14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15</c:v>
                </c:pt>
                <c:pt idx="17">
                  <c:v>17</c:v>
                </c:pt>
                <c:pt idx="1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72-44FA-A82C-0B367187A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5062655"/>
        <c:axId val="1835060159"/>
      </c:lineChart>
      <c:catAx>
        <c:axId val="183506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60159"/>
        <c:crosses val="autoZero"/>
        <c:auto val="1"/>
        <c:lblAlgn val="ctr"/>
        <c:lblOffset val="100"/>
        <c:noMultiLvlLbl val="0"/>
      </c:catAx>
      <c:valAx>
        <c:axId val="183506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62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1A39-49EE-470D-A718-9BB38C567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863C7-48FD-4A68-9BFE-E4299EC8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0633-A9D4-475C-9F73-BAD8169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6D70-DF2F-4AB6-A062-58395928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ABB18-6A8D-4FE5-A33C-79CA20A2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00A-870A-4A5A-B64F-C210171F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DC27-6FA5-4774-86C5-DCC302E7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29F4-7CE4-4AE2-AB89-D38C4C0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66B09-A415-445B-904A-CFB0A203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4118E-00D5-406E-9940-FC066D98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E258B-7BD8-4358-93F9-276816F9C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8428-70FB-4E50-8CCB-7496BD52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AB6C-1960-4C37-BA5E-F044DEAB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87CF-25D4-4E00-B1AD-834BC6A0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A88F-53C1-47CF-A9D6-7DE56D2B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1BAD-A33B-4FD3-8461-A608E8D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B1AB-721C-407E-B142-0361952B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548C-1BA6-4313-9EC6-FC47BF68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E6DC-7C09-4CD5-893A-CA9E32F2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0FA7-C598-4B48-9E95-BD0E295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EC60-ABD6-40B4-97C8-999A4A5D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2683-77C1-427F-9685-E721CD4F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CF69-E11F-400C-AF81-70127B2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06A7-9B8D-4461-AAB3-2130F351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06E9-0E16-482B-9F9D-C6AB3EB8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9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57E-42AD-4901-9165-C0EDD5C8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BA8-7AF8-4664-9063-B22AA46A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A286-0C51-44E7-A064-1E21E27D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2AB0-D750-46FE-BBFE-4887F66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E17A-C7C7-466C-B2C7-4852A358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DCE9-179A-4BBF-8091-B5D9771A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9BD0-7221-4494-B3C3-14D48162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CFF5-168C-4252-8AEE-D2B0910A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D7FE-66EB-49E4-A69F-F177C0BF4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3A5FF-B8D0-40A3-BDBF-FB7D13AD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4C143-4A9C-425D-8A11-6E208C5F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DA603-3450-4E5F-9559-FEB2616C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BEEC5-7DC7-49A8-B140-8D4B292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B02A6-8390-4866-B7E3-B0DE91C7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818B-23A3-460E-A6D8-2E2B4498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FF78F-2842-4FEA-9FF3-26832E2A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C5A4-3540-428C-8210-5CC189B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55EF-97A7-4E38-BD57-9B2D706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12E7E-52AE-462E-8945-CD93F1AF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3882-D582-448D-8DEC-D23EA2B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6792-27FE-47D9-9F26-A1D423CE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200-9207-4187-894A-6CC5B76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27E5-BE13-4DED-B597-62BAD654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1D4A-978F-425E-B065-F1E1C908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F1AE-405E-451C-8F81-D51B936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E0C4-BF85-4BFF-8F4F-8AE6AD68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3E26C-8541-45D4-BBF6-C8E1B900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3708-ECCF-4CB0-BFB9-3B89F605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16590-B2AD-476F-90CA-2893263FC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95213-F2E5-47E9-A7FF-08F275C6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C75D-93DC-4214-AB39-D0A13AC8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C839-7ADA-4A9A-BD76-D4E69B0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66DD-D01C-457B-967A-D1AC5173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A6101-622F-46F6-BA22-F5A1D9CD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EB54-4830-4492-8035-5843290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E2F0-EC20-499C-B4CB-3875F558F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F232-05ED-415E-9343-B8719A0F79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4618-82D2-4681-82A9-B3CE99A0B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E845-D537-4BE2-9E56-8E4EBEEDB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D54C-A56A-4192-9558-E61BB2FC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06FB-B115-4DA5-8830-C8FB19744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Charts for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08B1C-4786-475A-9811-15BA8E1F6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5331E-56A5-41E4-A533-589FC3E3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37" y="643467"/>
            <a:ext cx="76649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623B08-3405-4C15-9D1F-6B62E2DCA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82511"/>
              </p:ext>
            </p:extLst>
          </p:nvPr>
        </p:nvGraphicFramePr>
        <p:xfrm>
          <a:off x="1120477" y="1123527"/>
          <a:ext cx="9951041" cy="46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20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6F000FB-6875-4571-B299-C551A4EC7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35819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0474691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  <a:fontScheme name="Calibri">
    <a:maj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Savon">
    <a:fillStyleLst>
      <a:solidFill>
        <a:schemeClr val="phClr"/>
      </a:solidFill>
      <a:gradFill rotWithShape="1">
        <a:gsLst>
          <a:gs pos="0">
            <a:schemeClr val="phClr">
              <a:tint val="60000"/>
              <a:satMod val="105000"/>
              <a:lumMod val="105000"/>
            </a:schemeClr>
          </a:gs>
          <a:gs pos="100000">
            <a:schemeClr val="phClr">
              <a:tint val="65000"/>
              <a:satMod val="100000"/>
              <a:lumMod val="100000"/>
            </a:schemeClr>
          </a:gs>
          <a:gs pos="100000">
            <a:schemeClr val="phClr">
              <a:tint val="70000"/>
              <a:satMod val="100000"/>
              <a:lumMod val="100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0000"/>
              <a:lumMod val="100000"/>
            </a:schemeClr>
          </a:gs>
          <a:gs pos="50000">
            <a:schemeClr val="phClr">
              <a:shade val="99000"/>
              <a:satMod val="105000"/>
              <a:lumMod val="100000"/>
            </a:schemeClr>
          </a:gs>
          <a:gs pos="100000">
            <a:schemeClr val="phClr">
              <a:shade val="98000"/>
              <a:satMod val="105000"/>
              <a:lumMod val="100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12700" dir="5400000" algn="ctr" rotWithShape="0">
            <a:srgbClr val="000000">
              <a:alpha val="63000"/>
            </a:srgbClr>
          </a:outerShdw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shade val="92000"/>
              <a:satMod val="160000"/>
            </a:schemeClr>
          </a:gs>
          <a:gs pos="77000">
            <a:schemeClr val="phClr">
              <a:tint val="100000"/>
              <a:shade val="73000"/>
              <a:satMod val="155000"/>
            </a:schemeClr>
          </a:gs>
          <a:gs pos="100000">
            <a:schemeClr val="phClr">
              <a:tint val="100000"/>
              <a:shade val="67000"/>
              <a:satMod val="145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92000"/>
              <a:satMod val="115000"/>
            </a:schemeClr>
          </a:duotone>
        </a:blip>
        <a:tile tx="0" ty="0" sx="60000" sy="6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My Charts for Meetings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Charts for Meetings</dc:title>
  <dc:creator>sarah haver</dc:creator>
  <cp:lastModifiedBy>sarah haver</cp:lastModifiedBy>
  <cp:revision>1</cp:revision>
  <dcterms:created xsi:type="dcterms:W3CDTF">2022-04-29T21:06:45Z</dcterms:created>
  <dcterms:modified xsi:type="dcterms:W3CDTF">2022-04-30T00:44:00Z</dcterms:modified>
</cp:coreProperties>
</file>