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5" r:id="rId5"/>
    <p:sldId id="266" r:id="rId6"/>
    <p:sldId id="259" r:id="rId7"/>
    <p:sldId id="267" r:id="rId8"/>
    <p:sldId id="268" r:id="rId9"/>
    <p:sldId id="261" r:id="rId10"/>
    <p:sldId id="262" r:id="rId11"/>
    <p:sldId id="263" r:id="rId12"/>
    <p:sldId id="269"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62B2-80CC-4282-8565-427DFCE47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40EE8D-7B4C-4339-8A21-DC297FD56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E5E443-CAFD-437B-AE61-E528BB753C2B}"/>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CC545BC5-E6BB-4CC3-AE4A-703CFB55D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C2177-A321-47FD-BA2C-D397F56E687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49160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7DF5-B277-4E1F-AEC5-09F65ABFA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1CDCD5-04E8-4A7B-80FD-CA0D609FE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C8822-F09B-45E9-BE73-F12F99459B98}"/>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C6887936-AA00-4FE6-BA1F-8A1B60165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7ABF8-11A9-4021-8FA4-CD7F0DAB921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374480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EC3790-3E8F-4867-B52F-A795BE7189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DACF4A-70FC-4870-98DD-2FC2C6BA4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DF37-55C7-45B6-890D-F8F69448B05E}"/>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5D4008EB-D97B-43FB-8C22-4BFE45A6A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1072B-BF48-4823-BB05-76BECE395028}"/>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68641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8AC0-BF8D-4881-B34D-6B5A0521E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C87F5-476F-40E5-9D7C-8857A130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C5203-645B-4200-9839-F983708E70F5}"/>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F3B78AE7-585D-4324-A684-F24F395D7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F9FBE-E7BF-47BD-802A-258DDF5427C7}"/>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377346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BCA1-CCD6-45EF-AFD4-32116CCC0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A8C68-A964-4B15-B4CD-BC66507B8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DD767-37D2-40A1-956C-5AC7CBD4BD27}"/>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BCAB9938-A7A7-4E23-8C88-67746BB97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026A1-6592-4BF2-9598-DBEFF8B2FFCD}"/>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86188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0996-9249-46EC-B35A-4BDF61DE1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D6828-CE3F-4ECA-AF7F-AF64BAAE0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E5D7B-B3CC-4F55-996B-04739F58A1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DC71C-5C3C-47E8-98C7-C9E2083C5E3D}"/>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A990F43B-4344-430C-89EE-7DCB87618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73041-1159-442E-A91D-B6B2E95184EC}"/>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77623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5F67-F84C-4B1E-B5C3-2234F3B82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CFCA-A74E-4248-962C-384E89D10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D0771-6263-4688-BBF4-653113378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006D4-92FA-4E87-9F16-D4B6558C3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4FE83-AF98-44FD-ABCC-217024A85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89A48-6980-4EE1-B9AA-B84EA44BC47C}"/>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8" name="Footer Placeholder 7">
            <a:extLst>
              <a:ext uri="{FF2B5EF4-FFF2-40B4-BE49-F238E27FC236}">
                <a16:creationId xmlns:a16="http://schemas.microsoft.com/office/drawing/2014/main" id="{CF8A1D63-093D-4262-B56F-B584E9533E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AAA5E6-93C9-4330-B83F-4ED4FDAAFC83}"/>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96991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2117-FB70-416C-ADC6-F0C646F20A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07D653-CE46-43DA-A91C-E6D33975B891}"/>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4" name="Footer Placeholder 3">
            <a:extLst>
              <a:ext uri="{FF2B5EF4-FFF2-40B4-BE49-F238E27FC236}">
                <a16:creationId xmlns:a16="http://schemas.microsoft.com/office/drawing/2014/main" id="{85385F81-B47F-4646-B50A-66CB2169A5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B0DE12-DD2A-41A6-A7EF-8091BA74E99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84481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E09C-F7B0-4747-BAA2-0B9E7FC92251}"/>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3" name="Footer Placeholder 2">
            <a:extLst>
              <a:ext uri="{FF2B5EF4-FFF2-40B4-BE49-F238E27FC236}">
                <a16:creationId xmlns:a16="http://schemas.microsoft.com/office/drawing/2014/main" id="{C8DBFEB0-BB64-46CD-8B8C-7E1BF513D5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21C445-9A9F-4640-8A9E-E0F4A0397538}"/>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86272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69CE-409F-4B3C-A9A6-07FD7DFD2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640A5-C3AE-4EB9-941C-B3281572F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56703-74BC-4597-9EEF-C2B6098E5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5262D-46BE-47EC-A6EB-50330E0FDC38}"/>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7053B0B3-AF3C-4EC4-9492-EC3D0C1FF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5ECAC-F1D0-4399-BF4E-0EA22785571E}"/>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409073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39EB-ECDB-408A-8BB3-1D6D3B068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83F685-CD57-4732-9B3A-53C4C8C6B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B6BA48-7A16-4F00-BE82-0A9E309FC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FAFE4-DFB6-4DD1-A6B1-0470607976E9}"/>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BD1ECA89-BDB9-4C9E-9ED7-73BB58669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B4460-85D9-402D-B1F4-5A7E333497CA}"/>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112400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25A08-E900-4C64-BF1B-C4786CB96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66DFD7-EB23-4073-BA39-E9985AB4E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BC84A-D583-4A87-AF75-8CCDE9F60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27941A43-A5A1-4AF9-852A-7968701BD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15131-F209-42D9-98B3-D13591FE29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9E3C2-A4A1-49BD-AAF5-407F3F84710E}" type="slidenum">
              <a:rPr lang="en-US" smtClean="0"/>
              <a:t>‹#›</a:t>
            </a:fld>
            <a:endParaRPr lang="en-US"/>
          </a:p>
        </p:txBody>
      </p:sp>
    </p:spTree>
    <p:extLst>
      <p:ext uri="{BB962C8B-B14F-4D97-AF65-F5344CB8AC3E}">
        <p14:creationId xmlns:p14="http://schemas.microsoft.com/office/powerpoint/2010/main" val="566433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horzBrick">
          <a:fgClr>
            <a:schemeClr val="bg1">
              <a:lumMod val="7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B12F-0785-47D9-8690-367565A80AFA}"/>
              </a:ext>
            </a:extLst>
          </p:cNvPr>
          <p:cNvSpPr>
            <a:spLocks noGrp="1"/>
          </p:cNvSpPr>
          <p:nvPr>
            <p:ph type="ctrTitle"/>
          </p:nvPr>
        </p:nvSpPr>
        <p:spPr/>
        <p:txBody>
          <a:bodyPr/>
          <a:lstStyle/>
          <a:p>
            <a:r>
              <a:rPr lang="en-US" dirty="0"/>
              <a:t>Cryptocurrency </a:t>
            </a:r>
          </a:p>
        </p:txBody>
      </p:sp>
      <p:sp>
        <p:nvSpPr>
          <p:cNvPr id="3" name="Subtitle 2">
            <a:extLst>
              <a:ext uri="{FF2B5EF4-FFF2-40B4-BE49-F238E27FC236}">
                <a16:creationId xmlns:a16="http://schemas.microsoft.com/office/drawing/2014/main" id="{A80CB26C-269E-4590-98D9-DEB6DD487868}"/>
              </a:ext>
            </a:extLst>
          </p:cNvPr>
          <p:cNvSpPr>
            <a:spLocks noGrp="1"/>
          </p:cNvSpPr>
          <p:nvPr>
            <p:ph type="subTitle" idx="1"/>
          </p:nvPr>
        </p:nvSpPr>
        <p:spPr/>
        <p:txBody>
          <a:bodyPr/>
          <a:lstStyle/>
          <a:p>
            <a:r>
              <a:rPr lang="en-US" dirty="0"/>
              <a:t>A Research Project by: Matt Tolman, Phil Quintanilla, Sarah Heavner, and Tony Odom</a:t>
            </a:r>
          </a:p>
        </p:txBody>
      </p:sp>
    </p:spTree>
    <p:extLst>
      <p:ext uri="{BB962C8B-B14F-4D97-AF65-F5344CB8AC3E}">
        <p14:creationId xmlns:p14="http://schemas.microsoft.com/office/powerpoint/2010/main" val="164618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AE977-CB8F-4045-AB57-4DF37CB694D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Does the price of Bitcoin follow the USD?</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9F10839-E94F-4ED9-A9C9-F9FB2E6488F0}"/>
              </a:ext>
            </a:extLst>
          </p:cNvPr>
          <p:cNvPicPr>
            <a:picLocks noChangeAspect="1"/>
          </p:cNvPicPr>
          <p:nvPr/>
        </p:nvPicPr>
        <p:blipFill>
          <a:blip r:embed="rId2"/>
          <a:stretch>
            <a:fillRect/>
          </a:stretch>
        </p:blipFill>
        <p:spPr>
          <a:xfrm>
            <a:off x="331567" y="2722429"/>
            <a:ext cx="5455917" cy="3406414"/>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AC14CC8-E222-446C-9813-1667F20DB25C}"/>
              </a:ext>
            </a:extLst>
          </p:cNvPr>
          <p:cNvPicPr>
            <a:picLocks noChangeAspect="1"/>
          </p:cNvPicPr>
          <p:nvPr/>
        </p:nvPicPr>
        <p:blipFill>
          <a:blip r:embed="rId3"/>
          <a:stretch>
            <a:fillRect/>
          </a:stretch>
        </p:blipFill>
        <p:spPr>
          <a:xfrm>
            <a:off x="6445073" y="2741122"/>
            <a:ext cx="5455917" cy="3369028"/>
          </a:xfrm>
          <a:prstGeom prst="rect">
            <a:avLst/>
          </a:prstGeom>
        </p:spPr>
      </p:pic>
    </p:spTree>
    <p:extLst>
      <p:ext uri="{BB962C8B-B14F-4D97-AF65-F5344CB8AC3E}">
        <p14:creationId xmlns:p14="http://schemas.microsoft.com/office/powerpoint/2010/main" val="366234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2924-0568-4C61-B411-C520C68C776D}"/>
              </a:ext>
            </a:extLst>
          </p:cNvPr>
          <p:cNvSpPr>
            <a:spLocks noGrp="1"/>
          </p:cNvSpPr>
          <p:nvPr>
            <p:ph type="title"/>
          </p:nvPr>
        </p:nvSpPr>
        <p:spPr/>
        <p:txBody>
          <a:bodyPr>
            <a:normAutofit/>
          </a:bodyPr>
          <a:lstStyle/>
          <a:p>
            <a:r>
              <a:rPr lang="en-US"/>
              <a:t>Does social media influence pricing changes?</a:t>
            </a:r>
            <a:endParaRPr lang="en-US" dirty="0"/>
          </a:p>
        </p:txBody>
      </p:sp>
      <p:pic>
        <p:nvPicPr>
          <p:cNvPr id="5" name="Picture 4">
            <a:extLst>
              <a:ext uri="{FF2B5EF4-FFF2-40B4-BE49-F238E27FC236}">
                <a16:creationId xmlns:a16="http://schemas.microsoft.com/office/drawing/2014/main" id="{F7EB9580-A1EB-4F89-A32B-25D16FBF6760}"/>
              </a:ext>
            </a:extLst>
          </p:cNvPr>
          <p:cNvPicPr>
            <a:picLocks noChangeAspect="1"/>
          </p:cNvPicPr>
          <p:nvPr/>
        </p:nvPicPr>
        <p:blipFill>
          <a:blip r:embed="rId2"/>
          <a:stretch>
            <a:fillRect/>
          </a:stretch>
        </p:blipFill>
        <p:spPr>
          <a:xfrm>
            <a:off x="734179" y="1690688"/>
            <a:ext cx="5113293" cy="3935230"/>
          </a:xfrm>
          <a:prstGeom prst="rect">
            <a:avLst/>
          </a:prstGeom>
        </p:spPr>
      </p:pic>
      <p:pic>
        <p:nvPicPr>
          <p:cNvPr id="7" name="Picture 6">
            <a:extLst>
              <a:ext uri="{FF2B5EF4-FFF2-40B4-BE49-F238E27FC236}">
                <a16:creationId xmlns:a16="http://schemas.microsoft.com/office/drawing/2014/main" id="{51E7C45E-581B-4400-BAB3-609A7F533BE1}"/>
              </a:ext>
            </a:extLst>
          </p:cNvPr>
          <p:cNvPicPr>
            <a:picLocks noChangeAspect="1"/>
          </p:cNvPicPr>
          <p:nvPr/>
        </p:nvPicPr>
        <p:blipFill>
          <a:blip r:embed="rId3"/>
          <a:stretch>
            <a:fillRect/>
          </a:stretch>
        </p:blipFill>
        <p:spPr>
          <a:xfrm>
            <a:off x="6344529" y="2180266"/>
            <a:ext cx="5318762" cy="4142497"/>
          </a:xfrm>
          <a:prstGeom prst="rect">
            <a:avLst/>
          </a:prstGeom>
        </p:spPr>
      </p:pic>
    </p:spTree>
    <p:extLst>
      <p:ext uri="{BB962C8B-B14F-4D97-AF65-F5344CB8AC3E}">
        <p14:creationId xmlns:p14="http://schemas.microsoft.com/office/powerpoint/2010/main" val="268615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dashUpDiag">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4BD67F-83D1-471E-B99D-A29C6FC83EA4}"/>
              </a:ext>
            </a:extLst>
          </p:cNvPr>
          <p:cNvPicPr>
            <a:picLocks noChangeAspect="1"/>
          </p:cNvPicPr>
          <p:nvPr/>
        </p:nvPicPr>
        <p:blipFill>
          <a:blip r:embed="rId2"/>
          <a:stretch>
            <a:fillRect/>
          </a:stretch>
        </p:blipFill>
        <p:spPr>
          <a:xfrm>
            <a:off x="3082191" y="1205278"/>
            <a:ext cx="6027617" cy="4902067"/>
          </a:xfrm>
          <a:prstGeom prst="rect">
            <a:avLst/>
          </a:prstGeom>
        </p:spPr>
      </p:pic>
    </p:spTree>
    <p:extLst>
      <p:ext uri="{BB962C8B-B14F-4D97-AF65-F5344CB8AC3E}">
        <p14:creationId xmlns:p14="http://schemas.microsoft.com/office/powerpoint/2010/main" val="184689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ashVert">
          <a:fgClr>
            <a:srgbClr val="92D05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41AC-F8D1-4950-93DD-6DB02DB3A8D5}"/>
              </a:ext>
            </a:extLst>
          </p:cNvPr>
          <p:cNvSpPr>
            <a:spLocks noGrp="1"/>
          </p:cNvSpPr>
          <p:nvPr>
            <p:ph type="title"/>
          </p:nvPr>
        </p:nvSpPr>
        <p:spPr/>
        <p:txBody>
          <a:bodyPr>
            <a:normAutofit/>
          </a:bodyPr>
          <a:lstStyle/>
          <a:p>
            <a:r>
              <a:rPr lang="en-US" dirty="0"/>
              <a:t>Do we think Cryptocurrency is a good investment?</a:t>
            </a:r>
          </a:p>
        </p:txBody>
      </p:sp>
      <p:sp>
        <p:nvSpPr>
          <p:cNvPr id="3" name="Content Placeholder 2">
            <a:extLst>
              <a:ext uri="{FF2B5EF4-FFF2-40B4-BE49-F238E27FC236}">
                <a16:creationId xmlns:a16="http://schemas.microsoft.com/office/drawing/2014/main" id="{E8EC7ED1-A084-47AD-AB05-B6C8C101BD29}"/>
              </a:ext>
            </a:extLst>
          </p:cNvPr>
          <p:cNvSpPr>
            <a:spLocks noGrp="1"/>
          </p:cNvSpPr>
          <p:nvPr>
            <p:ph idx="1"/>
          </p:nvPr>
        </p:nvSpPr>
        <p:spPr>
          <a:noFill/>
        </p:spPr>
        <p:txBody>
          <a:bodyPr/>
          <a:lstStyle/>
          <a:p>
            <a:r>
              <a:rPr lang="en-US" dirty="0"/>
              <a:t>What Cryptocurrency appears to be the best investment?</a:t>
            </a:r>
          </a:p>
          <a:p>
            <a:pPr lvl="1"/>
            <a:r>
              <a:rPr lang="en-US" dirty="0"/>
              <a:t>Bitcoin (BTC) appears to be the most stable, however it is also the most expensive to begin investing</a:t>
            </a:r>
          </a:p>
          <a:p>
            <a:pPr lvl="2"/>
            <a:r>
              <a:rPr lang="en-US" dirty="0"/>
              <a:t>Bitcoin may be reliant on the strength of the USD, if USD falls it might be a good time to sell your Bitcoin</a:t>
            </a:r>
          </a:p>
          <a:p>
            <a:pPr lvl="1"/>
            <a:r>
              <a:rPr lang="en-US" dirty="0" err="1"/>
              <a:t>Binance</a:t>
            </a:r>
            <a:r>
              <a:rPr lang="en-US" dirty="0"/>
              <a:t> (BNB) has the most upward trajectory but also is one of the newest coins. It shows consistent stability and is an inexpensive investment if you are looking for something more entry level than Bitcoin</a:t>
            </a:r>
          </a:p>
          <a:p>
            <a:pPr lvl="1"/>
            <a:r>
              <a:rPr lang="en-US" dirty="0"/>
              <a:t>Tether (USDT) is the most unstable </a:t>
            </a:r>
          </a:p>
        </p:txBody>
      </p:sp>
    </p:spTree>
    <p:extLst>
      <p:ext uri="{BB962C8B-B14F-4D97-AF65-F5344CB8AC3E}">
        <p14:creationId xmlns:p14="http://schemas.microsoft.com/office/powerpoint/2010/main" val="242478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80">
          <a:fgClr>
            <a:schemeClr val="accent5">
              <a:lumMod val="20000"/>
              <a:lumOff val="80000"/>
            </a:schemeClr>
          </a:fgClr>
          <a:bgClr>
            <a:schemeClr val="accent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DD7A-EFEE-489B-B952-BE93700C4E51}"/>
              </a:ext>
            </a:extLst>
          </p:cNvPr>
          <p:cNvSpPr>
            <a:spLocks noGrp="1"/>
          </p:cNvSpPr>
          <p:nvPr>
            <p:ph type="title"/>
          </p:nvPr>
        </p:nvSpPr>
        <p:spPr/>
        <p:txBody>
          <a:bodyPr/>
          <a:lstStyle/>
          <a:p>
            <a:r>
              <a:rPr lang="en-US" dirty="0"/>
              <a:t>Cryptocurrency Overview</a:t>
            </a:r>
          </a:p>
        </p:txBody>
      </p:sp>
      <p:sp>
        <p:nvSpPr>
          <p:cNvPr id="3" name="Content Placeholder 2">
            <a:extLst>
              <a:ext uri="{FF2B5EF4-FFF2-40B4-BE49-F238E27FC236}">
                <a16:creationId xmlns:a16="http://schemas.microsoft.com/office/drawing/2014/main" id="{1E3FBDDC-F385-4624-B6F6-8A4F07A2BCCE}"/>
              </a:ext>
            </a:extLst>
          </p:cNvPr>
          <p:cNvSpPr>
            <a:spLocks noGrp="1"/>
          </p:cNvSpPr>
          <p:nvPr>
            <p:ph idx="1"/>
          </p:nvPr>
        </p:nvSpPr>
        <p:spPr/>
        <p:txBody>
          <a:bodyPr>
            <a:normAutofit/>
          </a:bodyPr>
          <a:lstStyle/>
          <a:p>
            <a:r>
              <a:rPr lang="en-US" dirty="0"/>
              <a:t>Defined by Investopedia.com, cryptocurrency is : ”a digital or virtual currency that is secured by cryptography, which makes it nearly impossible to counterfeit or double-spend.” (1)</a:t>
            </a:r>
          </a:p>
          <a:p>
            <a:r>
              <a:rPr lang="en-US" dirty="0"/>
              <a:t>While most US Dollars are traded digitally today, the difference is that the dollar is a centralized currency and transactions can take up to multiple days to be confirmed; cryptocurrency is </a:t>
            </a:r>
            <a:r>
              <a:rPr lang="en-US" dirty="0" err="1"/>
              <a:t>uncentralized</a:t>
            </a:r>
            <a:r>
              <a:rPr lang="en-US" dirty="0"/>
              <a:t> and transactions may complete in as little as 10 minutes.</a:t>
            </a:r>
          </a:p>
          <a:p>
            <a:r>
              <a:rPr lang="en-US" dirty="0"/>
              <a:t>According to Forbes, cryptocurrency exchange volume in the US has grown from an estimated 1.3 billion USD in 2015 to 227 billion USD in 2019.(2)</a:t>
            </a:r>
          </a:p>
        </p:txBody>
      </p:sp>
    </p:spTree>
    <p:extLst>
      <p:ext uri="{BB962C8B-B14F-4D97-AF65-F5344CB8AC3E}">
        <p14:creationId xmlns:p14="http://schemas.microsoft.com/office/powerpoint/2010/main" val="3363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kUpDiag">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56D0-7F40-4701-9AAE-932D8247E7EF}"/>
              </a:ext>
            </a:extLst>
          </p:cNvPr>
          <p:cNvSpPr>
            <a:spLocks noGrp="1"/>
          </p:cNvSpPr>
          <p:nvPr>
            <p:ph type="title"/>
          </p:nvPr>
        </p:nvSpPr>
        <p:spPr/>
        <p:txBody>
          <a:bodyPr/>
          <a:lstStyle/>
          <a:p>
            <a:r>
              <a:rPr lang="en-US" dirty="0"/>
              <a:t>Research Goals</a:t>
            </a:r>
          </a:p>
        </p:txBody>
      </p:sp>
      <p:sp>
        <p:nvSpPr>
          <p:cNvPr id="3" name="Content Placeholder 2">
            <a:extLst>
              <a:ext uri="{FF2B5EF4-FFF2-40B4-BE49-F238E27FC236}">
                <a16:creationId xmlns:a16="http://schemas.microsoft.com/office/drawing/2014/main" id="{514399EC-ECB9-4959-8FEA-6B0AFDB05F82}"/>
              </a:ext>
            </a:extLst>
          </p:cNvPr>
          <p:cNvSpPr>
            <a:spLocks noGrp="1"/>
          </p:cNvSpPr>
          <p:nvPr>
            <p:ph idx="1"/>
          </p:nvPr>
        </p:nvSpPr>
        <p:spPr>
          <a:noFill/>
        </p:spPr>
        <p:txBody>
          <a:bodyPr>
            <a:normAutofit/>
          </a:bodyPr>
          <a:lstStyle/>
          <a:p>
            <a:r>
              <a:rPr lang="en-US" dirty="0"/>
              <a:t>Analyze trends in the top 5 Cryptocurrencies by volume (BTC, ETH, LTC, BCH, BNB) and top 5 Cryptocurrencies by market cap (BTC, XRP, USDT, ETH, BCH) to determine the following questions:</a:t>
            </a:r>
          </a:p>
          <a:p>
            <a:pPr lvl="1"/>
            <a:r>
              <a:rPr lang="en-US" dirty="0"/>
              <a:t>Cryptocurrency Stability</a:t>
            </a:r>
          </a:p>
          <a:p>
            <a:pPr lvl="2"/>
            <a:r>
              <a:rPr lang="en-US" dirty="0"/>
              <a:t>Do short term trends follow long term trends?</a:t>
            </a:r>
          </a:p>
          <a:p>
            <a:pPr lvl="1"/>
            <a:r>
              <a:rPr lang="en-US" dirty="0"/>
              <a:t>Most Traded Cryptocurrency</a:t>
            </a:r>
          </a:p>
          <a:p>
            <a:pPr lvl="2"/>
            <a:r>
              <a:rPr lang="en-US" dirty="0"/>
              <a:t>What is the most traded Cryptocurrency?</a:t>
            </a:r>
          </a:p>
          <a:p>
            <a:pPr lvl="1"/>
            <a:r>
              <a:rPr lang="en-US" dirty="0"/>
              <a:t>Does the price of Bitcoin follow the USD?</a:t>
            </a:r>
          </a:p>
          <a:p>
            <a:pPr lvl="1"/>
            <a:r>
              <a:rPr lang="en-US" dirty="0">
                <a:highlight>
                  <a:srgbClr val="FFFF00"/>
                </a:highlight>
              </a:rPr>
              <a:t>Does social media popularity contribute to pricing changes?</a:t>
            </a:r>
          </a:p>
          <a:p>
            <a:pPr lvl="1"/>
            <a:r>
              <a:rPr lang="en-US" dirty="0"/>
              <a:t>Do we think Cryptocurrency is a good investment?</a:t>
            </a:r>
          </a:p>
          <a:p>
            <a:pPr lvl="2"/>
            <a:r>
              <a:rPr lang="en-US" dirty="0"/>
              <a:t>Which coin do we recommend?</a:t>
            </a:r>
          </a:p>
          <a:p>
            <a:endParaRPr lang="en-US" dirty="0"/>
          </a:p>
        </p:txBody>
      </p:sp>
    </p:spTree>
    <p:extLst>
      <p:ext uri="{BB962C8B-B14F-4D97-AF65-F5344CB8AC3E}">
        <p14:creationId xmlns:p14="http://schemas.microsoft.com/office/powerpoint/2010/main" val="298780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openDmnd">
          <a:fgClr>
            <a:srgbClr val="CC99FF"/>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D7AD-6727-4192-A80A-D25BC3807294}"/>
              </a:ext>
            </a:extLst>
          </p:cNvPr>
          <p:cNvSpPr>
            <a:spLocks noGrp="1"/>
          </p:cNvSpPr>
          <p:nvPr>
            <p:ph type="title"/>
          </p:nvPr>
        </p:nvSpPr>
        <p:spPr/>
        <p:txBody>
          <a:bodyPr/>
          <a:lstStyle/>
          <a:p>
            <a:r>
              <a:rPr lang="en-US"/>
              <a:t>Summary Statistics - Volume</a:t>
            </a:r>
            <a:endParaRPr lang="en-US" dirty="0"/>
          </a:p>
        </p:txBody>
      </p:sp>
      <p:pic>
        <p:nvPicPr>
          <p:cNvPr id="5" name="Picture 4">
            <a:extLst>
              <a:ext uri="{FF2B5EF4-FFF2-40B4-BE49-F238E27FC236}">
                <a16:creationId xmlns:a16="http://schemas.microsoft.com/office/drawing/2014/main" id="{6FB2163F-F7B0-431B-9E2F-5E27D39A01FC}"/>
              </a:ext>
            </a:extLst>
          </p:cNvPr>
          <p:cNvPicPr>
            <a:picLocks noChangeAspect="1"/>
          </p:cNvPicPr>
          <p:nvPr/>
        </p:nvPicPr>
        <p:blipFill>
          <a:blip r:embed="rId2"/>
          <a:stretch>
            <a:fillRect/>
          </a:stretch>
        </p:blipFill>
        <p:spPr>
          <a:xfrm>
            <a:off x="453498" y="2036133"/>
            <a:ext cx="11015082" cy="3358827"/>
          </a:xfrm>
          <a:prstGeom prst="rect">
            <a:avLst/>
          </a:prstGeom>
        </p:spPr>
      </p:pic>
    </p:spTree>
    <p:extLst>
      <p:ext uri="{BB962C8B-B14F-4D97-AF65-F5344CB8AC3E}">
        <p14:creationId xmlns:p14="http://schemas.microsoft.com/office/powerpoint/2010/main" val="62892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kVert">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7988-A581-4A8D-9AB4-C7C54D2D9F4A}"/>
              </a:ext>
            </a:extLst>
          </p:cNvPr>
          <p:cNvSpPr>
            <a:spLocks noGrp="1"/>
          </p:cNvSpPr>
          <p:nvPr>
            <p:ph type="title"/>
          </p:nvPr>
        </p:nvSpPr>
        <p:spPr/>
        <p:txBody>
          <a:bodyPr/>
          <a:lstStyle/>
          <a:p>
            <a:r>
              <a:rPr lang="en-US" dirty="0"/>
              <a:t>Summary Statistics – Closing Price</a:t>
            </a:r>
          </a:p>
        </p:txBody>
      </p:sp>
      <p:pic>
        <p:nvPicPr>
          <p:cNvPr id="9" name="Picture 8">
            <a:extLst>
              <a:ext uri="{FF2B5EF4-FFF2-40B4-BE49-F238E27FC236}">
                <a16:creationId xmlns:a16="http://schemas.microsoft.com/office/drawing/2014/main" id="{6DCF1BE8-5FD1-4250-BA9C-55B442E9E50F}"/>
              </a:ext>
            </a:extLst>
          </p:cNvPr>
          <p:cNvPicPr>
            <a:picLocks noChangeAspect="1"/>
          </p:cNvPicPr>
          <p:nvPr/>
        </p:nvPicPr>
        <p:blipFill>
          <a:blip r:embed="rId2"/>
          <a:stretch>
            <a:fillRect/>
          </a:stretch>
        </p:blipFill>
        <p:spPr>
          <a:xfrm>
            <a:off x="838200" y="1690688"/>
            <a:ext cx="10283541" cy="3809780"/>
          </a:xfrm>
          <a:prstGeom prst="rect">
            <a:avLst/>
          </a:prstGeom>
        </p:spPr>
      </p:pic>
    </p:spTree>
    <p:extLst>
      <p:ext uri="{BB962C8B-B14F-4D97-AF65-F5344CB8AC3E}">
        <p14:creationId xmlns:p14="http://schemas.microsoft.com/office/powerpoint/2010/main" val="90733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E3BF711F-F9A0-4EA4-B156-A79E9F362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8">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30" name="Straight Connector 29">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Rectangle 32">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23A1F-7181-4C85-B403-97401757F777}"/>
              </a:ext>
            </a:extLst>
          </p:cNvPr>
          <p:cNvSpPr>
            <a:spLocks noGrp="1"/>
          </p:cNvSpPr>
          <p:nvPr>
            <p:ph type="title"/>
          </p:nvPr>
        </p:nvSpPr>
        <p:spPr>
          <a:xfrm>
            <a:off x="1060232" y="3801738"/>
            <a:ext cx="10071536" cy="929750"/>
          </a:xfrm>
        </p:spPr>
        <p:txBody>
          <a:bodyPr vert="horz" lIns="91440" tIns="45720" rIns="91440" bIns="45720" rtlCol="0" anchor="b">
            <a:normAutofit/>
          </a:bodyPr>
          <a:lstStyle/>
          <a:p>
            <a:pPr algn="ctr"/>
            <a:r>
              <a:rPr lang="en-US" sz="4000" kern="1200">
                <a:solidFill>
                  <a:schemeClr val="tx1"/>
                </a:solidFill>
                <a:latin typeface="+mj-lt"/>
                <a:ea typeface="+mj-ea"/>
                <a:cs typeface="+mj-cs"/>
              </a:rPr>
              <a:t>Cryptocurrency Pricing Stability – Short Term</a:t>
            </a:r>
          </a:p>
        </p:txBody>
      </p:sp>
      <p:pic>
        <p:nvPicPr>
          <p:cNvPr id="5" name="Picture 4">
            <a:extLst>
              <a:ext uri="{FF2B5EF4-FFF2-40B4-BE49-F238E27FC236}">
                <a16:creationId xmlns:a16="http://schemas.microsoft.com/office/drawing/2014/main" id="{2C619FFE-0E4E-420A-9A3C-1F340534F112}"/>
              </a:ext>
            </a:extLst>
          </p:cNvPr>
          <p:cNvPicPr>
            <a:picLocks noChangeAspect="1"/>
          </p:cNvPicPr>
          <p:nvPr/>
        </p:nvPicPr>
        <p:blipFill rotWithShape="1">
          <a:blip r:embed="rId2"/>
          <a:srcRect r="11061" b="-2"/>
          <a:stretch/>
        </p:blipFill>
        <p:spPr>
          <a:xfrm>
            <a:off x="904492" y="772621"/>
            <a:ext cx="3292790" cy="2663137"/>
          </a:xfrm>
          <a:prstGeom prst="rect">
            <a:avLst/>
          </a:prstGeom>
        </p:spPr>
      </p:pic>
      <p:pic>
        <p:nvPicPr>
          <p:cNvPr id="7" name="Picture 6">
            <a:extLst>
              <a:ext uri="{FF2B5EF4-FFF2-40B4-BE49-F238E27FC236}">
                <a16:creationId xmlns:a16="http://schemas.microsoft.com/office/drawing/2014/main" id="{D1541BE5-46B4-4853-890A-36F3041C9CF8}"/>
              </a:ext>
            </a:extLst>
          </p:cNvPr>
          <p:cNvPicPr>
            <a:picLocks noChangeAspect="1"/>
          </p:cNvPicPr>
          <p:nvPr/>
        </p:nvPicPr>
        <p:blipFill rotWithShape="1">
          <a:blip r:embed="rId3"/>
          <a:srcRect l="5093" r="9718"/>
          <a:stretch/>
        </p:blipFill>
        <p:spPr>
          <a:xfrm>
            <a:off x="4457293" y="772621"/>
            <a:ext cx="3292790" cy="2663137"/>
          </a:xfrm>
          <a:prstGeom prst="rect">
            <a:avLst/>
          </a:prstGeom>
        </p:spPr>
      </p:pic>
      <p:pic>
        <p:nvPicPr>
          <p:cNvPr id="9" name="Picture 8">
            <a:extLst>
              <a:ext uri="{FF2B5EF4-FFF2-40B4-BE49-F238E27FC236}">
                <a16:creationId xmlns:a16="http://schemas.microsoft.com/office/drawing/2014/main" id="{45E04CDC-36DD-469D-825B-4C28D387B3CC}"/>
              </a:ext>
            </a:extLst>
          </p:cNvPr>
          <p:cNvPicPr>
            <a:picLocks noChangeAspect="1"/>
          </p:cNvPicPr>
          <p:nvPr/>
        </p:nvPicPr>
        <p:blipFill rotWithShape="1">
          <a:blip r:embed="rId4"/>
          <a:srcRect l="1126" r="11828" b="-4"/>
          <a:stretch/>
        </p:blipFill>
        <p:spPr>
          <a:xfrm>
            <a:off x="8015984" y="772621"/>
            <a:ext cx="3292790" cy="2663137"/>
          </a:xfrm>
          <a:prstGeom prst="rect">
            <a:avLst/>
          </a:prstGeom>
        </p:spPr>
      </p:pic>
    </p:spTree>
    <p:extLst>
      <p:ext uri="{BB962C8B-B14F-4D97-AF65-F5344CB8AC3E}">
        <p14:creationId xmlns:p14="http://schemas.microsoft.com/office/powerpoint/2010/main" val="309058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2"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C4FC266-9D8A-49F2-87DC-E1189D7BFD63}"/>
              </a:ext>
            </a:extLst>
          </p:cNvPr>
          <p:cNvSpPr>
            <a:spLocks noGrp="1"/>
          </p:cNvSpPr>
          <p:nvPr>
            <p:ph type="title"/>
          </p:nvPr>
        </p:nvSpPr>
        <p:spPr>
          <a:xfrm>
            <a:off x="8100127" y="932688"/>
            <a:ext cx="3361677" cy="3273552"/>
          </a:xfrm>
        </p:spPr>
        <p:txBody>
          <a:bodyPr vert="horz" lIns="91440" tIns="45720" rIns="91440" bIns="45720" rtlCol="0" anchor="ctr">
            <a:normAutofit/>
          </a:bodyPr>
          <a:lstStyle/>
          <a:p>
            <a:r>
              <a:rPr lang="en-US" sz="3900">
                <a:solidFill>
                  <a:srgbClr val="FFFFFF"/>
                </a:solidFill>
              </a:rPr>
              <a:t>Cryptocurrency Pricing Stability - YTD</a:t>
            </a: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1"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Picture 6">
            <a:extLst>
              <a:ext uri="{FF2B5EF4-FFF2-40B4-BE49-F238E27FC236}">
                <a16:creationId xmlns:a16="http://schemas.microsoft.com/office/drawing/2014/main" id="{4BFECBAE-12C1-4828-8D4B-BE5A10651A1E}"/>
              </a:ext>
            </a:extLst>
          </p:cNvPr>
          <p:cNvPicPr>
            <a:picLocks noChangeAspect="1"/>
          </p:cNvPicPr>
          <p:nvPr/>
        </p:nvPicPr>
        <p:blipFill rotWithShape="1">
          <a:blip r:embed="rId2"/>
          <a:srcRect l="1741" r="16485" b="2"/>
          <a:stretch/>
        </p:blipFill>
        <p:spPr>
          <a:xfrm>
            <a:off x="562708" y="450221"/>
            <a:ext cx="7109151" cy="5877883"/>
          </a:xfrm>
          <a:prstGeom prst="rect">
            <a:avLst/>
          </a:prstGeom>
        </p:spPr>
      </p:pic>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4594" y="4843002"/>
            <a:ext cx="1351062" cy="156847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33341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9B6BC-667C-4241-B45A-F9A5DC17D58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700">
                <a:solidFill>
                  <a:schemeClr val="bg1"/>
                </a:solidFill>
              </a:rPr>
              <a:t>Cryptocurrency Pricing Stability – 5 Year</a:t>
            </a:r>
          </a:p>
        </p:txBody>
      </p:sp>
      <p:pic>
        <p:nvPicPr>
          <p:cNvPr id="5" name="Picture 4">
            <a:extLst>
              <a:ext uri="{FF2B5EF4-FFF2-40B4-BE49-F238E27FC236}">
                <a16:creationId xmlns:a16="http://schemas.microsoft.com/office/drawing/2014/main" id="{18589DC0-F99B-4EC3-A8D1-1BF0D406C8E3}"/>
              </a:ext>
            </a:extLst>
          </p:cNvPr>
          <p:cNvPicPr>
            <a:picLocks noChangeAspect="1"/>
          </p:cNvPicPr>
          <p:nvPr/>
        </p:nvPicPr>
        <p:blipFill rotWithShape="1">
          <a:blip r:embed="rId2"/>
          <a:srcRect r="-1" b="1639"/>
          <a:stretch/>
        </p:blipFill>
        <p:spPr>
          <a:xfrm>
            <a:off x="4654297" y="10"/>
            <a:ext cx="7537704" cy="6857990"/>
          </a:xfrm>
          <a:prstGeom prst="rect">
            <a:avLst/>
          </a:prstGeom>
        </p:spPr>
      </p:pic>
    </p:spTree>
    <p:extLst>
      <p:ext uri="{BB962C8B-B14F-4D97-AF65-F5344CB8AC3E}">
        <p14:creationId xmlns:p14="http://schemas.microsoft.com/office/powerpoint/2010/main" val="139094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4B5D-2039-436A-A53E-4B04A8B28DDC}"/>
              </a:ext>
            </a:extLst>
          </p:cNvPr>
          <p:cNvSpPr>
            <a:spLocks noGrp="1"/>
          </p:cNvSpPr>
          <p:nvPr>
            <p:ph type="title"/>
          </p:nvPr>
        </p:nvSpPr>
        <p:spPr>
          <a:xfrm>
            <a:off x="838200" y="226002"/>
            <a:ext cx="10515600" cy="1325563"/>
          </a:xfrm>
        </p:spPr>
        <p:txBody>
          <a:bodyPr/>
          <a:lstStyle/>
          <a:p>
            <a:r>
              <a:rPr lang="en-US" dirty="0"/>
              <a:t>What is the most traded Cryptocurrency?</a:t>
            </a:r>
          </a:p>
        </p:txBody>
      </p:sp>
      <p:pic>
        <p:nvPicPr>
          <p:cNvPr id="7" name="Picture 6">
            <a:extLst>
              <a:ext uri="{FF2B5EF4-FFF2-40B4-BE49-F238E27FC236}">
                <a16:creationId xmlns:a16="http://schemas.microsoft.com/office/drawing/2014/main" id="{E5F556C9-B090-4C05-94C6-248511AD230A}"/>
              </a:ext>
            </a:extLst>
          </p:cNvPr>
          <p:cNvPicPr>
            <a:picLocks noChangeAspect="1"/>
          </p:cNvPicPr>
          <p:nvPr/>
        </p:nvPicPr>
        <p:blipFill>
          <a:blip r:embed="rId2"/>
          <a:stretch>
            <a:fillRect/>
          </a:stretch>
        </p:blipFill>
        <p:spPr>
          <a:xfrm>
            <a:off x="2378686" y="1227425"/>
            <a:ext cx="5934903" cy="3924848"/>
          </a:xfrm>
          <a:prstGeom prst="rect">
            <a:avLst/>
          </a:prstGeom>
        </p:spPr>
      </p:pic>
      <p:pic>
        <p:nvPicPr>
          <p:cNvPr id="9" name="Picture 8">
            <a:extLst>
              <a:ext uri="{FF2B5EF4-FFF2-40B4-BE49-F238E27FC236}">
                <a16:creationId xmlns:a16="http://schemas.microsoft.com/office/drawing/2014/main" id="{C1822C9E-6F6C-4EF0-819F-E5E9B71A7327}"/>
              </a:ext>
            </a:extLst>
          </p:cNvPr>
          <p:cNvPicPr>
            <a:picLocks noChangeAspect="1"/>
          </p:cNvPicPr>
          <p:nvPr/>
        </p:nvPicPr>
        <p:blipFill>
          <a:blip r:embed="rId3"/>
          <a:stretch>
            <a:fillRect/>
          </a:stretch>
        </p:blipFill>
        <p:spPr>
          <a:xfrm>
            <a:off x="2472055" y="5152273"/>
            <a:ext cx="5748164" cy="1479725"/>
          </a:xfrm>
          <a:prstGeom prst="rect">
            <a:avLst/>
          </a:prstGeom>
        </p:spPr>
      </p:pic>
    </p:spTree>
    <p:extLst>
      <p:ext uri="{BB962C8B-B14F-4D97-AF65-F5344CB8AC3E}">
        <p14:creationId xmlns:p14="http://schemas.microsoft.com/office/powerpoint/2010/main" val="347424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386</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Cryptocurrency </vt:lpstr>
      <vt:lpstr>Cryptocurrency Overview</vt:lpstr>
      <vt:lpstr>Research Goals</vt:lpstr>
      <vt:lpstr>Summary Statistics - Volume</vt:lpstr>
      <vt:lpstr>Summary Statistics – Closing Price</vt:lpstr>
      <vt:lpstr>Cryptocurrency Pricing Stability – Short Term</vt:lpstr>
      <vt:lpstr>Cryptocurrency Pricing Stability - YTD</vt:lpstr>
      <vt:lpstr>Cryptocurrency Pricing Stability – 5 Year</vt:lpstr>
      <vt:lpstr>What is the most traded Cryptocurrency?</vt:lpstr>
      <vt:lpstr>Does the price of Bitcoin follow the USD?</vt:lpstr>
      <vt:lpstr>Does social media influence pricing changes?</vt:lpstr>
      <vt:lpstr>PowerPoint Presentation</vt:lpstr>
      <vt:lpstr>Do we think Cryptocurrency is a good investment?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dc:title>
  <dc:creator>Sarah Heavner</dc:creator>
  <cp:lastModifiedBy>Sarah Heavner</cp:lastModifiedBy>
  <cp:revision>6</cp:revision>
  <dcterms:created xsi:type="dcterms:W3CDTF">2020-10-28T03:00:47Z</dcterms:created>
  <dcterms:modified xsi:type="dcterms:W3CDTF">2020-10-28T22:32:50Z</dcterms:modified>
</cp:coreProperties>
</file>