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247F-A9A8-43F9-8DAE-AE8E8DD7B9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FDC755-4CE6-45CC-B351-B676291E3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5A0CE2-3028-42FB-A9DE-98B16EF13C87}"/>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5" name="Footer Placeholder 4">
            <a:extLst>
              <a:ext uri="{FF2B5EF4-FFF2-40B4-BE49-F238E27FC236}">
                <a16:creationId xmlns:a16="http://schemas.microsoft.com/office/drawing/2014/main" id="{97385208-4806-4697-9BDB-633EB3AC1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98A45-5D17-457E-A82A-176431D00F0F}"/>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331993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FFD8-60FE-4256-B4A0-208A02D91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864C5D-A9E8-4907-99A0-59C7B839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FAB94-079E-4BC3-89D2-CB9878B1FF0F}"/>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5" name="Footer Placeholder 4">
            <a:extLst>
              <a:ext uri="{FF2B5EF4-FFF2-40B4-BE49-F238E27FC236}">
                <a16:creationId xmlns:a16="http://schemas.microsoft.com/office/drawing/2014/main" id="{64771B0F-1CF7-4C73-BF8E-0F44BB3D4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0197F-2CE3-4C9B-A1E9-455C606054EC}"/>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28671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73C8F0-7F14-4486-8962-64C378779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52B6D-7B6F-4A0A-BFFB-DD985FC8A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262FD-CE4C-4D7B-8778-0E4FA4FAC185}"/>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5" name="Footer Placeholder 4">
            <a:extLst>
              <a:ext uri="{FF2B5EF4-FFF2-40B4-BE49-F238E27FC236}">
                <a16:creationId xmlns:a16="http://schemas.microsoft.com/office/drawing/2014/main" id="{CB68C532-A530-4F39-A38E-CDA66C830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27256-07ED-4C32-BC8B-F0F9D5418F5C}"/>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38758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1E89-DA6C-4B44-8575-8486453E6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5897-EAD5-48C7-87DD-B6D1267AE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D30BF-8C5E-4EF5-8305-6280CB066CE6}"/>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5" name="Footer Placeholder 4">
            <a:extLst>
              <a:ext uri="{FF2B5EF4-FFF2-40B4-BE49-F238E27FC236}">
                <a16:creationId xmlns:a16="http://schemas.microsoft.com/office/drawing/2014/main" id="{02E785A3-CC72-4C62-9DD5-C5D34C7CB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54CE5-DFE4-46BE-816F-F6C7294B6B69}"/>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239438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5EF9-CAD1-4D21-AE8B-DF056433F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508D80-5B30-43A9-97FF-5ACEFD00D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48E16-71A6-4F12-8694-3108EC63FA9A}"/>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5" name="Footer Placeholder 4">
            <a:extLst>
              <a:ext uri="{FF2B5EF4-FFF2-40B4-BE49-F238E27FC236}">
                <a16:creationId xmlns:a16="http://schemas.microsoft.com/office/drawing/2014/main" id="{E7A303FF-358A-4871-85A4-161F71283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AD78D-9FD4-4EA8-AA81-94837F4FBB0F}"/>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277081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DE52-8786-4166-BAE4-9528FA703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C1F2F-C4FF-4381-B015-F48ADDBFC0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22D8F3-4D1F-4ED6-A8CE-40957B00C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A0276-A8AD-43F6-B66A-19E1B3507F15}"/>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6" name="Footer Placeholder 5">
            <a:extLst>
              <a:ext uri="{FF2B5EF4-FFF2-40B4-BE49-F238E27FC236}">
                <a16:creationId xmlns:a16="http://schemas.microsoft.com/office/drawing/2014/main" id="{4FE24218-8AF2-4216-A148-3ABDC221F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F47CD-6885-45D2-BC29-0A42524C6E41}"/>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178412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1253-FB4C-42EC-9C5A-DDB8F7DB7B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194CA-CD71-43E1-9486-85851513F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BDC62E-9016-4B23-9C79-DB4042F80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6C7F5-A835-4FD1-A7CD-7CF40C4BD0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7EA0F-9F4C-4487-A004-5B231966E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D11CBE-8F51-40FB-8A47-23069D918A72}"/>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8" name="Footer Placeholder 7">
            <a:extLst>
              <a:ext uri="{FF2B5EF4-FFF2-40B4-BE49-F238E27FC236}">
                <a16:creationId xmlns:a16="http://schemas.microsoft.com/office/drawing/2014/main" id="{7E98C058-F46E-4280-AC3B-CABBC0775B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851508-75FB-4302-91FE-5A54B785538C}"/>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296925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387-D243-4345-8919-C03EEF3AEC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9F8CF1-96D9-4DBD-8415-6D59769F793F}"/>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4" name="Footer Placeholder 3">
            <a:extLst>
              <a:ext uri="{FF2B5EF4-FFF2-40B4-BE49-F238E27FC236}">
                <a16:creationId xmlns:a16="http://schemas.microsoft.com/office/drawing/2014/main" id="{740389FD-6F09-46FE-A828-0900385EC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DC7F0-A1FE-419B-90F6-53570EEFBF0F}"/>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118347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B8FA3-9FF5-48FF-BA03-3A0AA2093312}"/>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3" name="Footer Placeholder 2">
            <a:extLst>
              <a:ext uri="{FF2B5EF4-FFF2-40B4-BE49-F238E27FC236}">
                <a16:creationId xmlns:a16="http://schemas.microsoft.com/office/drawing/2014/main" id="{BC16DF40-59E5-409C-A6A6-D4188C9C69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BE1A0-7B2D-40F1-A0EB-068ADF6F7EF2}"/>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14223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82FD-D9F6-4F50-B86A-C55F0AE29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F2122A-554B-4C10-A7E5-E17F66153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91D30-A8D6-4145-BC35-0D63FD25A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3DB7F-50F1-44DB-899E-D2C3DB118505}"/>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6" name="Footer Placeholder 5">
            <a:extLst>
              <a:ext uri="{FF2B5EF4-FFF2-40B4-BE49-F238E27FC236}">
                <a16:creationId xmlns:a16="http://schemas.microsoft.com/office/drawing/2014/main" id="{133E16F4-BE18-43AC-AA8B-1D43FEF48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26A30-E4EE-471A-B032-83573785DC7F}"/>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415019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376E-5856-494F-BDE0-6B52E484F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93F45-3F18-4975-A008-EE69843DE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FC618-79B2-4C0D-8DAA-AD0E4F63C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E392D-758D-437B-9CC8-6DDB666C1915}"/>
              </a:ext>
            </a:extLst>
          </p:cNvPr>
          <p:cNvSpPr>
            <a:spLocks noGrp="1"/>
          </p:cNvSpPr>
          <p:nvPr>
            <p:ph type="dt" sz="half" idx="10"/>
          </p:nvPr>
        </p:nvSpPr>
        <p:spPr/>
        <p:txBody>
          <a:bodyPr/>
          <a:lstStyle/>
          <a:p>
            <a:fld id="{A814D448-E3F6-4DC0-80CC-DCF82DC41BCD}" type="datetimeFigureOut">
              <a:rPr lang="en-US" smtClean="0"/>
              <a:t>10-Feb-20</a:t>
            </a:fld>
            <a:endParaRPr lang="en-US"/>
          </a:p>
        </p:txBody>
      </p:sp>
      <p:sp>
        <p:nvSpPr>
          <p:cNvPr id="6" name="Footer Placeholder 5">
            <a:extLst>
              <a:ext uri="{FF2B5EF4-FFF2-40B4-BE49-F238E27FC236}">
                <a16:creationId xmlns:a16="http://schemas.microsoft.com/office/drawing/2014/main" id="{C7603F20-2D72-4CB6-8648-1254C96AF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245D3-CCA3-460D-A244-BE89138D0B8E}"/>
              </a:ext>
            </a:extLst>
          </p:cNvPr>
          <p:cNvSpPr>
            <a:spLocks noGrp="1"/>
          </p:cNvSpPr>
          <p:nvPr>
            <p:ph type="sldNum" sz="quarter" idx="12"/>
          </p:nvPr>
        </p:nvSpPr>
        <p:spPr/>
        <p:txBody>
          <a:bodyPr/>
          <a:lstStyle/>
          <a:p>
            <a:fld id="{905C0F43-41EC-4E83-AC09-CE9B9B27CD37}" type="slidenum">
              <a:rPr lang="en-US" smtClean="0"/>
              <a:t>‹#›</a:t>
            </a:fld>
            <a:endParaRPr lang="en-US"/>
          </a:p>
        </p:txBody>
      </p:sp>
    </p:spTree>
    <p:extLst>
      <p:ext uri="{BB962C8B-B14F-4D97-AF65-F5344CB8AC3E}">
        <p14:creationId xmlns:p14="http://schemas.microsoft.com/office/powerpoint/2010/main" val="367323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30FC1-CE1F-4790-AE27-E29C19580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CF0C92-3269-412A-BEB1-2619CB0154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FE8EB-B5F9-4417-AA5D-1BD165BEB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4D448-E3F6-4DC0-80CC-DCF82DC41BCD}" type="datetimeFigureOut">
              <a:rPr lang="en-US" smtClean="0"/>
              <a:t>10-Feb-20</a:t>
            </a:fld>
            <a:endParaRPr lang="en-US"/>
          </a:p>
        </p:txBody>
      </p:sp>
      <p:sp>
        <p:nvSpPr>
          <p:cNvPr id="5" name="Footer Placeholder 4">
            <a:extLst>
              <a:ext uri="{FF2B5EF4-FFF2-40B4-BE49-F238E27FC236}">
                <a16:creationId xmlns:a16="http://schemas.microsoft.com/office/drawing/2014/main" id="{9E73DC53-D025-4A12-9276-0BACCC06A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E0915E-87AC-4E28-8CBB-380FCBF44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C0F43-41EC-4E83-AC09-CE9B9B27CD37}" type="slidenum">
              <a:rPr lang="en-US" smtClean="0"/>
              <a:t>‹#›</a:t>
            </a:fld>
            <a:endParaRPr lang="en-US"/>
          </a:p>
        </p:txBody>
      </p:sp>
    </p:spTree>
    <p:extLst>
      <p:ext uri="{BB962C8B-B14F-4D97-AF65-F5344CB8AC3E}">
        <p14:creationId xmlns:p14="http://schemas.microsoft.com/office/powerpoint/2010/main" val="237877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B7E468-DC11-4AB9-9499-800DD7AA3986}"/>
              </a:ext>
            </a:extLst>
          </p:cNvPr>
          <p:cNvSpPr txBox="1"/>
          <p:nvPr/>
        </p:nvSpPr>
        <p:spPr>
          <a:xfrm>
            <a:off x="132521" y="440363"/>
            <a:ext cx="1709531" cy="369332"/>
          </a:xfrm>
          <a:prstGeom prst="rect">
            <a:avLst/>
          </a:prstGeom>
          <a:noFill/>
        </p:spPr>
        <p:txBody>
          <a:bodyPr wrap="square" rtlCol="0">
            <a:spAutoFit/>
          </a:bodyPr>
          <a:lstStyle/>
          <a:p>
            <a:r>
              <a:rPr lang="en-US" dirty="0"/>
              <a:t>Description </a:t>
            </a:r>
          </a:p>
        </p:txBody>
      </p:sp>
      <p:sp>
        <p:nvSpPr>
          <p:cNvPr id="5" name="TextBox 4">
            <a:extLst>
              <a:ext uri="{FF2B5EF4-FFF2-40B4-BE49-F238E27FC236}">
                <a16:creationId xmlns:a16="http://schemas.microsoft.com/office/drawing/2014/main" id="{62E254C9-F844-43D6-9BA8-6547E44854F5}"/>
              </a:ext>
            </a:extLst>
          </p:cNvPr>
          <p:cNvSpPr txBox="1"/>
          <p:nvPr/>
        </p:nvSpPr>
        <p:spPr>
          <a:xfrm>
            <a:off x="145773" y="10703"/>
            <a:ext cx="2120348" cy="369332"/>
          </a:xfrm>
          <a:prstGeom prst="rect">
            <a:avLst/>
          </a:prstGeom>
          <a:noFill/>
        </p:spPr>
        <p:txBody>
          <a:bodyPr wrap="square" rtlCol="0">
            <a:spAutoFit/>
          </a:bodyPr>
          <a:lstStyle/>
          <a:p>
            <a:r>
              <a:rPr lang="en-US" dirty="0"/>
              <a:t>Overview </a:t>
            </a:r>
          </a:p>
        </p:txBody>
      </p:sp>
      <p:cxnSp>
        <p:nvCxnSpPr>
          <p:cNvPr id="7" name="Straight Connector 6">
            <a:extLst>
              <a:ext uri="{FF2B5EF4-FFF2-40B4-BE49-F238E27FC236}">
                <a16:creationId xmlns:a16="http://schemas.microsoft.com/office/drawing/2014/main" id="{59C6B214-7E80-4505-AF7B-882ED57EAFEA}"/>
              </a:ext>
            </a:extLst>
          </p:cNvPr>
          <p:cNvCxnSpPr/>
          <p:nvPr/>
        </p:nvCxnSpPr>
        <p:spPr>
          <a:xfrm>
            <a:off x="0" y="380035"/>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99F2C3-89A3-4EBA-8576-594AEC9003B4}"/>
              </a:ext>
            </a:extLst>
          </p:cNvPr>
          <p:cNvCxnSpPr>
            <a:cxnSpLocks/>
          </p:cNvCxnSpPr>
          <p:nvPr/>
        </p:nvCxnSpPr>
        <p:spPr>
          <a:xfrm>
            <a:off x="1948070" y="380035"/>
            <a:ext cx="0" cy="647796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7FF8B9-8864-4ACC-8DB8-D3BA4974F174}"/>
              </a:ext>
            </a:extLst>
          </p:cNvPr>
          <p:cNvSpPr txBox="1"/>
          <p:nvPr/>
        </p:nvSpPr>
        <p:spPr>
          <a:xfrm>
            <a:off x="2054089" y="454032"/>
            <a:ext cx="1921562" cy="369332"/>
          </a:xfrm>
          <a:prstGeom prst="rect">
            <a:avLst/>
          </a:prstGeom>
          <a:noFill/>
        </p:spPr>
        <p:txBody>
          <a:bodyPr wrap="square" rtlCol="0">
            <a:spAutoFit/>
          </a:bodyPr>
          <a:lstStyle/>
          <a:p>
            <a:r>
              <a:rPr lang="en-US" dirty="0"/>
              <a:t>Background</a:t>
            </a:r>
          </a:p>
        </p:txBody>
      </p:sp>
      <p:sp>
        <p:nvSpPr>
          <p:cNvPr id="11" name="TextBox 10">
            <a:extLst>
              <a:ext uri="{FF2B5EF4-FFF2-40B4-BE49-F238E27FC236}">
                <a16:creationId xmlns:a16="http://schemas.microsoft.com/office/drawing/2014/main" id="{9F60FFE1-9DEA-463B-8950-3BFD1607C932}"/>
              </a:ext>
            </a:extLst>
          </p:cNvPr>
          <p:cNvSpPr txBox="1"/>
          <p:nvPr/>
        </p:nvSpPr>
        <p:spPr>
          <a:xfrm>
            <a:off x="2266121" y="809695"/>
            <a:ext cx="8454886" cy="2031325"/>
          </a:xfrm>
          <a:prstGeom prst="rect">
            <a:avLst/>
          </a:prstGeom>
          <a:noFill/>
        </p:spPr>
        <p:txBody>
          <a:bodyPr wrap="square" rtlCol="0">
            <a:spAutoFit/>
          </a:bodyPr>
          <a:lstStyle/>
          <a:p>
            <a:r>
              <a:rPr lang="en-US" dirty="0"/>
              <a:t>Predictive maintenance techniques are designed to help anticipate equipment failures to allow for advance scheduling of corrective maintenance, thereby preventing unexpected equipment downtime, improving service quality for customers, and also reducing the additional cost caused by over-maintenance in preventative maintenance policies. Many types of equipment—e.g., automated teller machines (ATMs), information technology equipment, medical devices, etc.—track run-time status by generating system messages, error events, and log files, which can be used to predict impending failures.</a:t>
            </a:r>
          </a:p>
        </p:txBody>
      </p:sp>
      <p:sp>
        <p:nvSpPr>
          <p:cNvPr id="12" name="TextBox 11">
            <a:extLst>
              <a:ext uri="{FF2B5EF4-FFF2-40B4-BE49-F238E27FC236}">
                <a16:creationId xmlns:a16="http://schemas.microsoft.com/office/drawing/2014/main" id="{69A13C0D-3A7D-44A2-B609-5DEA8D93FCB2}"/>
              </a:ext>
            </a:extLst>
          </p:cNvPr>
          <p:cNvSpPr txBox="1"/>
          <p:nvPr/>
        </p:nvSpPr>
        <p:spPr>
          <a:xfrm>
            <a:off x="2153478" y="2947513"/>
            <a:ext cx="1484238" cy="646331"/>
          </a:xfrm>
          <a:prstGeom prst="rect">
            <a:avLst/>
          </a:prstGeom>
          <a:noFill/>
        </p:spPr>
        <p:txBody>
          <a:bodyPr wrap="square" rtlCol="0">
            <a:spAutoFit/>
          </a:bodyPr>
          <a:lstStyle/>
          <a:p>
            <a:r>
              <a:rPr lang="en-US" dirty="0"/>
              <a:t>Goal</a:t>
            </a:r>
          </a:p>
          <a:p>
            <a:endParaRPr lang="en-US" dirty="0"/>
          </a:p>
        </p:txBody>
      </p:sp>
      <p:sp>
        <p:nvSpPr>
          <p:cNvPr id="13" name="TextBox 12">
            <a:extLst>
              <a:ext uri="{FF2B5EF4-FFF2-40B4-BE49-F238E27FC236}">
                <a16:creationId xmlns:a16="http://schemas.microsoft.com/office/drawing/2014/main" id="{52E6BA89-AFE1-4517-8502-EBAFBD0A0131}"/>
              </a:ext>
            </a:extLst>
          </p:cNvPr>
          <p:cNvSpPr txBox="1"/>
          <p:nvPr/>
        </p:nvSpPr>
        <p:spPr>
          <a:xfrm>
            <a:off x="2266121" y="3280617"/>
            <a:ext cx="8454856" cy="1754326"/>
          </a:xfrm>
          <a:prstGeom prst="rect">
            <a:avLst/>
          </a:prstGeom>
          <a:noFill/>
        </p:spPr>
        <p:txBody>
          <a:bodyPr wrap="square" rtlCol="0">
            <a:spAutoFit/>
          </a:bodyPr>
          <a:lstStyle/>
          <a:p>
            <a:pPr fontAlgn="base"/>
            <a:r>
              <a:rPr lang="en-US" dirty="0"/>
              <a:t>The dataset is in kind of time series, consisting of log message and failure record of 984 days.</a:t>
            </a:r>
          </a:p>
          <a:p>
            <a:pPr fontAlgn="base"/>
            <a:r>
              <a:rPr lang="en-US" dirty="0"/>
              <a:t>The problem is to predict which day is a failure day in advance (e.g. 1-day in advance prediction) based on the features (constructed from log file of error messages before the predicted day).</a:t>
            </a:r>
          </a:p>
          <a:p>
            <a:endParaRPr lang="en-US" dirty="0"/>
          </a:p>
        </p:txBody>
      </p:sp>
      <p:sp>
        <p:nvSpPr>
          <p:cNvPr id="15" name="TextBox 14">
            <a:extLst>
              <a:ext uri="{FF2B5EF4-FFF2-40B4-BE49-F238E27FC236}">
                <a16:creationId xmlns:a16="http://schemas.microsoft.com/office/drawing/2014/main" id="{54BAAA24-BBEC-4B61-8300-64E6C419ABAC}"/>
              </a:ext>
            </a:extLst>
          </p:cNvPr>
          <p:cNvSpPr txBox="1"/>
          <p:nvPr/>
        </p:nvSpPr>
        <p:spPr>
          <a:xfrm>
            <a:off x="2153478" y="4850296"/>
            <a:ext cx="1596887" cy="646331"/>
          </a:xfrm>
          <a:prstGeom prst="rect">
            <a:avLst/>
          </a:prstGeom>
          <a:noFill/>
        </p:spPr>
        <p:txBody>
          <a:bodyPr wrap="square" rtlCol="0">
            <a:spAutoFit/>
          </a:bodyPr>
          <a:lstStyle/>
          <a:p>
            <a:r>
              <a:rPr lang="en-US" dirty="0"/>
              <a:t>Data</a:t>
            </a:r>
          </a:p>
          <a:p>
            <a:endParaRPr lang="en-US" dirty="0"/>
          </a:p>
        </p:txBody>
      </p:sp>
      <p:sp>
        <p:nvSpPr>
          <p:cNvPr id="16" name="TextBox 15">
            <a:extLst>
              <a:ext uri="{FF2B5EF4-FFF2-40B4-BE49-F238E27FC236}">
                <a16:creationId xmlns:a16="http://schemas.microsoft.com/office/drawing/2014/main" id="{D507340D-EA89-4A4D-8034-7D8A3EF2F486}"/>
              </a:ext>
            </a:extLst>
          </p:cNvPr>
          <p:cNvSpPr txBox="1"/>
          <p:nvPr/>
        </p:nvSpPr>
        <p:spPr>
          <a:xfrm>
            <a:off x="2266121" y="5173461"/>
            <a:ext cx="8839199" cy="1754326"/>
          </a:xfrm>
          <a:prstGeom prst="rect">
            <a:avLst/>
          </a:prstGeom>
          <a:noFill/>
        </p:spPr>
        <p:txBody>
          <a:bodyPr wrap="square" rtlCol="0">
            <a:spAutoFit/>
          </a:bodyPr>
          <a:lstStyle/>
          <a:p>
            <a:pPr fontAlgn="base"/>
            <a:r>
              <a:rPr lang="en-US" dirty="0"/>
              <a:t>Feature: the log data of the target machine.</a:t>
            </a:r>
          </a:p>
          <a:p>
            <a:pPr fontAlgn="base"/>
            <a:r>
              <a:rPr lang="en-US" dirty="0"/>
              <a:t>There are MANY different error types when machine running.</a:t>
            </a:r>
          </a:p>
          <a:p>
            <a:pPr fontAlgn="base"/>
            <a:r>
              <a:rPr lang="en-US" dirty="0"/>
              <a:t>Each types of error has a number id (for example: 136088194).</a:t>
            </a:r>
          </a:p>
          <a:p>
            <a:pPr fontAlgn="base"/>
            <a:r>
              <a:rPr lang="en-US" dirty="0"/>
              <a:t>The feature file is a collection of basic statistics of each error.</a:t>
            </a:r>
          </a:p>
          <a:p>
            <a:br>
              <a:rPr lang="en-US" dirty="0"/>
            </a:br>
            <a:endParaRPr lang="en-US" dirty="0"/>
          </a:p>
        </p:txBody>
      </p:sp>
    </p:spTree>
    <p:extLst>
      <p:ext uri="{BB962C8B-B14F-4D97-AF65-F5344CB8AC3E}">
        <p14:creationId xmlns:p14="http://schemas.microsoft.com/office/powerpoint/2010/main" val="164977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8439D3-53B9-4FA5-A165-2B3CC1BD1965}"/>
              </a:ext>
            </a:extLst>
          </p:cNvPr>
          <p:cNvCxnSpPr>
            <a:cxnSpLocks/>
          </p:cNvCxnSpPr>
          <p:nvPr/>
        </p:nvCxnSpPr>
        <p:spPr>
          <a:xfrm>
            <a:off x="194807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463734-A786-417A-861D-F2C72FB8215F}"/>
              </a:ext>
            </a:extLst>
          </p:cNvPr>
          <p:cNvSpPr txBox="1"/>
          <p:nvPr/>
        </p:nvSpPr>
        <p:spPr>
          <a:xfrm>
            <a:off x="2120348" y="145776"/>
            <a:ext cx="9382536"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count: how many times the error occurs in that day.</a:t>
            </a:r>
          </a:p>
          <a:p>
            <a:pPr marL="285750" indent="-285750" fontAlgn="base">
              <a:buFont typeface="Arial" panose="020B0604020202020204" pitchFamily="34" charset="0"/>
              <a:buChar char="•"/>
            </a:pPr>
            <a:r>
              <a:rPr lang="en-US" dirty="0"/>
              <a:t>min: tick of the first time the error occurs in that day (seconds).</a:t>
            </a:r>
          </a:p>
          <a:p>
            <a:pPr lvl="1" fontAlgn="base"/>
            <a:r>
              <a:rPr lang="en-US" dirty="0"/>
              <a:t>for example, min = 3600 means this error first occurs at 01:00 (3600 seconds in day).</a:t>
            </a:r>
          </a:p>
          <a:p>
            <a:pPr marL="285750" indent="-285750" fontAlgn="base">
              <a:buFont typeface="Arial" panose="020B0604020202020204" pitchFamily="34" charset="0"/>
              <a:buChar char="•"/>
            </a:pPr>
            <a:r>
              <a:rPr lang="en-US" dirty="0"/>
              <a:t>max: tick of the last time the error occurs in that day.</a:t>
            </a:r>
          </a:p>
          <a:p>
            <a:pPr marL="285750" indent="-285750" fontAlgn="base">
              <a:buFont typeface="Arial" panose="020B0604020202020204" pitchFamily="34" charset="0"/>
              <a:buChar char="•"/>
            </a:pPr>
            <a:r>
              <a:rPr lang="en-US" dirty="0"/>
              <a:t>mean: mean of tick the error occurs.</a:t>
            </a:r>
          </a:p>
          <a:p>
            <a:pPr marL="285750" indent="-285750" fontAlgn="base">
              <a:buFont typeface="Arial" panose="020B0604020202020204" pitchFamily="34" charset="0"/>
              <a:buChar char="•"/>
            </a:pPr>
            <a:r>
              <a:rPr lang="en-US" dirty="0"/>
              <a:t>std: standard deviation of tick the error occurs.</a:t>
            </a:r>
          </a:p>
          <a:p>
            <a:br>
              <a:rPr lang="en-US" dirty="0"/>
            </a:br>
            <a:endParaRPr lang="en-US" dirty="0"/>
          </a:p>
        </p:txBody>
      </p:sp>
      <p:sp>
        <p:nvSpPr>
          <p:cNvPr id="10" name="TextBox 9">
            <a:extLst>
              <a:ext uri="{FF2B5EF4-FFF2-40B4-BE49-F238E27FC236}">
                <a16:creationId xmlns:a16="http://schemas.microsoft.com/office/drawing/2014/main" id="{96741125-BE5C-4B24-A0B1-B74B82E632C2}"/>
              </a:ext>
            </a:extLst>
          </p:cNvPr>
          <p:cNvSpPr txBox="1"/>
          <p:nvPr/>
        </p:nvSpPr>
        <p:spPr>
          <a:xfrm>
            <a:off x="2120348" y="2383952"/>
            <a:ext cx="7513979" cy="1200329"/>
          </a:xfrm>
          <a:prstGeom prst="rect">
            <a:avLst/>
          </a:prstGeom>
          <a:noFill/>
        </p:spPr>
        <p:txBody>
          <a:bodyPr wrap="square" rtlCol="0">
            <a:spAutoFit/>
          </a:bodyPr>
          <a:lstStyle/>
          <a:p>
            <a:pPr fontAlgn="base"/>
            <a:r>
              <a:rPr lang="en-US" dirty="0"/>
              <a:t>Label: failure record of the target machine.</a:t>
            </a:r>
          </a:p>
          <a:p>
            <a:pPr marL="285750" indent="-285750" fontAlgn="base">
              <a:buFont typeface="Arial" panose="020B0604020202020204" pitchFamily="34" charset="0"/>
              <a:buChar char="•"/>
            </a:pPr>
            <a:r>
              <a:rPr lang="en-US" dirty="0"/>
              <a:t>0: the machine is OK in that day.</a:t>
            </a:r>
          </a:p>
          <a:p>
            <a:pPr marL="285750" indent="-285750" fontAlgn="base">
              <a:buFont typeface="Arial" panose="020B0604020202020204" pitchFamily="34" charset="0"/>
              <a:buChar char="•"/>
            </a:pPr>
            <a:r>
              <a:rPr lang="en-US" dirty="0"/>
              <a:t>1: machine break down for some reasons in that day.</a:t>
            </a:r>
          </a:p>
          <a:p>
            <a:endParaRPr lang="en-US" dirty="0"/>
          </a:p>
        </p:txBody>
      </p:sp>
      <p:sp>
        <p:nvSpPr>
          <p:cNvPr id="11" name="TextBox 10">
            <a:extLst>
              <a:ext uri="{FF2B5EF4-FFF2-40B4-BE49-F238E27FC236}">
                <a16:creationId xmlns:a16="http://schemas.microsoft.com/office/drawing/2014/main" id="{0BCF9F6F-8DFD-4472-ADB2-157AB0F34CD1}"/>
              </a:ext>
            </a:extLst>
          </p:cNvPr>
          <p:cNvSpPr txBox="1"/>
          <p:nvPr/>
        </p:nvSpPr>
        <p:spPr>
          <a:xfrm>
            <a:off x="2252870" y="3670853"/>
            <a:ext cx="2517913" cy="646331"/>
          </a:xfrm>
          <a:prstGeom prst="rect">
            <a:avLst/>
          </a:prstGeom>
          <a:noFill/>
        </p:spPr>
        <p:txBody>
          <a:bodyPr wrap="square" rtlCol="0">
            <a:spAutoFit/>
          </a:bodyPr>
          <a:lstStyle/>
          <a:p>
            <a:r>
              <a:rPr lang="en-US" dirty="0"/>
              <a:t>Evaluation </a:t>
            </a:r>
          </a:p>
          <a:p>
            <a:endParaRPr lang="en-US" dirty="0"/>
          </a:p>
        </p:txBody>
      </p:sp>
      <p:sp>
        <p:nvSpPr>
          <p:cNvPr id="13" name="TextBox 12">
            <a:extLst>
              <a:ext uri="{FF2B5EF4-FFF2-40B4-BE49-F238E27FC236}">
                <a16:creationId xmlns:a16="http://schemas.microsoft.com/office/drawing/2014/main" id="{5354C6EA-0DC1-48B0-931D-72D8FDB4CFF9}"/>
              </a:ext>
            </a:extLst>
          </p:cNvPr>
          <p:cNvSpPr txBox="1"/>
          <p:nvPr/>
        </p:nvSpPr>
        <p:spPr>
          <a:xfrm>
            <a:off x="2133603" y="4034424"/>
            <a:ext cx="9674085" cy="369332"/>
          </a:xfrm>
          <a:prstGeom prst="rect">
            <a:avLst/>
          </a:prstGeom>
          <a:noFill/>
        </p:spPr>
        <p:txBody>
          <a:bodyPr wrap="square" rtlCol="0">
            <a:spAutoFit/>
          </a:bodyPr>
          <a:lstStyle/>
          <a:p>
            <a:r>
              <a:rPr lang="en-US" dirty="0"/>
              <a:t>1- By using  data visualization (</a:t>
            </a:r>
            <a:r>
              <a:rPr lang="en-US" dirty="0" err="1"/>
              <a:t>matplot</a:t>
            </a:r>
            <a:r>
              <a:rPr lang="en-US" dirty="0"/>
              <a:t> library)</a:t>
            </a:r>
          </a:p>
        </p:txBody>
      </p:sp>
      <p:pic>
        <p:nvPicPr>
          <p:cNvPr id="14" name="Picture 13">
            <a:extLst>
              <a:ext uri="{FF2B5EF4-FFF2-40B4-BE49-F238E27FC236}">
                <a16:creationId xmlns:a16="http://schemas.microsoft.com/office/drawing/2014/main" id="{6321DD25-4FEF-42B3-A992-81B698590BE4}"/>
              </a:ext>
            </a:extLst>
          </p:cNvPr>
          <p:cNvPicPr>
            <a:picLocks noChangeAspect="1"/>
          </p:cNvPicPr>
          <p:nvPr/>
        </p:nvPicPr>
        <p:blipFill>
          <a:blip r:embed="rId2"/>
          <a:stretch>
            <a:fillRect/>
          </a:stretch>
        </p:blipFill>
        <p:spPr>
          <a:xfrm>
            <a:off x="2120348" y="4387048"/>
            <a:ext cx="9674075" cy="2325176"/>
          </a:xfrm>
          <a:prstGeom prst="rect">
            <a:avLst/>
          </a:prstGeom>
        </p:spPr>
      </p:pic>
    </p:spTree>
    <p:extLst>
      <p:ext uri="{BB962C8B-B14F-4D97-AF65-F5344CB8AC3E}">
        <p14:creationId xmlns:p14="http://schemas.microsoft.com/office/powerpoint/2010/main" val="109981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7F56103-D51E-4D58-8ECA-485CBC430282}"/>
              </a:ext>
            </a:extLst>
          </p:cNvPr>
          <p:cNvCxnSpPr>
            <a:cxnSpLocks/>
          </p:cNvCxnSpPr>
          <p:nvPr/>
        </p:nvCxnSpPr>
        <p:spPr>
          <a:xfrm>
            <a:off x="194807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455F208-537C-4B89-8330-12040E0DE418}"/>
              </a:ext>
            </a:extLst>
          </p:cNvPr>
          <p:cNvSpPr txBox="1"/>
          <p:nvPr/>
        </p:nvSpPr>
        <p:spPr>
          <a:xfrm>
            <a:off x="2040836" y="106881"/>
            <a:ext cx="8203086" cy="369332"/>
          </a:xfrm>
          <a:prstGeom prst="rect">
            <a:avLst/>
          </a:prstGeom>
          <a:noFill/>
        </p:spPr>
        <p:txBody>
          <a:bodyPr wrap="square" rtlCol="0">
            <a:spAutoFit/>
          </a:bodyPr>
          <a:lstStyle/>
          <a:p>
            <a:r>
              <a:rPr lang="en-US" dirty="0"/>
              <a:t>2- Then using </a:t>
            </a:r>
            <a:r>
              <a:rPr lang="en-US" dirty="0" err="1"/>
              <a:t>sklearn</a:t>
            </a:r>
            <a:r>
              <a:rPr lang="en-US" dirty="0"/>
              <a:t> library to split the dataset to train set and test set </a:t>
            </a:r>
          </a:p>
        </p:txBody>
      </p:sp>
      <p:sp>
        <p:nvSpPr>
          <p:cNvPr id="7" name="TextBox 6">
            <a:extLst>
              <a:ext uri="{FF2B5EF4-FFF2-40B4-BE49-F238E27FC236}">
                <a16:creationId xmlns:a16="http://schemas.microsoft.com/office/drawing/2014/main" id="{6284A874-7442-45C7-B304-E1DC2A606E57}"/>
              </a:ext>
            </a:extLst>
          </p:cNvPr>
          <p:cNvSpPr txBox="1"/>
          <p:nvPr/>
        </p:nvSpPr>
        <p:spPr>
          <a:xfrm>
            <a:off x="2040836" y="476213"/>
            <a:ext cx="8097072" cy="3970318"/>
          </a:xfrm>
          <a:prstGeom prst="rect">
            <a:avLst/>
          </a:prstGeom>
          <a:noFill/>
        </p:spPr>
        <p:txBody>
          <a:bodyPr wrap="square" rtlCol="0">
            <a:spAutoFit/>
          </a:bodyPr>
          <a:lstStyle/>
          <a:p>
            <a:endParaRPr lang="en-US" dirty="0"/>
          </a:p>
          <a:p>
            <a:r>
              <a:rPr lang="en-US" dirty="0"/>
              <a:t>3- Using decision tree classifier to train the model </a:t>
            </a:r>
          </a:p>
          <a:p>
            <a:endParaRPr lang="en-US" dirty="0"/>
          </a:p>
          <a:p>
            <a:r>
              <a:rPr lang="en-US" dirty="0"/>
              <a:t>4-  use </a:t>
            </a:r>
            <a:r>
              <a:rPr lang="en-US" dirty="0" err="1"/>
              <a:t>roc_auc_score</a:t>
            </a:r>
            <a:r>
              <a:rPr lang="en-US" dirty="0"/>
              <a:t> : is a performance measurement for classification problem at various thresholds settings</a:t>
            </a:r>
          </a:p>
          <a:p>
            <a:endParaRPr lang="en-US" dirty="0"/>
          </a:p>
          <a:p>
            <a:endParaRPr lang="en-US" dirty="0"/>
          </a:p>
          <a:p>
            <a:endParaRPr lang="en-US" dirty="0"/>
          </a:p>
          <a:p>
            <a:endParaRPr lang="en-US" dirty="0"/>
          </a:p>
          <a:p>
            <a:endParaRPr lang="en-US" dirty="0"/>
          </a:p>
          <a:p>
            <a:endParaRPr lang="en-US" dirty="0"/>
          </a:p>
          <a:p>
            <a:endParaRPr lang="en-US" dirty="0"/>
          </a:p>
          <a:p>
            <a:r>
              <a:rPr lang="en-US" dirty="0"/>
              <a:t>5- Check Out the confusion matrix to find out the true positive and true negative</a:t>
            </a:r>
          </a:p>
          <a:p>
            <a:endParaRPr lang="en-US" dirty="0"/>
          </a:p>
        </p:txBody>
      </p:sp>
      <p:pic>
        <p:nvPicPr>
          <p:cNvPr id="9" name="Picture 8">
            <a:extLst>
              <a:ext uri="{FF2B5EF4-FFF2-40B4-BE49-F238E27FC236}">
                <a16:creationId xmlns:a16="http://schemas.microsoft.com/office/drawing/2014/main" id="{E393F890-AEA3-45E1-8C83-C6C1A5B96093}"/>
              </a:ext>
            </a:extLst>
          </p:cNvPr>
          <p:cNvPicPr>
            <a:picLocks noChangeAspect="1"/>
          </p:cNvPicPr>
          <p:nvPr/>
        </p:nvPicPr>
        <p:blipFill>
          <a:blip r:embed="rId2"/>
          <a:stretch>
            <a:fillRect/>
          </a:stretch>
        </p:blipFill>
        <p:spPr>
          <a:xfrm>
            <a:off x="3163954" y="4396203"/>
            <a:ext cx="5290924" cy="1653414"/>
          </a:xfrm>
          <a:prstGeom prst="rect">
            <a:avLst/>
          </a:prstGeom>
        </p:spPr>
      </p:pic>
      <p:pic>
        <p:nvPicPr>
          <p:cNvPr id="10" name="Picture 9">
            <a:extLst>
              <a:ext uri="{FF2B5EF4-FFF2-40B4-BE49-F238E27FC236}">
                <a16:creationId xmlns:a16="http://schemas.microsoft.com/office/drawing/2014/main" id="{9E92EB6A-7510-4D0A-806D-7BFC049FFB9A}"/>
              </a:ext>
            </a:extLst>
          </p:cNvPr>
          <p:cNvPicPr>
            <a:picLocks noChangeAspect="1"/>
          </p:cNvPicPr>
          <p:nvPr/>
        </p:nvPicPr>
        <p:blipFill>
          <a:blip r:embed="rId3"/>
          <a:stretch>
            <a:fillRect/>
          </a:stretch>
        </p:blipFill>
        <p:spPr>
          <a:xfrm>
            <a:off x="2425148" y="2213114"/>
            <a:ext cx="7712760" cy="1401417"/>
          </a:xfrm>
          <a:prstGeom prst="rect">
            <a:avLst/>
          </a:prstGeom>
        </p:spPr>
      </p:pic>
    </p:spTree>
    <p:extLst>
      <p:ext uri="{BB962C8B-B14F-4D97-AF65-F5344CB8AC3E}">
        <p14:creationId xmlns:p14="http://schemas.microsoft.com/office/powerpoint/2010/main" val="20375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27D336-1C45-46FC-8393-7F8016736DD7}"/>
              </a:ext>
            </a:extLst>
          </p:cNvPr>
          <p:cNvSpPr txBox="1"/>
          <p:nvPr/>
        </p:nvSpPr>
        <p:spPr>
          <a:xfrm>
            <a:off x="1948070" y="145774"/>
            <a:ext cx="6997145" cy="646331"/>
          </a:xfrm>
          <a:prstGeom prst="rect">
            <a:avLst/>
          </a:prstGeom>
          <a:noFill/>
        </p:spPr>
        <p:txBody>
          <a:bodyPr wrap="square" rtlCol="0">
            <a:spAutoFit/>
          </a:bodyPr>
          <a:lstStyle/>
          <a:p>
            <a:r>
              <a:rPr lang="en-US" dirty="0"/>
              <a:t>6- display the predicted values vs. actual values using decision tree classifier :</a:t>
            </a:r>
          </a:p>
        </p:txBody>
      </p:sp>
      <p:cxnSp>
        <p:nvCxnSpPr>
          <p:cNvPr id="5" name="Straight Connector 4">
            <a:extLst>
              <a:ext uri="{FF2B5EF4-FFF2-40B4-BE49-F238E27FC236}">
                <a16:creationId xmlns:a16="http://schemas.microsoft.com/office/drawing/2014/main" id="{39D9C235-26C2-4BE6-A3CD-611BEBB0EA99}"/>
              </a:ext>
            </a:extLst>
          </p:cNvPr>
          <p:cNvCxnSpPr>
            <a:cxnSpLocks/>
          </p:cNvCxnSpPr>
          <p:nvPr/>
        </p:nvCxnSpPr>
        <p:spPr>
          <a:xfrm>
            <a:off x="194807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C1C72DB-815B-411D-B1AB-8C19AF565433}"/>
              </a:ext>
            </a:extLst>
          </p:cNvPr>
          <p:cNvPicPr>
            <a:picLocks noChangeAspect="1"/>
          </p:cNvPicPr>
          <p:nvPr/>
        </p:nvPicPr>
        <p:blipFill>
          <a:blip r:embed="rId2"/>
          <a:stretch>
            <a:fillRect/>
          </a:stretch>
        </p:blipFill>
        <p:spPr>
          <a:xfrm>
            <a:off x="2447718" y="919157"/>
            <a:ext cx="7796212" cy="3776901"/>
          </a:xfrm>
          <a:prstGeom prst="rect">
            <a:avLst/>
          </a:prstGeom>
        </p:spPr>
      </p:pic>
      <p:sp>
        <p:nvSpPr>
          <p:cNvPr id="7" name="TextBox 6">
            <a:extLst>
              <a:ext uri="{FF2B5EF4-FFF2-40B4-BE49-F238E27FC236}">
                <a16:creationId xmlns:a16="http://schemas.microsoft.com/office/drawing/2014/main" id="{DF06C52D-BCE2-4467-8C15-91342ED563E2}"/>
              </a:ext>
            </a:extLst>
          </p:cNvPr>
          <p:cNvSpPr txBox="1"/>
          <p:nvPr/>
        </p:nvSpPr>
        <p:spPr>
          <a:xfrm>
            <a:off x="2014331" y="5292512"/>
            <a:ext cx="6864623" cy="646331"/>
          </a:xfrm>
          <a:prstGeom prst="rect">
            <a:avLst/>
          </a:prstGeom>
          <a:noFill/>
        </p:spPr>
        <p:txBody>
          <a:bodyPr wrap="square" rtlCol="0">
            <a:spAutoFit/>
          </a:bodyPr>
          <a:lstStyle/>
          <a:p>
            <a:r>
              <a:rPr lang="en-US" dirty="0"/>
              <a:t>7- Using Random Forest Classifier to train the model </a:t>
            </a:r>
          </a:p>
          <a:p>
            <a:endParaRPr lang="en-US" dirty="0"/>
          </a:p>
        </p:txBody>
      </p:sp>
    </p:spTree>
    <p:extLst>
      <p:ext uri="{BB962C8B-B14F-4D97-AF65-F5344CB8AC3E}">
        <p14:creationId xmlns:p14="http://schemas.microsoft.com/office/powerpoint/2010/main" val="313936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C426B98-EA34-4280-A1DB-0A7852751FAE}"/>
              </a:ext>
            </a:extLst>
          </p:cNvPr>
          <p:cNvCxnSpPr>
            <a:cxnSpLocks/>
          </p:cNvCxnSpPr>
          <p:nvPr/>
        </p:nvCxnSpPr>
        <p:spPr>
          <a:xfrm>
            <a:off x="194807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54658EA-E4E5-4061-8B04-2CA25E381D1B}"/>
              </a:ext>
            </a:extLst>
          </p:cNvPr>
          <p:cNvSpPr txBox="1"/>
          <p:nvPr/>
        </p:nvSpPr>
        <p:spPr>
          <a:xfrm>
            <a:off x="1948070" y="357809"/>
            <a:ext cx="9952382" cy="369332"/>
          </a:xfrm>
          <a:prstGeom prst="rect">
            <a:avLst/>
          </a:prstGeom>
          <a:noFill/>
        </p:spPr>
        <p:txBody>
          <a:bodyPr wrap="square" rtlCol="0">
            <a:spAutoFit/>
          </a:bodyPr>
          <a:lstStyle/>
          <a:p>
            <a:r>
              <a:rPr lang="en-US" dirty="0"/>
              <a:t>8- use </a:t>
            </a:r>
            <a:r>
              <a:rPr lang="en-US" dirty="0" err="1"/>
              <a:t>roc_auc_score</a:t>
            </a:r>
            <a:r>
              <a:rPr lang="en-US" dirty="0"/>
              <a:t> and computing  the accuracy </a:t>
            </a:r>
          </a:p>
        </p:txBody>
      </p:sp>
      <p:pic>
        <p:nvPicPr>
          <p:cNvPr id="6" name="Picture 5">
            <a:extLst>
              <a:ext uri="{FF2B5EF4-FFF2-40B4-BE49-F238E27FC236}">
                <a16:creationId xmlns:a16="http://schemas.microsoft.com/office/drawing/2014/main" id="{B8DBA1B7-29B1-49C7-84D3-182A2EEE75BD}"/>
              </a:ext>
            </a:extLst>
          </p:cNvPr>
          <p:cNvPicPr>
            <a:picLocks noChangeAspect="1"/>
          </p:cNvPicPr>
          <p:nvPr/>
        </p:nvPicPr>
        <p:blipFill>
          <a:blip r:embed="rId2"/>
          <a:stretch>
            <a:fillRect/>
          </a:stretch>
        </p:blipFill>
        <p:spPr>
          <a:xfrm>
            <a:off x="3867979" y="727142"/>
            <a:ext cx="4745931" cy="1123372"/>
          </a:xfrm>
          <a:prstGeom prst="rect">
            <a:avLst/>
          </a:prstGeom>
        </p:spPr>
      </p:pic>
      <p:pic>
        <p:nvPicPr>
          <p:cNvPr id="7" name="Picture 6">
            <a:extLst>
              <a:ext uri="{FF2B5EF4-FFF2-40B4-BE49-F238E27FC236}">
                <a16:creationId xmlns:a16="http://schemas.microsoft.com/office/drawing/2014/main" id="{8E49644C-BD87-4CA9-9326-419B04DC8596}"/>
              </a:ext>
            </a:extLst>
          </p:cNvPr>
          <p:cNvPicPr>
            <a:picLocks noChangeAspect="1"/>
          </p:cNvPicPr>
          <p:nvPr/>
        </p:nvPicPr>
        <p:blipFill>
          <a:blip r:embed="rId3"/>
          <a:stretch>
            <a:fillRect/>
          </a:stretch>
        </p:blipFill>
        <p:spPr>
          <a:xfrm>
            <a:off x="3152774" y="2478262"/>
            <a:ext cx="7091149" cy="4021930"/>
          </a:xfrm>
          <a:prstGeom prst="rect">
            <a:avLst/>
          </a:prstGeom>
        </p:spPr>
      </p:pic>
      <p:sp>
        <p:nvSpPr>
          <p:cNvPr id="8" name="TextBox 7">
            <a:extLst>
              <a:ext uri="{FF2B5EF4-FFF2-40B4-BE49-F238E27FC236}">
                <a16:creationId xmlns:a16="http://schemas.microsoft.com/office/drawing/2014/main" id="{99D7836E-4C0F-4372-9171-2A43CE44F5C7}"/>
              </a:ext>
            </a:extLst>
          </p:cNvPr>
          <p:cNvSpPr txBox="1"/>
          <p:nvPr/>
        </p:nvSpPr>
        <p:spPr>
          <a:xfrm>
            <a:off x="2080591" y="1850514"/>
            <a:ext cx="7540483" cy="369332"/>
          </a:xfrm>
          <a:prstGeom prst="rect">
            <a:avLst/>
          </a:prstGeom>
          <a:noFill/>
        </p:spPr>
        <p:txBody>
          <a:bodyPr wrap="square" rtlCol="0">
            <a:spAutoFit/>
          </a:bodyPr>
          <a:lstStyle/>
          <a:p>
            <a:r>
              <a:rPr lang="en-US" dirty="0"/>
              <a:t>9- display the predicted values vs. actual values using random forest classifier </a:t>
            </a:r>
          </a:p>
        </p:txBody>
      </p:sp>
    </p:spTree>
    <p:extLst>
      <p:ext uri="{BB962C8B-B14F-4D97-AF65-F5344CB8AC3E}">
        <p14:creationId xmlns:p14="http://schemas.microsoft.com/office/powerpoint/2010/main" val="78861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433</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Jamal</dc:creator>
  <cp:lastModifiedBy>Sarah Jamal</cp:lastModifiedBy>
  <cp:revision>5</cp:revision>
  <dcterms:created xsi:type="dcterms:W3CDTF">2020-02-09T23:48:09Z</dcterms:created>
  <dcterms:modified xsi:type="dcterms:W3CDTF">2020-02-10T00:26:35Z</dcterms:modified>
</cp:coreProperties>
</file>