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5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9" r:id="rId2"/>
  </p:sldIdLst>
  <p:sldSz cx="10290175" cy="18291175"/>
  <p:notesSz cx="6858000" cy="9144000"/>
  <p:defaultTextStyle>
    <a:defPPr>
      <a:defRPr lang="en-US"/>
    </a:defPPr>
    <a:lvl1pPr marL="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4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8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32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76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20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64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08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52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1699" userDrawn="1">
          <p15:clr>
            <a:srgbClr val="A4A3A4"/>
          </p15:clr>
        </p15:guide>
        <p15:guide id="4" orient="horz" pos="417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weeney, Sarah" initials="SS" lastIdx="6" clrIdx="0">
    <p:extLst/>
  </p:cmAuthor>
  <p:cmAuthor id="2" name="Sweeney, Sarah" initials="SS [2]" lastIdx="1" clrIdx="1">
    <p:extLst/>
  </p:cmAuthor>
  <p:cmAuthor id="3" name="Sweeney, Sarah" initials="SS [3]" lastIdx="1" clrIdx="2">
    <p:extLst/>
  </p:cmAuthor>
  <p:cmAuthor id="4" name="Sweeney, Sarah" initials="SS [4]" lastIdx="1" clrIdx="3">
    <p:extLst/>
  </p:cmAuthor>
  <p:cmAuthor id="5" name="Sweeney, Sarah" initials="SS [5]" lastIdx="1" clrIdx="4">
    <p:extLst/>
  </p:cmAuthor>
  <p:cmAuthor id="6" name="Sweeney, Sarah" initials="SS [6]" lastIdx="1" clrIdx="5">
    <p:extLst/>
  </p:cmAuthor>
  <p:cmAuthor id="7" name="Sweeney, Sarah" initials="SS [7]" lastIdx="0" clrIdx="6">
    <p:extLst/>
  </p:cmAuthor>
  <p:cmAuthor id="8" name="Sweeney, Sarah" initials="SS [8]" lastIdx="1" clrIdx="7">
    <p:extLst/>
  </p:cmAuthor>
  <p:cmAuthor id="9" name="Sweeney, Sarah" initials="SS [9]" lastIdx="1" clrIdx="8">
    <p:extLst/>
  </p:cmAuthor>
  <p:cmAuthor id="10" name="Sweeney, Sarah" initials="SS [10]" lastIdx="1" clrIdx="9">
    <p:extLst/>
  </p:cmAuthor>
  <p:cmAuthor id="11" name="Sweeney, Sarah" initials="SS [11]" lastIdx="1" clrIdx="10">
    <p:extLst/>
  </p:cmAuthor>
  <p:cmAuthor id="12" name="Sweeney, Sarah" initials="SS [12]" lastIdx="1" clrIdx="11">
    <p:extLst/>
  </p:cmAuthor>
  <p:cmAuthor id="13" name="Sweeney, Sarah" initials="SS [13]" lastIdx="1" clrIdx="12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E0E0"/>
    <a:srgbClr val="78909C"/>
    <a:srgbClr val="64FFDA"/>
    <a:srgbClr val="FFD966"/>
    <a:srgbClr val="37474F"/>
    <a:srgbClr val="CAE8A2"/>
    <a:srgbClr val="A8C0A8"/>
    <a:srgbClr val="73626E"/>
    <a:srgbClr val="413E4A"/>
    <a:srgbClr val="CDD7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727"/>
    <p:restoredTop sz="94716"/>
  </p:normalViewPr>
  <p:slideViewPr>
    <p:cSldViewPr>
      <p:cViewPr>
        <p:scale>
          <a:sx n="120" d="100"/>
          <a:sy n="120" d="100"/>
        </p:scale>
        <p:origin x="4712" y="-4296"/>
      </p:cViewPr>
      <p:guideLst>
        <p:guide pos="1699"/>
        <p:guide orient="horz" pos="4173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82" d="100"/>
          <a:sy n="82" d="100"/>
        </p:scale>
        <p:origin x="1928" y="16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commentAuthors" Target="commentAuthors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829E41-64EF-604D-A40A-7DA186A06455}" type="datetimeFigureOut">
              <a:rPr lang="en-US" smtClean="0"/>
              <a:t>6/7/17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60638" y="1143000"/>
            <a:ext cx="17367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6ECFE9-4772-DA44-9FFF-804C79B2B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33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6ECFE9-4772-DA44-9FFF-804C79B2B95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2657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1765" y="5682122"/>
            <a:ext cx="8746649" cy="39207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3526" y="10364999"/>
            <a:ext cx="7203123" cy="467441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572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486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400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315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92B60-3ACF-4E3B-ACCA-3CF86291A092}" type="datetimeFigureOut">
              <a:rPr lang="en-AU" smtClean="0"/>
              <a:pPr/>
              <a:t>7/06/2017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13183-5519-4382-A06A-65296847D91D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92B60-3ACF-4E3B-ACCA-3CF86291A092}" type="datetimeFigureOut">
              <a:rPr lang="en-AU" smtClean="0"/>
              <a:pPr/>
              <a:t>7/06/2017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13183-5519-4382-A06A-65296847D91D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198251" y="978071"/>
            <a:ext cx="1302350" cy="2081044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413" y="978071"/>
            <a:ext cx="3737334" cy="2081044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92B60-3ACF-4E3B-ACCA-3CF86291A092}" type="datetimeFigureOut">
              <a:rPr lang="en-AU" smtClean="0"/>
              <a:pPr/>
              <a:t>7/06/2017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13183-5519-4382-A06A-65296847D91D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92B60-3ACF-4E3B-ACCA-3CF86291A092}" type="datetimeFigureOut">
              <a:rPr lang="en-AU" smtClean="0"/>
              <a:pPr/>
              <a:t>7/06/2017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13183-5519-4382-A06A-65296847D91D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53" y="11753776"/>
            <a:ext cx="8746649" cy="3632830"/>
          </a:xfrm>
        </p:spPr>
        <p:txBody>
          <a:bodyPr anchor="t"/>
          <a:lstStyle>
            <a:lvl1pPr algn="l">
              <a:defRPr sz="8000" b="1" cap="all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53" y="7752582"/>
            <a:ext cx="8746649" cy="4001194"/>
          </a:xfrm>
        </p:spPr>
        <p:txBody>
          <a:bodyPr anchor="b"/>
          <a:lstStyle>
            <a:lvl1pPr marL="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1pPr>
            <a:lvl2pPr marL="9144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92B60-3ACF-4E3B-ACCA-3CF86291A092}" type="datetimeFigureOut">
              <a:rPr lang="en-AU" smtClean="0"/>
              <a:pPr/>
              <a:t>7/06/2017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13183-5519-4382-A06A-65296847D91D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89413" y="5690590"/>
            <a:ext cx="2518950" cy="16097927"/>
          </a:xfrm>
        </p:spPr>
        <p:txBody>
          <a:bodyPr/>
          <a:lstStyle>
            <a:lvl1pPr>
              <a:defRPr sz="5600"/>
            </a:lvl1pPr>
            <a:lvl2pPr>
              <a:defRPr sz="4800"/>
            </a:lvl2pPr>
            <a:lvl3pPr>
              <a:defRPr sz="40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79864" y="5690590"/>
            <a:ext cx="2520736" cy="16097927"/>
          </a:xfrm>
        </p:spPr>
        <p:txBody>
          <a:bodyPr/>
          <a:lstStyle>
            <a:lvl1pPr>
              <a:defRPr sz="5600"/>
            </a:lvl1pPr>
            <a:lvl2pPr>
              <a:defRPr sz="4800"/>
            </a:lvl2pPr>
            <a:lvl3pPr>
              <a:defRPr sz="40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92B60-3ACF-4E3B-ACCA-3CF86291A092}" type="datetimeFigureOut">
              <a:rPr lang="en-AU" smtClean="0"/>
              <a:pPr/>
              <a:t>7/06/2017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13183-5519-4382-A06A-65296847D91D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511" y="732495"/>
            <a:ext cx="9261157" cy="304853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511" y="4094346"/>
            <a:ext cx="4546614" cy="1706328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11" y="5800675"/>
            <a:ext cx="4546614" cy="10538597"/>
          </a:xfrm>
        </p:spPr>
        <p:txBody>
          <a:bodyPr/>
          <a:lstStyle>
            <a:lvl1pPr>
              <a:defRPr sz="4800"/>
            </a:lvl1pPr>
            <a:lvl2pPr>
              <a:defRPr sz="40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27267" y="4094346"/>
            <a:ext cx="4548400" cy="1706328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7267" y="5800675"/>
            <a:ext cx="4548400" cy="10538597"/>
          </a:xfrm>
        </p:spPr>
        <p:txBody>
          <a:bodyPr/>
          <a:lstStyle>
            <a:lvl1pPr>
              <a:defRPr sz="4800"/>
            </a:lvl1pPr>
            <a:lvl2pPr>
              <a:defRPr sz="40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92B60-3ACF-4E3B-ACCA-3CF86291A092}" type="datetimeFigureOut">
              <a:rPr lang="en-AU" smtClean="0"/>
              <a:pPr/>
              <a:t>7/06/2017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13183-5519-4382-A06A-65296847D91D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92B60-3ACF-4E3B-ACCA-3CF86291A092}" type="datetimeFigureOut">
              <a:rPr lang="en-AU" smtClean="0"/>
              <a:pPr/>
              <a:t>7/06/2017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13183-5519-4382-A06A-65296847D91D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92B60-3ACF-4E3B-ACCA-3CF86291A092}" type="datetimeFigureOut">
              <a:rPr lang="en-AU" smtClean="0"/>
              <a:pPr/>
              <a:t>7/06/2017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13183-5519-4382-A06A-65296847D91D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509" y="728261"/>
            <a:ext cx="3385398" cy="3099338"/>
          </a:xfrm>
        </p:spPr>
        <p:txBody>
          <a:bodyPr anchor="b"/>
          <a:lstStyle>
            <a:lvl1pPr algn="l">
              <a:defRPr sz="4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3175" y="728262"/>
            <a:ext cx="5752493" cy="15611011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509" y="3827601"/>
            <a:ext cx="3385398" cy="12511673"/>
          </a:xfrm>
        </p:spPr>
        <p:txBody>
          <a:bodyPr/>
          <a:lstStyle>
            <a:lvl1pPr marL="0" indent="0">
              <a:buNone/>
              <a:defRPr sz="28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92B60-3ACF-4E3B-ACCA-3CF86291A092}" type="datetimeFigureOut">
              <a:rPr lang="en-AU" smtClean="0"/>
              <a:pPr/>
              <a:t>7/06/2017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13183-5519-4382-A06A-65296847D91D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6947" y="12803823"/>
            <a:ext cx="6174105" cy="1511564"/>
          </a:xfrm>
        </p:spPr>
        <p:txBody>
          <a:bodyPr anchor="b"/>
          <a:lstStyle>
            <a:lvl1pPr algn="l">
              <a:defRPr sz="4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6947" y="1634351"/>
            <a:ext cx="6174105" cy="10974705"/>
          </a:xfrm>
        </p:spPr>
        <p:txBody>
          <a:bodyPr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16947" y="14315385"/>
            <a:ext cx="6174105" cy="2146672"/>
          </a:xfrm>
        </p:spPr>
        <p:txBody>
          <a:bodyPr/>
          <a:lstStyle>
            <a:lvl1pPr marL="0" indent="0">
              <a:buNone/>
              <a:defRPr sz="28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92B60-3ACF-4E3B-ACCA-3CF86291A092}" type="datetimeFigureOut">
              <a:rPr lang="en-AU" smtClean="0"/>
              <a:pPr/>
              <a:t>7/06/2017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13183-5519-4382-A06A-65296847D91D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4511" y="732495"/>
            <a:ext cx="9261157" cy="3048530"/>
          </a:xfrm>
          <a:prstGeom prst="rect">
            <a:avLst/>
          </a:prstGeom>
        </p:spPr>
        <p:txBody>
          <a:bodyPr vert="horz" lIns="182871" tIns="91435" rIns="182871" bIns="91435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511" y="4267943"/>
            <a:ext cx="9261157" cy="12071329"/>
          </a:xfrm>
          <a:prstGeom prst="rect">
            <a:avLst/>
          </a:prstGeom>
        </p:spPr>
        <p:txBody>
          <a:bodyPr vert="horz" lIns="182871" tIns="91435" rIns="182871" bIns="91435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4509" y="16953211"/>
            <a:ext cx="2401042" cy="973836"/>
          </a:xfrm>
          <a:prstGeom prst="rect">
            <a:avLst/>
          </a:prstGeom>
        </p:spPr>
        <p:txBody>
          <a:bodyPr vert="horz" lIns="182871" tIns="91435" rIns="182871" bIns="91435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92B60-3ACF-4E3B-ACCA-3CF86291A092}" type="datetimeFigureOut">
              <a:rPr lang="en-AU" smtClean="0"/>
              <a:pPr/>
              <a:t>7/06/2017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5810" y="16953211"/>
            <a:ext cx="3258556" cy="973836"/>
          </a:xfrm>
          <a:prstGeom prst="rect">
            <a:avLst/>
          </a:prstGeom>
        </p:spPr>
        <p:txBody>
          <a:bodyPr vert="horz" lIns="182871" tIns="91435" rIns="182871" bIns="91435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74626" y="16953211"/>
            <a:ext cx="2401042" cy="973836"/>
          </a:xfrm>
          <a:prstGeom prst="rect">
            <a:avLst/>
          </a:prstGeom>
        </p:spPr>
        <p:txBody>
          <a:bodyPr vert="horz" lIns="182871" tIns="91435" rIns="182871" bIns="91435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713183-5519-4382-A06A-65296847D91D}" type="slidenum">
              <a:rPr lang="en-AU" smtClean="0"/>
              <a:pPr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828800" rtl="0" eaLnBrk="1" latinLnBrk="0" hangingPunct="1"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85800" indent="-685800" algn="l" defTabSz="1828800" rtl="0" eaLnBrk="1" latinLnBrk="0" hangingPunct="1">
        <a:spcBef>
          <a:spcPct val="20000"/>
        </a:spcBef>
        <a:buFont typeface="Arial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1pPr>
      <a:lvl2pPr marL="1485900" indent="-571500" algn="l" defTabSz="1828800" rtl="0" eaLnBrk="1" latinLnBrk="0" hangingPunct="1">
        <a:spcBef>
          <a:spcPct val="20000"/>
        </a:spcBef>
        <a:buFont typeface="Arial" pitchFamily="34" charset="0"/>
        <a:buChar char="–"/>
        <a:defRPr sz="56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spcBef>
          <a:spcPct val="20000"/>
        </a:spcBef>
        <a:buFont typeface="Arial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spcBef>
          <a:spcPct val="20000"/>
        </a:spcBef>
        <a:buFont typeface="Arial" pitchFamily="34" charset="0"/>
        <a:buChar char="–"/>
        <a:defRPr sz="40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spcBef>
          <a:spcPct val="20000"/>
        </a:spcBef>
        <a:buFont typeface="Arial" pitchFamily="34" charset="0"/>
        <a:buChar char="»"/>
        <a:defRPr sz="40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spcBef>
          <a:spcPct val="20000"/>
        </a:spcBef>
        <a:buFont typeface="Arial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spcBef>
          <a:spcPct val="20000"/>
        </a:spcBef>
        <a:buFont typeface="Arial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spcBef>
          <a:spcPct val="20000"/>
        </a:spcBef>
        <a:buFont typeface="Arial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spcBef>
          <a:spcPct val="20000"/>
        </a:spcBef>
        <a:buFont typeface="Arial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9.jpg"/><Relationship Id="rId1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openxmlformats.org/officeDocument/2006/relationships/image" Target="../media/image3.gif"/><Relationship Id="rId6" Type="http://schemas.openxmlformats.org/officeDocument/2006/relationships/image" Target="../media/image4.png"/><Relationship Id="rId7" Type="http://schemas.openxmlformats.org/officeDocument/2006/relationships/image" Target="../media/image5.jp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47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Rounded Rectangle 128"/>
          <p:cNvSpPr/>
          <p:nvPr/>
        </p:nvSpPr>
        <p:spPr>
          <a:xfrm>
            <a:off x="249238" y="16994459"/>
            <a:ext cx="9739024" cy="1160512"/>
          </a:xfrm>
          <a:prstGeom prst="roundRect">
            <a:avLst>
              <a:gd name="adj" fmla="val 32366"/>
            </a:avLst>
          </a:prstGeom>
          <a:solidFill>
            <a:schemeClr val="bg1">
              <a:lumMod val="85000"/>
            </a:schemeClr>
          </a:solidFill>
          <a:ln w="635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30" name="Round Same Side Corner Rectangle 129"/>
          <p:cNvSpPr/>
          <p:nvPr/>
        </p:nvSpPr>
        <p:spPr>
          <a:xfrm rot="5400000">
            <a:off x="4816796" y="12930137"/>
            <a:ext cx="1160512" cy="9289156"/>
          </a:xfrm>
          <a:prstGeom prst="round2SameRect">
            <a:avLst>
              <a:gd name="adj1" fmla="val 11193"/>
              <a:gd name="adj2" fmla="val 0"/>
            </a:avLst>
          </a:prstGeom>
          <a:solidFill>
            <a:srgbClr val="78909C"/>
          </a:solidFill>
          <a:ln w="635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27" name="Rounded Rectangle 126"/>
          <p:cNvSpPr/>
          <p:nvPr/>
        </p:nvSpPr>
        <p:spPr>
          <a:xfrm>
            <a:off x="248543" y="11809883"/>
            <a:ext cx="9793088" cy="5040560"/>
          </a:xfrm>
          <a:prstGeom prst="roundRect">
            <a:avLst>
              <a:gd name="adj" fmla="val 10378"/>
            </a:avLst>
          </a:prstGeom>
          <a:solidFill>
            <a:schemeClr val="bg1">
              <a:lumMod val="85000"/>
            </a:schemeClr>
          </a:solidFill>
          <a:ln w="635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28" name="Round Same Side Corner Rectangle 127"/>
          <p:cNvSpPr/>
          <p:nvPr/>
        </p:nvSpPr>
        <p:spPr>
          <a:xfrm rot="5400000">
            <a:off x="2885869" y="9676613"/>
            <a:ext cx="5040559" cy="9307101"/>
          </a:xfrm>
          <a:prstGeom prst="round2SameRect">
            <a:avLst>
              <a:gd name="adj1" fmla="val 11193"/>
              <a:gd name="adj2" fmla="val 0"/>
            </a:avLst>
          </a:prstGeom>
          <a:solidFill>
            <a:srgbClr val="78909C"/>
          </a:solidFill>
          <a:ln w="635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rbel" charset="0"/>
              <a:ea typeface="Corbel" charset="0"/>
              <a:cs typeface="Corbel" charset="0"/>
            </a:endParaRPr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04" t="38129"/>
          <a:stretch/>
        </p:blipFill>
        <p:spPr>
          <a:xfrm>
            <a:off x="968623" y="13816633"/>
            <a:ext cx="5112568" cy="2889794"/>
          </a:xfrm>
          <a:prstGeom prst="rect">
            <a:avLst/>
          </a:prstGeom>
        </p:spPr>
      </p:pic>
      <p:sp>
        <p:nvSpPr>
          <p:cNvPr id="115" name="Rounded Rectangle 114"/>
          <p:cNvSpPr/>
          <p:nvPr/>
        </p:nvSpPr>
        <p:spPr>
          <a:xfrm>
            <a:off x="270114" y="6769323"/>
            <a:ext cx="9573685" cy="4896544"/>
          </a:xfrm>
          <a:prstGeom prst="roundRect">
            <a:avLst>
              <a:gd name="adj" fmla="val 10378"/>
            </a:avLst>
          </a:prstGeom>
          <a:solidFill>
            <a:schemeClr val="bg1">
              <a:lumMod val="85000"/>
            </a:schemeClr>
          </a:solidFill>
          <a:ln w="635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16" name="Round Same Side Corner Rectangle 115"/>
          <p:cNvSpPr/>
          <p:nvPr/>
        </p:nvSpPr>
        <p:spPr>
          <a:xfrm rot="5400000">
            <a:off x="2967258" y="4573303"/>
            <a:ext cx="4896543" cy="9288585"/>
          </a:xfrm>
          <a:prstGeom prst="round2SameRect">
            <a:avLst>
              <a:gd name="adj1" fmla="val 11193"/>
              <a:gd name="adj2" fmla="val 0"/>
            </a:avLst>
          </a:prstGeom>
          <a:solidFill>
            <a:srgbClr val="78909C"/>
          </a:solidFill>
          <a:ln w="635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95" name="Rounded Rectangle 94"/>
          <p:cNvSpPr/>
          <p:nvPr/>
        </p:nvSpPr>
        <p:spPr>
          <a:xfrm>
            <a:off x="249357" y="3312939"/>
            <a:ext cx="9793088" cy="3312368"/>
          </a:xfrm>
          <a:prstGeom prst="roundRect">
            <a:avLst>
              <a:gd name="adj" fmla="val 16045"/>
            </a:avLst>
          </a:prstGeom>
          <a:solidFill>
            <a:schemeClr val="bg1">
              <a:lumMod val="85000"/>
            </a:schemeClr>
          </a:solidFill>
          <a:ln w="635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rbel" charset="0"/>
              <a:ea typeface="Corbel" charset="0"/>
              <a:cs typeface="Corbel" charset="0"/>
            </a:endParaRPr>
          </a:p>
        </p:txBody>
      </p:sp>
      <p:cxnSp>
        <p:nvCxnSpPr>
          <p:cNvPr id="119" name="Straight Arrow Connector 118"/>
          <p:cNvCxnSpPr/>
          <p:nvPr/>
        </p:nvCxnSpPr>
        <p:spPr>
          <a:xfrm>
            <a:off x="5001071" y="8428079"/>
            <a:ext cx="864096" cy="0"/>
          </a:xfrm>
          <a:prstGeom prst="straightConnector1">
            <a:avLst/>
          </a:prstGeom>
          <a:ln w="25400">
            <a:solidFill>
              <a:schemeClr val="bg1"/>
            </a:solidFill>
            <a:headEnd type="none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ound Same Side Corner Rectangle 5"/>
          <p:cNvSpPr/>
          <p:nvPr/>
        </p:nvSpPr>
        <p:spPr>
          <a:xfrm rot="5400000">
            <a:off x="3750371" y="315980"/>
            <a:ext cx="3312370" cy="9306287"/>
          </a:xfrm>
          <a:prstGeom prst="round2SameRect">
            <a:avLst/>
          </a:prstGeom>
          <a:solidFill>
            <a:srgbClr val="78909C"/>
          </a:solidFill>
          <a:ln w="635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12" name="Rounded Rectangle 111"/>
          <p:cNvSpPr/>
          <p:nvPr/>
        </p:nvSpPr>
        <p:spPr>
          <a:xfrm>
            <a:off x="896615" y="3456955"/>
            <a:ext cx="4176465" cy="3024336"/>
          </a:xfrm>
          <a:prstGeom prst="roundRect">
            <a:avLst/>
          </a:prstGeom>
          <a:solidFill>
            <a:srgbClr val="37474F"/>
          </a:solidFill>
          <a:ln w="15875">
            <a:solidFill>
              <a:srgbClr val="78909C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288" rIns="0" bIns="18288" rtlCol="0" anchor="ctr"/>
          <a:lstStyle/>
          <a:p>
            <a:pPr algn="ctr"/>
            <a:endParaRPr lang="en-US" sz="2000">
              <a:solidFill>
                <a:srgbClr val="FFD966"/>
              </a:solidFill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145087" y="3384947"/>
            <a:ext cx="4896544" cy="3262432"/>
          </a:xfrm>
          <a:prstGeom prst="rect">
            <a:avLst/>
          </a:prstGeom>
          <a:noFill/>
          <a:ln>
            <a:noFill/>
          </a:ln>
        </p:spPr>
        <p:txBody>
          <a:bodyPr wrap="square" lIns="91440" tIns="91440" rIns="91440" bIns="91440" rtlCol="0">
            <a:spAutoFit/>
          </a:bodyPr>
          <a:lstStyle/>
          <a:p>
            <a:r>
              <a:rPr lang="en-US" sz="2000" dirty="0" smtClean="0">
                <a:solidFill>
                  <a:srgbClr val="E0E0E0"/>
                </a:solidFill>
                <a:latin typeface="Corbel" charset="0"/>
                <a:ea typeface="Corbel" charset="0"/>
                <a:cs typeface="Corbel" charset="0"/>
              </a:rPr>
              <a:t>How can Hydra be used </a:t>
            </a:r>
            <a:r>
              <a:rPr lang="en-US" sz="2000" dirty="0">
                <a:solidFill>
                  <a:srgbClr val="E0E0E0"/>
                </a:solidFill>
                <a:latin typeface="Corbel" charset="0"/>
                <a:ea typeface="Corbel" charset="0"/>
                <a:cs typeface="Corbel" charset="0"/>
              </a:rPr>
              <a:t>to enable </a:t>
            </a:r>
            <a:r>
              <a:rPr lang="en-US" sz="2000" dirty="0" smtClean="0">
                <a:solidFill>
                  <a:srgbClr val="E0E0E0"/>
                </a:solidFill>
                <a:latin typeface="Corbel" charset="0"/>
                <a:ea typeface="Corbel" charset="0"/>
                <a:cs typeface="Corbel" charset="0"/>
              </a:rPr>
              <a:t>the creation</a:t>
            </a:r>
            <a:r>
              <a:rPr lang="en-US" sz="2000" dirty="0">
                <a:solidFill>
                  <a:srgbClr val="E0E0E0"/>
                </a:solidFill>
                <a:latin typeface="Corbel" charset="0"/>
                <a:ea typeface="Corbel" charset="0"/>
                <a:cs typeface="Corbel" charset="0"/>
              </a:rPr>
              <a:t>, </a:t>
            </a:r>
            <a:r>
              <a:rPr lang="en-US" sz="2000" dirty="0" smtClean="0">
                <a:solidFill>
                  <a:srgbClr val="E0E0E0"/>
                </a:solidFill>
                <a:latin typeface="Corbel" charset="0"/>
                <a:ea typeface="Corbel" charset="0"/>
                <a:cs typeface="Corbel" charset="0"/>
              </a:rPr>
              <a:t>curation, dissemination</a:t>
            </a:r>
            <a:r>
              <a:rPr lang="en-US" sz="2000" dirty="0">
                <a:solidFill>
                  <a:srgbClr val="E0E0E0"/>
                </a:solidFill>
                <a:latin typeface="Corbel" charset="0"/>
                <a:ea typeface="Corbel" charset="0"/>
                <a:cs typeface="Corbel" charset="0"/>
              </a:rPr>
              <a:t>, and </a:t>
            </a:r>
            <a:r>
              <a:rPr lang="en-US" sz="2000" dirty="0" smtClean="0">
                <a:solidFill>
                  <a:srgbClr val="E0E0E0"/>
                </a:solidFill>
                <a:latin typeface="Corbel" charset="0"/>
                <a:ea typeface="Corbel" charset="0"/>
                <a:cs typeface="Corbel" charset="0"/>
              </a:rPr>
              <a:t>long-term </a:t>
            </a:r>
            <a:r>
              <a:rPr lang="en-US" sz="2000" dirty="0">
                <a:solidFill>
                  <a:srgbClr val="E0E0E0"/>
                </a:solidFill>
                <a:latin typeface="Corbel" charset="0"/>
                <a:ea typeface="Corbel" charset="0"/>
                <a:cs typeface="Corbel" charset="0"/>
              </a:rPr>
              <a:t>support of </a:t>
            </a:r>
            <a:r>
              <a:rPr lang="en-US" sz="2000" dirty="0" smtClean="0">
                <a:solidFill>
                  <a:srgbClr val="E0E0E0"/>
                </a:solidFill>
                <a:latin typeface="Corbel" charset="0"/>
                <a:ea typeface="Corbel" charset="0"/>
                <a:cs typeface="Corbel" charset="0"/>
              </a:rPr>
              <a:t>digital humanities (DH) projects </a:t>
            </a:r>
            <a:r>
              <a:rPr lang="en-US" sz="2000" dirty="0">
                <a:solidFill>
                  <a:srgbClr val="E0E0E0"/>
                </a:solidFill>
                <a:latin typeface="Corbel" charset="0"/>
                <a:ea typeface="Corbel" charset="0"/>
                <a:cs typeface="Corbel" charset="0"/>
              </a:rPr>
              <a:t>and </a:t>
            </a:r>
            <a:r>
              <a:rPr lang="en-US" sz="2000" dirty="0" smtClean="0">
                <a:solidFill>
                  <a:srgbClr val="E0E0E0"/>
                </a:solidFill>
                <a:latin typeface="Corbel" charset="0"/>
                <a:ea typeface="Corbel" charset="0"/>
                <a:cs typeface="Corbel" charset="0"/>
              </a:rPr>
              <a:t>publications? NUL's Digital Scholarship Group seeks </a:t>
            </a:r>
            <a:r>
              <a:rPr lang="en-US" sz="2000" dirty="0">
                <a:solidFill>
                  <a:srgbClr val="E0E0E0"/>
                </a:solidFill>
                <a:latin typeface="Corbel" charset="0"/>
                <a:ea typeface="Corbel" charset="0"/>
                <a:cs typeface="Corbel" charset="0"/>
              </a:rPr>
              <a:t>to answer this question by </a:t>
            </a:r>
            <a:r>
              <a:rPr lang="en-US" sz="2000" dirty="0" smtClean="0">
                <a:solidFill>
                  <a:srgbClr val="E0E0E0"/>
                </a:solidFill>
                <a:latin typeface="Corbel" charset="0"/>
                <a:ea typeface="Corbel" charset="0"/>
                <a:cs typeface="Corbel" charset="0"/>
              </a:rPr>
              <a:t>using Hydra to develop Charon, a digital curation framework that provides project teams with tools to perform common DH research tasks, including cataloging, text encoding, transcription, and translation.</a:t>
            </a:r>
            <a:endParaRPr lang="en-US" sz="2000" dirty="0">
              <a:solidFill>
                <a:srgbClr val="E0E0E0"/>
              </a:solidFill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249357" y="3312939"/>
            <a:ext cx="5184576" cy="3240360"/>
          </a:xfrm>
          <a:prstGeom prst="rect">
            <a:avLst/>
          </a:prstGeom>
          <a:noFill/>
          <a:ln cap="rnd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625343" y="0"/>
            <a:ext cx="1688704" cy="14465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AU" sz="2800" dirty="0" smtClean="0">
              <a:latin typeface="Corbel" charset="0"/>
              <a:ea typeface="Corbel" charset="0"/>
              <a:cs typeface="Corbel" charset="0"/>
            </a:endParaRPr>
          </a:p>
          <a:p>
            <a:pPr algn="ctr"/>
            <a:r>
              <a:rPr lang="en-AU" sz="3200" b="1" dirty="0" smtClean="0">
                <a:latin typeface="Corbel" charset="0"/>
                <a:ea typeface="Corbel" charset="0"/>
                <a:cs typeface="Corbel" charset="0"/>
              </a:rPr>
              <a:t>115</a:t>
            </a:r>
          </a:p>
          <a:p>
            <a:pPr algn="ctr"/>
            <a:endParaRPr lang="en-AU" sz="2800" dirty="0" smtClean="0">
              <a:solidFill>
                <a:schemeClr val="bg1"/>
              </a:solidFill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1440731"/>
            <a:ext cx="10290175" cy="181588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6000" dirty="0">
                <a:solidFill>
                  <a:srgbClr val="FFD966"/>
                </a:solidFill>
                <a:latin typeface="Corbel" charset="0"/>
                <a:ea typeface="Corbel" charset="0"/>
                <a:cs typeface="Corbel" charset="0"/>
              </a:rPr>
              <a:t>Charon: </a:t>
            </a:r>
            <a:r>
              <a:rPr lang="en-US" sz="5800" dirty="0" smtClean="0">
                <a:solidFill>
                  <a:srgbClr val="FFD966"/>
                </a:solidFill>
                <a:latin typeface="Corbel" charset="0"/>
                <a:ea typeface="Corbel" charset="0"/>
                <a:cs typeface="Corbel" charset="0"/>
              </a:rPr>
              <a:t>A </a:t>
            </a:r>
            <a:r>
              <a:rPr lang="en-US" sz="5800" dirty="0">
                <a:solidFill>
                  <a:srgbClr val="FFD966"/>
                </a:solidFill>
                <a:latin typeface="Corbel" charset="0"/>
                <a:ea typeface="Corbel" charset="0"/>
                <a:cs typeface="Corbel" charset="0"/>
              </a:rPr>
              <a:t>Repository </a:t>
            </a:r>
            <a:r>
              <a:rPr lang="en-US" sz="5800" dirty="0" smtClean="0">
                <a:solidFill>
                  <a:srgbClr val="FFD966"/>
                </a:solidFill>
                <a:latin typeface="Corbel" charset="0"/>
                <a:ea typeface="Corbel" charset="0"/>
                <a:cs typeface="Corbel" charset="0"/>
              </a:rPr>
              <a:t>for Digital Humanities Projects</a:t>
            </a:r>
            <a:endParaRPr lang="en-US" sz="5800" dirty="0">
              <a:solidFill>
                <a:srgbClr val="FFD966"/>
              </a:solidFill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48543" y="288603"/>
            <a:ext cx="8280919" cy="110799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rgbClr val="E0E0E0"/>
                </a:solidFill>
                <a:latin typeface="Corbel" charset="0"/>
                <a:ea typeface="Corbel" charset="0"/>
                <a:cs typeface="Corbel" charset="0"/>
              </a:rPr>
              <a:t>Sarah Sweeney, </a:t>
            </a:r>
            <a:r>
              <a:rPr lang="en-US" sz="2400" dirty="0" err="1">
                <a:solidFill>
                  <a:srgbClr val="E0E0E0"/>
                </a:solidFill>
                <a:latin typeface="Corbel" charset="0"/>
                <a:ea typeface="Corbel" charset="0"/>
                <a:cs typeface="Corbel" charset="0"/>
              </a:rPr>
              <a:t>sj.sweeney@northeastern.edu</a:t>
            </a:r>
            <a:endParaRPr lang="en-US" sz="2400" dirty="0">
              <a:solidFill>
                <a:srgbClr val="E0E0E0"/>
              </a:solidFill>
              <a:latin typeface="Corbel" charset="0"/>
              <a:ea typeface="Corbel" charset="0"/>
              <a:cs typeface="Corbel" charset="0"/>
            </a:endParaRPr>
          </a:p>
          <a:p>
            <a:r>
              <a:rPr lang="en-US" sz="2400" dirty="0" smtClean="0">
                <a:solidFill>
                  <a:srgbClr val="E0E0E0"/>
                </a:solidFill>
                <a:latin typeface="Corbel" charset="0"/>
                <a:ea typeface="Corbel" charset="0"/>
                <a:cs typeface="Corbel" charset="0"/>
              </a:rPr>
              <a:t>Northeastern University Libraries</a:t>
            </a:r>
          </a:p>
          <a:p>
            <a:r>
              <a:rPr lang="en-US" sz="2400" dirty="0" smtClean="0">
                <a:solidFill>
                  <a:srgbClr val="E0E0E0"/>
                </a:solidFill>
                <a:latin typeface="Corbel" charset="0"/>
                <a:ea typeface="Corbel" charset="0"/>
                <a:cs typeface="Corbel" charset="0"/>
              </a:rPr>
              <a:t>Digital Scholarship Group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896615" y="17138475"/>
            <a:ext cx="7848872" cy="92333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 smtClean="0">
                <a:solidFill>
                  <a:srgbClr val="E0E0E0"/>
                </a:solidFill>
                <a:latin typeface="Corbel" charset="0"/>
                <a:ea typeface="Corbel" charset="0"/>
                <a:cs typeface="Corbel" charset="0"/>
              </a:rPr>
              <a:t>This project is still in development and we would like your input!</a:t>
            </a:r>
            <a:r>
              <a:rPr lang="en-US" sz="2000" dirty="0">
                <a:solidFill>
                  <a:srgbClr val="E0E0E0"/>
                </a:solidFill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sz="2000" dirty="0" smtClean="0">
                <a:solidFill>
                  <a:srgbClr val="E0E0E0"/>
                </a:solidFill>
                <a:latin typeface="Corbel" charset="0"/>
                <a:ea typeface="Corbel" charset="0"/>
                <a:cs typeface="Corbel" charset="0"/>
              </a:rPr>
              <a:t> Scan the QR code on the right or visit </a:t>
            </a:r>
            <a:r>
              <a:rPr lang="en-US" sz="2000" dirty="0">
                <a:solidFill>
                  <a:srgbClr val="FFD966"/>
                </a:solidFill>
                <a:latin typeface="Corbel" charset="0"/>
                <a:ea typeface="Corbel" charset="0"/>
                <a:cs typeface="Corbel" charset="0"/>
              </a:rPr>
              <a:t>https://</a:t>
            </a:r>
            <a:r>
              <a:rPr lang="en-US" sz="2000" dirty="0" err="1">
                <a:solidFill>
                  <a:srgbClr val="FFD966"/>
                </a:solidFill>
                <a:latin typeface="Corbel" charset="0"/>
                <a:ea typeface="Corbel" charset="0"/>
                <a:cs typeface="Corbel" charset="0"/>
              </a:rPr>
              <a:t>goo.gl</a:t>
            </a:r>
            <a:r>
              <a:rPr lang="en-US" sz="2000" dirty="0">
                <a:solidFill>
                  <a:srgbClr val="FFD966"/>
                </a:solidFill>
                <a:latin typeface="Corbel" charset="0"/>
                <a:ea typeface="Corbel" charset="0"/>
                <a:cs typeface="Corbel" charset="0"/>
              </a:rPr>
              <a:t>/</a:t>
            </a:r>
            <a:r>
              <a:rPr lang="en-US" sz="2000" dirty="0">
                <a:solidFill>
                  <a:srgbClr val="FFD966"/>
                </a:solidFill>
                <a:latin typeface="Consolas" charset="0"/>
                <a:ea typeface="Consolas" charset="0"/>
                <a:cs typeface="Consolas" charset="0"/>
              </a:rPr>
              <a:t>PT1IhE</a:t>
            </a:r>
            <a:r>
              <a:rPr lang="en-US" sz="2000" dirty="0" smtClean="0">
                <a:solidFill>
                  <a:srgbClr val="E0E0E0"/>
                </a:solidFill>
                <a:latin typeface="Corbel" charset="0"/>
                <a:ea typeface="Corbel" charset="0"/>
                <a:cs typeface="Corbel" charset="0"/>
              </a:rPr>
              <a:t> to review and comment on the Charon technical specification. Any and all feedback is welcome!</a:t>
            </a:r>
            <a:endParaRPr lang="en-US" sz="2000" dirty="0">
              <a:solidFill>
                <a:srgbClr val="E0E0E0"/>
              </a:solidFill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 rot="16200000">
            <a:off x="-58189" y="17336613"/>
            <a:ext cx="1152128" cy="467820"/>
          </a:xfrm>
          <a:prstGeom prst="rect">
            <a:avLst/>
          </a:prstGeom>
          <a:noFill/>
          <a:ln w="19050">
            <a:noFill/>
          </a:ln>
        </p:spPr>
        <p:txBody>
          <a:bodyPr wrap="square" lIns="0" tIns="18288" rIns="0" bIns="18288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37474F"/>
                </a:solidFill>
                <a:latin typeface="Corbel" charset="0"/>
                <a:ea typeface="Corbel" charset="0"/>
                <a:cs typeface="Corbel" charset="0"/>
              </a:rPr>
              <a:t>You!</a:t>
            </a:r>
          </a:p>
        </p:txBody>
      </p:sp>
      <p:sp>
        <p:nvSpPr>
          <p:cNvPr id="78" name="TextBox 77"/>
          <p:cNvSpPr txBox="1"/>
          <p:nvPr/>
        </p:nvSpPr>
        <p:spPr>
          <a:xfrm rot="16200000">
            <a:off x="-1948441" y="8983685"/>
            <a:ext cx="4896544" cy="467820"/>
          </a:xfrm>
          <a:prstGeom prst="rect">
            <a:avLst/>
          </a:prstGeom>
          <a:noFill/>
          <a:ln w="19050">
            <a:noFill/>
          </a:ln>
        </p:spPr>
        <p:txBody>
          <a:bodyPr wrap="square" lIns="0" tIns="18288" rIns="0" bIns="18288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37474F"/>
                </a:solidFill>
                <a:latin typeface="Corbel" charset="0"/>
                <a:ea typeface="Corbel" charset="0"/>
                <a:cs typeface="Corbel" charset="0"/>
              </a:rPr>
              <a:t>Workflows and Interfaces</a:t>
            </a:r>
          </a:p>
        </p:txBody>
      </p:sp>
      <p:sp>
        <p:nvSpPr>
          <p:cNvPr id="79" name="TextBox 78"/>
          <p:cNvSpPr txBox="1"/>
          <p:nvPr/>
        </p:nvSpPr>
        <p:spPr>
          <a:xfrm rot="16200000">
            <a:off x="-1948441" y="14096253"/>
            <a:ext cx="4896544" cy="467820"/>
          </a:xfrm>
          <a:prstGeom prst="rect">
            <a:avLst/>
          </a:prstGeom>
          <a:noFill/>
          <a:ln w="19050">
            <a:noFill/>
          </a:ln>
        </p:spPr>
        <p:txBody>
          <a:bodyPr wrap="square" lIns="0" tIns="18288" rIns="0" bIns="18288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37474F"/>
                </a:solidFill>
                <a:latin typeface="Corbel" charset="0"/>
                <a:ea typeface="Corbel" charset="0"/>
                <a:cs typeface="Corbel" charset="0"/>
              </a:rPr>
              <a:t>User Roles</a:t>
            </a:r>
          </a:p>
        </p:txBody>
      </p:sp>
      <p:sp>
        <p:nvSpPr>
          <p:cNvPr id="86" name="Arc 85"/>
          <p:cNvSpPr/>
          <p:nvPr/>
        </p:nvSpPr>
        <p:spPr>
          <a:xfrm rot="10800000" flipV="1">
            <a:off x="4248471" y="12601971"/>
            <a:ext cx="4785048" cy="3672408"/>
          </a:xfrm>
          <a:prstGeom prst="arc">
            <a:avLst>
              <a:gd name="adj1" fmla="val 17427848"/>
              <a:gd name="adj2" fmla="val 20934109"/>
            </a:avLst>
          </a:prstGeom>
          <a:ln w="53975">
            <a:solidFill>
              <a:srgbClr val="FFD966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87" name="Arc 86"/>
          <p:cNvSpPr/>
          <p:nvPr/>
        </p:nvSpPr>
        <p:spPr>
          <a:xfrm rot="10800000" flipV="1">
            <a:off x="4425007" y="13394059"/>
            <a:ext cx="4968552" cy="2088232"/>
          </a:xfrm>
          <a:prstGeom prst="arc">
            <a:avLst>
              <a:gd name="adj1" fmla="val 17296350"/>
              <a:gd name="adj2" fmla="val 21207025"/>
            </a:avLst>
          </a:prstGeom>
          <a:ln w="53975">
            <a:solidFill>
              <a:srgbClr val="FFD966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88" name="Arc 87"/>
          <p:cNvSpPr/>
          <p:nvPr/>
        </p:nvSpPr>
        <p:spPr>
          <a:xfrm rot="12739462" flipV="1">
            <a:off x="5622239" y="14563975"/>
            <a:ext cx="1728192" cy="2016224"/>
          </a:xfrm>
          <a:prstGeom prst="arc">
            <a:avLst>
              <a:gd name="adj1" fmla="val 16200000"/>
              <a:gd name="adj2" fmla="val 75559"/>
            </a:avLst>
          </a:prstGeom>
          <a:ln w="53975">
            <a:solidFill>
              <a:srgbClr val="FFD966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89" name="Arc 88"/>
          <p:cNvSpPr/>
          <p:nvPr/>
        </p:nvSpPr>
        <p:spPr>
          <a:xfrm rot="10800000" flipV="1">
            <a:off x="4715596" y="13322051"/>
            <a:ext cx="5182018" cy="2808312"/>
          </a:xfrm>
          <a:prstGeom prst="arc">
            <a:avLst>
              <a:gd name="adj1" fmla="val 16200000"/>
              <a:gd name="adj2" fmla="val 21319761"/>
            </a:avLst>
          </a:prstGeom>
          <a:ln w="53975">
            <a:solidFill>
              <a:srgbClr val="FFD966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6369223" y="12962011"/>
            <a:ext cx="3456384" cy="1210538"/>
          </a:xfrm>
          <a:prstGeom prst="roundRect">
            <a:avLst>
              <a:gd name="adj" fmla="val 26687"/>
            </a:avLst>
          </a:prstGeom>
          <a:solidFill>
            <a:srgbClr val="37474F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FFD966"/>
                </a:solidFill>
                <a:latin typeface="Corbel" charset="0"/>
                <a:ea typeface="Corbel" charset="0"/>
                <a:cs typeface="Corbel" charset="0"/>
              </a:rPr>
              <a:t> 💡 Creators</a:t>
            </a:r>
          </a:p>
          <a:p>
            <a:pPr algn="ctr"/>
            <a:endParaRPr lang="en-US" sz="500" b="1" dirty="0" smtClean="0">
              <a:solidFill>
                <a:srgbClr val="E0E0E0"/>
              </a:solidFill>
              <a:latin typeface="Corbel" charset="0"/>
              <a:ea typeface="Corbel" charset="0"/>
              <a:cs typeface="Corbel" charset="0"/>
            </a:endParaRPr>
          </a:p>
          <a:p>
            <a:pPr marL="231775" indent="-231775">
              <a:buFont typeface="Arial" charset="0"/>
              <a:buChar char="•"/>
            </a:pPr>
            <a:r>
              <a:rPr lang="en-US" sz="1800" dirty="0" smtClean="0">
                <a:solidFill>
                  <a:srgbClr val="E0E0E0"/>
                </a:solidFill>
                <a:latin typeface="Corbel" charset="0"/>
                <a:ea typeface="Corbel" charset="0"/>
                <a:cs typeface="Corbel" charset="0"/>
              </a:rPr>
              <a:t>Contribute files and metadata</a:t>
            </a:r>
          </a:p>
          <a:p>
            <a:pPr marL="231775" indent="-231775">
              <a:buFont typeface="Arial" charset="0"/>
              <a:buChar char="•"/>
            </a:pPr>
            <a:r>
              <a:rPr lang="en-US" sz="1800" dirty="0" smtClean="0">
                <a:solidFill>
                  <a:srgbClr val="E0E0E0"/>
                </a:solidFill>
                <a:latin typeface="Corbel" charset="0"/>
                <a:ea typeface="Corbel" charset="0"/>
                <a:cs typeface="Corbel" charset="0"/>
              </a:rPr>
              <a:t>Claim and execute tasks</a:t>
            </a:r>
            <a:endParaRPr lang="en-US" sz="1800" dirty="0">
              <a:solidFill>
                <a:srgbClr val="E0E0E0"/>
              </a:solidFill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6225207" y="14360509"/>
            <a:ext cx="3600400" cy="2345918"/>
          </a:xfrm>
          <a:prstGeom prst="roundRect">
            <a:avLst>
              <a:gd name="adj" fmla="val 15346"/>
            </a:avLst>
          </a:prstGeom>
          <a:solidFill>
            <a:srgbClr val="37474F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D966"/>
                </a:solidFill>
                <a:latin typeface="Corbel" charset="0"/>
                <a:ea typeface="Corbel" charset="0"/>
                <a:cs typeface="Corbel" charset="0"/>
              </a:rPr>
              <a:t>🛠  </a:t>
            </a:r>
            <a:r>
              <a:rPr lang="en-US" sz="2000" b="1" dirty="0" smtClean="0">
                <a:solidFill>
                  <a:srgbClr val="FFD966"/>
                </a:solidFill>
                <a:latin typeface="Corbel" charset="0"/>
                <a:ea typeface="Corbel" charset="0"/>
                <a:cs typeface="Corbel" charset="0"/>
              </a:rPr>
              <a:t>Administrator(s)</a:t>
            </a:r>
          </a:p>
          <a:p>
            <a:pPr algn="ctr"/>
            <a:endParaRPr lang="en-US" sz="500" b="1" dirty="0" smtClean="0">
              <a:solidFill>
                <a:srgbClr val="E0E0E0"/>
              </a:solidFill>
              <a:latin typeface="Corbel" charset="0"/>
              <a:ea typeface="Corbel" charset="0"/>
              <a:cs typeface="Corbel" charset="0"/>
            </a:endParaRPr>
          </a:p>
          <a:p>
            <a:pPr marL="231775" indent="-231775">
              <a:buFont typeface="Arial" charset="0"/>
              <a:buChar char="•"/>
            </a:pPr>
            <a:r>
              <a:rPr lang="en-US" sz="1800" dirty="0" smtClean="0">
                <a:solidFill>
                  <a:srgbClr val="E0E0E0"/>
                </a:solidFill>
                <a:latin typeface="Corbel" charset="0"/>
                <a:ea typeface="Corbel" charset="0"/>
                <a:cs typeface="Corbel" charset="0"/>
              </a:rPr>
              <a:t>Contribute files and metadata</a:t>
            </a:r>
          </a:p>
          <a:p>
            <a:pPr marL="231775" indent="-231775">
              <a:buFont typeface="Arial" charset="0"/>
              <a:buChar char="•"/>
            </a:pPr>
            <a:r>
              <a:rPr lang="en-US" sz="1800" dirty="0" smtClean="0">
                <a:solidFill>
                  <a:srgbClr val="E0E0E0"/>
                </a:solidFill>
                <a:latin typeface="Corbel" charset="0"/>
                <a:ea typeface="Corbel" charset="0"/>
                <a:cs typeface="Corbel" charset="0"/>
              </a:rPr>
              <a:t>Claim and execute tasks</a:t>
            </a:r>
          </a:p>
          <a:p>
            <a:pPr marL="231775" indent="-231775">
              <a:buFont typeface="Arial" charset="0"/>
              <a:buChar char="•"/>
            </a:pPr>
            <a:r>
              <a:rPr lang="en-US" sz="1800" dirty="0" smtClean="0">
                <a:solidFill>
                  <a:srgbClr val="E0E0E0"/>
                </a:solidFill>
                <a:latin typeface="Corbel" charset="0"/>
                <a:ea typeface="Corbel" charset="0"/>
                <a:cs typeface="Corbel" charset="0"/>
              </a:rPr>
              <a:t>Accept and reject deposits</a:t>
            </a:r>
          </a:p>
          <a:p>
            <a:pPr marL="231775" indent="-231775">
              <a:buFont typeface="Arial" charset="0"/>
              <a:buChar char="•"/>
            </a:pPr>
            <a:r>
              <a:rPr lang="en-US" sz="1800" dirty="0" smtClean="0">
                <a:solidFill>
                  <a:srgbClr val="E0E0E0"/>
                </a:solidFill>
                <a:latin typeface="Corbel" charset="0"/>
                <a:ea typeface="Corbel" charset="0"/>
                <a:cs typeface="Corbel" charset="0"/>
              </a:rPr>
              <a:t>Configure tasks and workflows</a:t>
            </a:r>
          </a:p>
          <a:p>
            <a:pPr marL="231775" indent="-231775">
              <a:buFont typeface="Arial" charset="0"/>
              <a:buChar char="•"/>
            </a:pPr>
            <a:r>
              <a:rPr lang="en-US" sz="1800" dirty="0" smtClean="0">
                <a:solidFill>
                  <a:srgbClr val="E0E0E0"/>
                </a:solidFill>
                <a:latin typeface="Corbel" charset="0"/>
                <a:ea typeface="Corbel" charset="0"/>
                <a:cs typeface="Corbel" charset="0"/>
              </a:rPr>
              <a:t>Bulk review and file processing</a:t>
            </a:r>
          </a:p>
          <a:p>
            <a:pPr marL="231775" indent="-231775">
              <a:buFont typeface="Arial" charset="0"/>
              <a:buChar char="•"/>
            </a:pPr>
            <a:r>
              <a:rPr lang="en-US" sz="1800" dirty="0">
                <a:solidFill>
                  <a:srgbClr val="E0E0E0"/>
                </a:solidFill>
                <a:latin typeface="Corbel" charset="0"/>
                <a:ea typeface="Corbel" charset="0"/>
                <a:cs typeface="Corbel" charset="0"/>
              </a:rPr>
              <a:t>Manage </a:t>
            </a:r>
            <a:r>
              <a:rPr lang="en-US" sz="1800" dirty="0" smtClean="0">
                <a:solidFill>
                  <a:srgbClr val="E0E0E0"/>
                </a:solidFill>
                <a:latin typeface="Corbel" charset="0"/>
                <a:ea typeface="Corbel" charset="0"/>
                <a:cs typeface="Corbel" charset="0"/>
              </a:rPr>
              <a:t>users</a:t>
            </a:r>
            <a:endParaRPr lang="en-US" sz="1800" dirty="0">
              <a:solidFill>
                <a:srgbClr val="E0E0E0"/>
              </a:solidFill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93" name="Arc 92"/>
          <p:cNvSpPr/>
          <p:nvPr/>
        </p:nvSpPr>
        <p:spPr>
          <a:xfrm rot="10800000" flipV="1">
            <a:off x="4064967" y="12673979"/>
            <a:ext cx="5256584" cy="2952328"/>
          </a:xfrm>
          <a:prstGeom prst="arc">
            <a:avLst>
              <a:gd name="adj1" fmla="val 17836092"/>
              <a:gd name="adj2" fmla="val 21297843"/>
            </a:avLst>
          </a:prstGeom>
          <a:ln w="53975">
            <a:solidFill>
              <a:srgbClr val="FFD966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orbel" charset="0"/>
              <a:ea typeface="Corbel" charset="0"/>
              <a:cs typeface="Corbel" charset="0"/>
            </a:endParaRPr>
          </a:p>
        </p:txBody>
      </p:sp>
      <p:pic>
        <p:nvPicPr>
          <p:cNvPr id="97" name="Picture 9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727" y="8281094"/>
            <a:ext cx="707875" cy="576064"/>
          </a:xfrm>
          <a:prstGeom prst="rect">
            <a:avLst/>
          </a:prstGeom>
          <a:ln>
            <a:noFill/>
          </a:ln>
        </p:spPr>
      </p:pic>
      <p:sp>
        <p:nvSpPr>
          <p:cNvPr id="99" name="Rectangle 98"/>
          <p:cNvSpPr/>
          <p:nvPr/>
        </p:nvSpPr>
        <p:spPr>
          <a:xfrm>
            <a:off x="4569023" y="8082781"/>
            <a:ext cx="685800" cy="685800"/>
          </a:xfrm>
          <a:prstGeom prst="rect">
            <a:avLst/>
          </a:prstGeom>
          <a:solidFill>
            <a:srgbClr val="7362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rgbClr val="E0E0E0"/>
                </a:solidFill>
                <a:latin typeface="Corbel" charset="0"/>
                <a:ea typeface="Corbel" charset="0"/>
                <a:cs typeface="Corbel" charset="0"/>
              </a:rPr>
              <a:t>Task</a:t>
            </a:r>
            <a:endParaRPr lang="en-US" sz="1800" dirty="0">
              <a:solidFill>
                <a:srgbClr val="E0E0E0"/>
              </a:solidFill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4568255" y="9090844"/>
            <a:ext cx="685800" cy="685800"/>
          </a:xfrm>
          <a:prstGeom prst="rect">
            <a:avLst/>
          </a:prstGeom>
          <a:solidFill>
            <a:srgbClr val="7362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rgbClr val="E0E0E0"/>
                </a:solidFill>
                <a:latin typeface="Corbel" charset="0"/>
                <a:ea typeface="Corbel" charset="0"/>
                <a:cs typeface="Corbel" charset="0"/>
              </a:rPr>
              <a:t>Task</a:t>
            </a:r>
            <a:endParaRPr lang="en-US" sz="1800" dirty="0">
              <a:solidFill>
                <a:srgbClr val="E0E0E0"/>
              </a:solidFill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5865167" y="8082781"/>
            <a:ext cx="1152128" cy="685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rgbClr val="37474F"/>
                </a:solidFill>
                <a:latin typeface="Corbel" charset="0"/>
                <a:ea typeface="Corbel" charset="0"/>
                <a:cs typeface="Corbel" charset="0"/>
              </a:rPr>
              <a:t>Interface</a:t>
            </a:r>
            <a:endParaRPr lang="en-US" sz="1800" dirty="0">
              <a:solidFill>
                <a:srgbClr val="37474F"/>
              </a:solidFill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5865167" y="9289603"/>
            <a:ext cx="1152128" cy="685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smtClean="0">
                <a:solidFill>
                  <a:srgbClr val="37474F"/>
                </a:solidFill>
                <a:latin typeface="Corbel" charset="0"/>
                <a:ea typeface="Corbel" charset="0"/>
                <a:cs typeface="Corbel" charset="0"/>
              </a:rPr>
              <a:t>Interface</a:t>
            </a:r>
            <a:endParaRPr lang="en-US" sz="1800" dirty="0">
              <a:solidFill>
                <a:srgbClr val="37474F"/>
              </a:solidFill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7987679" y="7633419"/>
            <a:ext cx="685800" cy="685800"/>
          </a:xfrm>
          <a:prstGeom prst="rect">
            <a:avLst/>
          </a:prstGeom>
          <a:solidFill>
            <a:srgbClr val="64FF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rgbClr val="37474F"/>
                </a:solidFill>
                <a:latin typeface="Corbel" charset="0"/>
                <a:ea typeface="Corbel" charset="0"/>
                <a:cs typeface="Corbel" charset="0"/>
              </a:rPr>
              <a:t>Tool</a:t>
            </a:r>
            <a:endParaRPr lang="en-US" sz="1800" dirty="0">
              <a:solidFill>
                <a:srgbClr val="37474F"/>
              </a:solidFill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7987679" y="8459787"/>
            <a:ext cx="685800" cy="685800"/>
          </a:xfrm>
          <a:prstGeom prst="rect">
            <a:avLst/>
          </a:prstGeom>
          <a:solidFill>
            <a:srgbClr val="64FF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smtClean="0">
                <a:solidFill>
                  <a:srgbClr val="37474F"/>
                </a:solidFill>
                <a:latin typeface="Corbel" charset="0"/>
                <a:ea typeface="Corbel" charset="0"/>
                <a:cs typeface="Corbel" charset="0"/>
              </a:rPr>
              <a:t>Tool</a:t>
            </a:r>
            <a:endParaRPr lang="en-US" sz="1800" dirty="0">
              <a:solidFill>
                <a:srgbClr val="37474F"/>
              </a:solidFill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7987679" y="9289603"/>
            <a:ext cx="685800" cy="685800"/>
          </a:xfrm>
          <a:prstGeom prst="rect">
            <a:avLst/>
          </a:prstGeom>
          <a:solidFill>
            <a:srgbClr val="64FF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smtClean="0">
                <a:solidFill>
                  <a:srgbClr val="37474F"/>
                </a:solidFill>
                <a:latin typeface="Corbel" charset="0"/>
                <a:ea typeface="Corbel" charset="0"/>
                <a:cs typeface="Corbel" charset="0"/>
              </a:rPr>
              <a:t>Tool</a:t>
            </a:r>
            <a:endParaRPr lang="en-US" sz="1800" dirty="0">
              <a:solidFill>
                <a:srgbClr val="37474F"/>
              </a:solidFill>
              <a:latin typeface="Corbel" charset="0"/>
              <a:ea typeface="Corbel" charset="0"/>
              <a:cs typeface="Corbel" charset="0"/>
            </a:endParaRPr>
          </a:p>
        </p:txBody>
      </p:sp>
      <p:cxnSp>
        <p:nvCxnSpPr>
          <p:cNvPr id="109" name="Straight Arrow Connector 108"/>
          <p:cNvCxnSpPr/>
          <p:nvPr/>
        </p:nvCxnSpPr>
        <p:spPr>
          <a:xfrm>
            <a:off x="2552799" y="8569126"/>
            <a:ext cx="481982" cy="0"/>
          </a:xfrm>
          <a:prstGeom prst="straightConnector1">
            <a:avLst/>
          </a:prstGeom>
          <a:ln w="25400">
            <a:solidFill>
              <a:schemeClr val="bg1"/>
            </a:solidFill>
            <a:headEnd type="arrow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Elbow Connector 125"/>
          <p:cNvCxnSpPr>
            <a:stCxn id="100" idx="3"/>
            <a:endCxn id="102" idx="1"/>
          </p:cNvCxnSpPr>
          <p:nvPr/>
        </p:nvCxnSpPr>
        <p:spPr>
          <a:xfrm>
            <a:off x="5254055" y="9433744"/>
            <a:ext cx="611112" cy="198759"/>
          </a:xfrm>
          <a:prstGeom prst="bentConnector3">
            <a:avLst>
              <a:gd name="adj1" fmla="val 50000"/>
            </a:avLst>
          </a:prstGeom>
          <a:ln w="25400">
            <a:solidFill>
              <a:schemeClr val="bg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>
            <a:stCxn id="106" idx="1"/>
            <a:endCxn id="102" idx="3"/>
          </p:cNvCxnSpPr>
          <p:nvPr/>
        </p:nvCxnSpPr>
        <p:spPr>
          <a:xfrm flipH="1">
            <a:off x="7017295" y="9632503"/>
            <a:ext cx="970384" cy="0"/>
          </a:xfrm>
          <a:prstGeom prst="straightConnector1">
            <a:avLst/>
          </a:prstGeom>
          <a:ln w="25400">
            <a:solidFill>
              <a:schemeClr val="bg1"/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0" name="Picture 18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727" y="9361611"/>
            <a:ext cx="707875" cy="576064"/>
          </a:xfrm>
          <a:prstGeom prst="rect">
            <a:avLst/>
          </a:prstGeom>
          <a:ln>
            <a:noFill/>
          </a:ln>
        </p:spPr>
      </p:pic>
      <p:cxnSp>
        <p:nvCxnSpPr>
          <p:cNvPr id="196" name="Straight Arrow Connector 195"/>
          <p:cNvCxnSpPr/>
          <p:nvPr/>
        </p:nvCxnSpPr>
        <p:spPr>
          <a:xfrm>
            <a:off x="2552130" y="9649890"/>
            <a:ext cx="384450" cy="0"/>
          </a:xfrm>
          <a:prstGeom prst="straightConnector1">
            <a:avLst/>
          </a:prstGeom>
          <a:ln w="25400">
            <a:solidFill>
              <a:schemeClr val="bg1"/>
            </a:solidFill>
            <a:headEnd type="arrow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/>
          <p:cNvCxnSpPr/>
          <p:nvPr/>
        </p:nvCxnSpPr>
        <p:spPr>
          <a:xfrm flipH="1" flipV="1">
            <a:off x="3704927" y="8569770"/>
            <a:ext cx="576064" cy="2410"/>
          </a:xfrm>
          <a:prstGeom prst="straightConnector1">
            <a:avLst/>
          </a:prstGeom>
          <a:ln w="25400">
            <a:solidFill>
              <a:schemeClr val="bg1"/>
            </a:solidFill>
            <a:headEnd type="none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Elbow Connector 219"/>
          <p:cNvCxnSpPr/>
          <p:nvPr/>
        </p:nvCxnSpPr>
        <p:spPr>
          <a:xfrm>
            <a:off x="3632919" y="9649643"/>
            <a:ext cx="936104" cy="2"/>
          </a:xfrm>
          <a:prstGeom prst="bentConnector3">
            <a:avLst>
              <a:gd name="adj1" fmla="val 50000"/>
            </a:avLst>
          </a:prstGeom>
          <a:ln w="25400">
            <a:solidFill>
              <a:schemeClr val="bg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Elbow Connector 222"/>
          <p:cNvCxnSpPr>
            <a:stCxn id="104" idx="1"/>
            <a:endCxn id="105" idx="1"/>
          </p:cNvCxnSpPr>
          <p:nvPr/>
        </p:nvCxnSpPr>
        <p:spPr>
          <a:xfrm rot="10800000" flipV="1">
            <a:off x="7987679" y="7976319"/>
            <a:ext cx="12700" cy="826368"/>
          </a:xfrm>
          <a:prstGeom prst="bentConnector3">
            <a:avLst>
              <a:gd name="adj1" fmla="val 3130441"/>
            </a:avLst>
          </a:prstGeom>
          <a:ln w="25400">
            <a:solidFill>
              <a:schemeClr val="bg1"/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Arrow Connector 227"/>
          <p:cNvCxnSpPr/>
          <p:nvPr/>
        </p:nvCxnSpPr>
        <p:spPr>
          <a:xfrm rot="120000" flipV="1">
            <a:off x="7017295" y="8425681"/>
            <a:ext cx="576064" cy="16966"/>
          </a:xfrm>
          <a:prstGeom prst="straightConnector1">
            <a:avLst/>
          </a:prstGeom>
          <a:ln w="25400">
            <a:solidFill>
              <a:schemeClr val="bg1"/>
            </a:solidFill>
            <a:headEnd type="arrow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TextBox 230"/>
          <p:cNvSpPr txBox="1"/>
          <p:nvPr/>
        </p:nvSpPr>
        <p:spPr>
          <a:xfrm>
            <a:off x="968623" y="6913339"/>
            <a:ext cx="8856984" cy="867930"/>
          </a:xfrm>
          <a:prstGeom prst="rect">
            <a:avLst/>
          </a:prstGeom>
          <a:noFill/>
          <a:ln w="19050">
            <a:noFill/>
          </a:ln>
        </p:spPr>
        <p:txBody>
          <a:bodyPr wrap="square" lIns="0" tIns="18288" rIns="0" bIns="18288" rtlCol="0">
            <a:spAutoFit/>
          </a:bodyPr>
          <a:lstStyle/>
          <a:p>
            <a:r>
              <a:rPr lang="en-US" sz="1800" dirty="0" smtClean="0">
                <a:solidFill>
                  <a:srgbClr val="E0E0E0"/>
                </a:solidFill>
                <a:latin typeface="Corbel" charset="0"/>
                <a:ea typeface="Corbel" charset="0"/>
                <a:cs typeface="Corbel" charset="0"/>
              </a:rPr>
              <a:t>In Charon, team members are assigned roles and have access to project tasks, which are performed using open source editorial tools embedded in a web interface. Workflows, tools, and task procedures are configured by the project administrator. </a:t>
            </a:r>
            <a:endParaRPr lang="en-US" sz="1800" dirty="0">
              <a:solidFill>
                <a:srgbClr val="E0E0E0"/>
              </a:solidFill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74644" y="5610386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85" name="Arc 84"/>
          <p:cNvSpPr/>
          <p:nvPr/>
        </p:nvSpPr>
        <p:spPr>
          <a:xfrm rot="10800000" flipV="1">
            <a:off x="1256655" y="13178035"/>
            <a:ext cx="288032" cy="2814617"/>
          </a:xfrm>
          <a:prstGeom prst="arc">
            <a:avLst>
              <a:gd name="adj1" fmla="val 16200000"/>
              <a:gd name="adj2" fmla="val 21319761"/>
            </a:avLst>
          </a:prstGeom>
          <a:ln w="53975">
            <a:solidFill>
              <a:srgbClr val="FFD966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90" name="Arc 89"/>
          <p:cNvSpPr/>
          <p:nvPr/>
        </p:nvSpPr>
        <p:spPr>
          <a:xfrm rot="9817432" flipH="1" flipV="1">
            <a:off x="1250004" y="13081563"/>
            <a:ext cx="637672" cy="2087776"/>
          </a:xfrm>
          <a:prstGeom prst="arc">
            <a:avLst>
              <a:gd name="adj1" fmla="val 16200000"/>
              <a:gd name="adj2" fmla="val 21319761"/>
            </a:avLst>
          </a:prstGeom>
          <a:ln w="53975">
            <a:solidFill>
              <a:srgbClr val="FFD966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91" name="Arc 90"/>
          <p:cNvSpPr/>
          <p:nvPr/>
        </p:nvSpPr>
        <p:spPr>
          <a:xfrm rot="10800000" flipH="1" flipV="1">
            <a:off x="72008" y="13178035"/>
            <a:ext cx="2016224" cy="1584177"/>
          </a:xfrm>
          <a:prstGeom prst="arc">
            <a:avLst>
              <a:gd name="adj1" fmla="val 16200000"/>
              <a:gd name="adj2" fmla="val 21319761"/>
            </a:avLst>
          </a:prstGeom>
          <a:ln w="53975">
            <a:solidFill>
              <a:srgbClr val="FFD966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92" name="Arc 91"/>
          <p:cNvSpPr/>
          <p:nvPr/>
        </p:nvSpPr>
        <p:spPr>
          <a:xfrm rot="10800000" flipH="1" flipV="1">
            <a:off x="1112639" y="13106027"/>
            <a:ext cx="432048" cy="2304257"/>
          </a:xfrm>
          <a:prstGeom prst="arc">
            <a:avLst>
              <a:gd name="adj1" fmla="val 16200000"/>
              <a:gd name="adj2" fmla="val 21319761"/>
            </a:avLst>
          </a:prstGeom>
          <a:ln w="53975">
            <a:solidFill>
              <a:srgbClr val="FFD966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orbel" charset="0"/>
              <a:ea typeface="Corbel" charset="0"/>
              <a:cs typeface="Corbel" charset="0"/>
            </a:endParaRPr>
          </a:p>
        </p:txBody>
      </p:sp>
      <p:pic>
        <p:nvPicPr>
          <p:cNvPr id="96" name="Picture 9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2100" y="5905227"/>
            <a:ext cx="1386155" cy="504056"/>
          </a:xfrm>
          <a:prstGeom prst="rect">
            <a:avLst/>
          </a:prstGeom>
        </p:spPr>
      </p:pic>
      <p:pic>
        <p:nvPicPr>
          <p:cNvPr id="107" name="Picture 106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359" b="5290"/>
          <a:stretch/>
        </p:blipFill>
        <p:spPr>
          <a:xfrm>
            <a:off x="1580953" y="5329163"/>
            <a:ext cx="1153952" cy="864096"/>
          </a:xfrm>
          <a:prstGeom prst="rect">
            <a:avLst/>
          </a:prstGeom>
        </p:spPr>
      </p:pic>
      <p:sp>
        <p:nvSpPr>
          <p:cNvPr id="77" name="TextBox 76"/>
          <p:cNvSpPr txBox="1"/>
          <p:nvPr/>
        </p:nvSpPr>
        <p:spPr>
          <a:xfrm rot="16200000">
            <a:off x="-1162420" y="4723902"/>
            <a:ext cx="3312368" cy="490442"/>
          </a:xfrm>
          <a:prstGeom prst="round2SameRect">
            <a:avLst/>
          </a:prstGeom>
          <a:noFill/>
          <a:ln w="19050">
            <a:noFill/>
          </a:ln>
        </p:spPr>
        <p:txBody>
          <a:bodyPr wrap="square" lIns="0" tIns="18288" rIns="0" bIns="18288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37474F"/>
                </a:solidFill>
                <a:latin typeface="Corbel" charset="0"/>
                <a:ea typeface="Corbel" charset="0"/>
                <a:cs typeface="Corbel" charset="0"/>
              </a:rPr>
              <a:t>System: Charon</a:t>
            </a:r>
          </a:p>
        </p:txBody>
      </p:sp>
      <p:pic>
        <p:nvPicPr>
          <p:cNvPr id="108" name="Picture 10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663" y="4105027"/>
            <a:ext cx="1080120" cy="1080120"/>
          </a:xfrm>
          <a:prstGeom prst="rect">
            <a:avLst/>
          </a:prstGeom>
        </p:spPr>
      </p:pic>
      <p:pic>
        <p:nvPicPr>
          <p:cNvPr id="110" name="Picture 10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6469" y="5329163"/>
            <a:ext cx="792088" cy="519234"/>
          </a:xfrm>
          <a:prstGeom prst="rect">
            <a:avLst/>
          </a:prstGeom>
        </p:spPr>
      </p:pic>
      <p:pic>
        <p:nvPicPr>
          <p:cNvPr id="111" name="Picture 1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6855" y="4249043"/>
            <a:ext cx="1249754" cy="720080"/>
          </a:xfrm>
          <a:prstGeom prst="rect">
            <a:avLst/>
          </a:prstGeom>
        </p:spPr>
      </p:pic>
      <p:sp>
        <p:nvSpPr>
          <p:cNvPr id="113" name="TextBox 112"/>
          <p:cNvSpPr txBox="1"/>
          <p:nvPr/>
        </p:nvSpPr>
        <p:spPr>
          <a:xfrm>
            <a:off x="2013001" y="6121251"/>
            <a:ext cx="1025179" cy="33855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2200" dirty="0" err="1" smtClean="0">
                <a:solidFill>
                  <a:srgbClr val="E0E0E0"/>
                </a:solidFill>
                <a:latin typeface="Consolas" charset="0"/>
                <a:ea typeface="Consolas" charset="0"/>
                <a:cs typeface="Consolas" charset="0"/>
              </a:rPr>
              <a:t>Kakadu</a:t>
            </a:r>
            <a:endParaRPr lang="en-US" sz="2200" dirty="0">
              <a:solidFill>
                <a:srgbClr val="E0E0E0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896615" y="3528963"/>
            <a:ext cx="4176464" cy="381381"/>
          </a:xfrm>
          <a:prstGeom prst="roundRect">
            <a:avLst/>
          </a:prstGeom>
          <a:noFill/>
          <a:ln w="19050">
            <a:noFill/>
          </a:ln>
        </p:spPr>
        <p:txBody>
          <a:bodyPr wrap="square" lIns="0" tIns="18288" rIns="0" bIns="18288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FFD966"/>
                </a:solidFill>
                <a:latin typeface="Corbel" charset="0"/>
                <a:ea typeface="Corbel" charset="0"/>
                <a:cs typeface="Corbel" charset="0"/>
              </a:rPr>
              <a:t>Components</a:t>
            </a:r>
          </a:p>
        </p:txBody>
      </p:sp>
      <p:sp>
        <p:nvSpPr>
          <p:cNvPr id="117" name="Diamond 116"/>
          <p:cNvSpPr/>
          <p:nvPr/>
        </p:nvSpPr>
        <p:spPr>
          <a:xfrm>
            <a:off x="2912839" y="9217595"/>
            <a:ext cx="864096" cy="864096"/>
          </a:xfrm>
          <a:prstGeom prst="diamond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800" dirty="0" smtClean="0">
                <a:solidFill>
                  <a:srgbClr val="37474F"/>
                </a:solidFill>
                <a:latin typeface="Corbel" charset="0"/>
                <a:ea typeface="Corbel" charset="0"/>
                <a:cs typeface="Corbel" charset="0"/>
              </a:rPr>
              <a:t>Role</a:t>
            </a:r>
            <a:endParaRPr lang="en-US" sz="1800" dirty="0">
              <a:solidFill>
                <a:srgbClr val="37474F"/>
              </a:solidFill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289103" y="11953899"/>
            <a:ext cx="3456384" cy="914489"/>
          </a:xfrm>
          <a:prstGeom prst="roundRect">
            <a:avLst>
              <a:gd name="adj" fmla="val 30368"/>
            </a:avLst>
          </a:prstGeom>
          <a:solidFill>
            <a:srgbClr val="37474F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FFD966"/>
                </a:solidFill>
                <a:latin typeface="Corbel" charset="0"/>
                <a:ea typeface="Corbel" charset="0"/>
                <a:cs typeface="Corbel" charset="0"/>
              </a:rPr>
              <a:t>🗄 Depositors</a:t>
            </a:r>
          </a:p>
          <a:p>
            <a:pPr algn="ctr"/>
            <a:endParaRPr lang="en-US" sz="500" b="1" dirty="0" smtClean="0">
              <a:solidFill>
                <a:srgbClr val="E0E0E0"/>
              </a:solidFill>
              <a:latin typeface="Corbel" charset="0"/>
              <a:ea typeface="Corbel" charset="0"/>
              <a:cs typeface="Corbel" charset="0"/>
            </a:endParaRPr>
          </a:p>
          <a:p>
            <a:pPr marL="231775" indent="-231775">
              <a:buFont typeface="Arial" charset="0"/>
              <a:buChar char="•"/>
            </a:pPr>
            <a:r>
              <a:rPr lang="en-US" sz="1800" dirty="0" smtClean="0">
                <a:solidFill>
                  <a:srgbClr val="E0E0E0"/>
                </a:solidFill>
                <a:latin typeface="Corbel" charset="0"/>
                <a:ea typeface="Corbel" charset="0"/>
                <a:cs typeface="Corbel" charset="0"/>
              </a:rPr>
              <a:t>Contribute files and metadata</a:t>
            </a:r>
            <a:endParaRPr lang="en-US" sz="1800" dirty="0">
              <a:solidFill>
                <a:srgbClr val="E0E0E0"/>
              </a:solidFill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968623" y="11953899"/>
            <a:ext cx="3456384" cy="1472505"/>
          </a:xfrm>
          <a:prstGeom prst="roundRect">
            <a:avLst>
              <a:gd name="adj" fmla="val 20426"/>
            </a:avLst>
          </a:prstGeom>
          <a:solidFill>
            <a:srgbClr val="37474F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D966"/>
                </a:solidFill>
                <a:latin typeface="Corbel" charset="0"/>
                <a:ea typeface="Corbel" charset="0"/>
                <a:cs typeface="Corbel" charset="0"/>
              </a:rPr>
              <a:t> ✏️ Editors</a:t>
            </a:r>
            <a:endParaRPr lang="en-US" sz="2000" b="1" dirty="0" smtClean="0">
              <a:solidFill>
                <a:srgbClr val="FFD966"/>
              </a:solidFill>
              <a:latin typeface="Corbel" charset="0"/>
              <a:ea typeface="Corbel" charset="0"/>
              <a:cs typeface="Corbel" charset="0"/>
            </a:endParaRPr>
          </a:p>
          <a:p>
            <a:pPr algn="ctr"/>
            <a:endParaRPr lang="en-US" sz="500" b="1" dirty="0" smtClean="0">
              <a:solidFill>
                <a:srgbClr val="E0E0E0"/>
              </a:solidFill>
              <a:latin typeface="Corbel" charset="0"/>
              <a:ea typeface="Corbel" charset="0"/>
              <a:cs typeface="Corbel" charset="0"/>
            </a:endParaRPr>
          </a:p>
          <a:p>
            <a:pPr marL="231775" indent="-231775">
              <a:buFont typeface="Arial" charset="0"/>
              <a:buChar char="•"/>
            </a:pPr>
            <a:r>
              <a:rPr lang="en-US" sz="1800" dirty="0" smtClean="0">
                <a:solidFill>
                  <a:srgbClr val="E0E0E0"/>
                </a:solidFill>
                <a:latin typeface="Corbel" charset="0"/>
                <a:ea typeface="Corbel" charset="0"/>
                <a:cs typeface="Corbel" charset="0"/>
              </a:rPr>
              <a:t>Contribute files and metadata</a:t>
            </a:r>
          </a:p>
          <a:p>
            <a:pPr marL="231775" indent="-231775">
              <a:buFont typeface="Arial" charset="0"/>
              <a:buChar char="•"/>
            </a:pPr>
            <a:r>
              <a:rPr lang="en-US" sz="1800" dirty="0" smtClean="0">
                <a:solidFill>
                  <a:srgbClr val="E0E0E0"/>
                </a:solidFill>
                <a:latin typeface="Corbel" charset="0"/>
                <a:ea typeface="Corbel" charset="0"/>
                <a:cs typeface="Corbel" charset="0"/>
              </a:rPr>
              <a:t>Claim and execute tasks</a:t>
            </a:r>
          </a:p>
          <a:p>
            <a:pPr marL="231775" indent="-231775">
              <a:buFont typeface="Arial" charset="0"/>
              <a:buChar char="•"/>
            </a:pPr>
            <a:r>
              <a:rPr lang="en-US" sz="1800" dirty="0" smtClean="0">
                <a:solidFill>
                  <a:srgbClr val="E0E0E0"/>
                </a:solidFill>
                <a:latin typeface="Corbel" charset="0"/>
                <a:ea typeface="Corbel" charset="0"/>
                <a:cs typeface="Corbel" charset="0"/>
              </a:rPr>
              <a:t>Accept and reject deposits</a:t>
            </a:r>
            <a:endParaRPr lang="en-US" sz="1800" dirty="0">
              <a:solidFill>
                <a:srgbClr val="E0E0E0"/>
              </a:solidFill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98" name="Diamond 97"/>
          <p:cNvSpPr/>
          <p:nvPr/>
        </p:nvSpPr>
        <p:spPr>
          <a:xfrm>
            <a:off x="2912839" y="8137078"/>
            <a:ext cx="864096" cy="864096"/>
          </a:xfrm>
          <a:prstGeom prst="diamond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800" dirty="0" smtClean="0">
                <a:solidFill>
                  <a:srgbClr val="37474F"/>
                </a:solidFill>
                <a:latin typeface="Corbel" charset="0"/>
                <a:ea typeface="Corbel" charset="0"/>
                <a:cs typeface="Corbel" charset="0"/>
              </a:rPr>
              <a:t>Role</a:t>
            </a:r>
            <a:endParaRPr lang="en-US" sz="1800" dirty="0">
              <a:solidFill>
                <a:srgbClr val="37474F"/>
              </a:solidFill>
              <a:latin typeface="Corbel" charset="0"/>
              <a:ea typeface="Corbel" charset="0"/>
              <a:cs typeface="Corbel" charset="0"/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9503" y="17120492"/>
            <a:ext cx="954087" cy="954087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897" y="5329163"/>
            <a:ext cx="648072" cy="86083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0651" y="5515719"/>
            <a:ext cx="1130300" cy="317500"/>
          </a:xfrm>
          <a:prstGeom prst="rect">
            <a:avLst/>
          </a:prstGeom>
        </p:spPr>
      </p:pic>
      <p:sp>
        <p:nvSpPr>
          <p:cNvPr id="74" name="Rounded Rectangle 73"/>
          <p:cNvSpPr/>
          <p:nvPr/>
        </p:nvSpPr>
        <p:spPr>
          <a:xfrm>
            <a:off x="896615" y="10225707"/>
            <a:ext cx="9001000" cy="1296144"/>
          </a:xfrm>
          <a:prstGeom prst="roundRect">
            <a:avLst>
              <a:gd name="adj" fmla="val 25485"/>
            </a:avLst>
          </a:prstGeom>
          <a:solidFill>
            <a:srgbClr val="37474F"/>
          </a:solidFill>
          <a:ln w="15875">
            <a:solidFill>
              <a:srgbClr val="78909C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288" rIns="0" bIns="18288" rtlCol="0" anchor="ctr"/>
          <a:lstStyle/>
          <a:p>
            <a:pPr algn="ctr"/>
            <a:endParaRPr lang="en-US" sz="2000">
              <a:solidFill>
                <a:srgbClr val="FFD966"/>
              </a:solidFill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899994" y="10306610"/>
            <a:ext cx="2228869" cy="442674"/>
          </a:xfrm>
          <a:prstGeom prst="round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FFD966"/>
                </a:solidFill>
                <a:latin typeface="Corbel" charset="0"/>
                <a:ea typeface="Corbel" charset="0"/>
                <a:cs typeface="Corbel" charset="0"/>
              </a:rPr>
              <a:t>Configure</a:t>
            </a:r>
          </a:p>
        </p:txBody>
      </p:sp>
      <p:sp>
        <p:nvSpPr>
          <p:cNvPr id="171" name="TextBox 170"/>
          <p:cNvSpPr txBox="1"/>
          <p:nvPr/>
        </p:nvSpPr>
        <p:spPr>
          <a:xfrm>
            <a:off x="3128540" y="10306610"/>
            <a:ext cx="2304579" cy="442674"/>
          </a:xfrm>
          <a:prstGeom prst="round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FFD966"/>
                </a:solidFill>
                <a:latin typeface="Corbel" charset="0"/>
                <a:ea typeface="Corbel" charset="0"/>
                <a:cs typeface="Corbel" charset="0"/>
              </a:rPr>
              <a:t>Submit</a:t>
            </a:r>
          </a:p>
        </p:txBody>
      </p:sp>
      <p:sp>
        <p:nvSpPr>
          <p:cNvPr id="172" name="TextBox 171"/>
          <p:cNvSpPr txBox="1"/>
          <p:nvPr/>
        </p:nvSpPr>
        <p:spPr>
          <a:xfrm>
            <a:off x="5436349" y="10657755"/>
            <a:ext cx="1861628" cy="783193"/>
          </a:xfrm>
          <a:prstGeom prst="roundRect">
            <a:avLst/>
          </a:prstGeom>
          <a:noFill/>
          <a:ln>
            <a:noFill/>
          </a:ln>
        </p:spPr>
        <p:txBody>
          <a:bodyPr wrap="square" numCol="1" rtlCol="0">
            <a:spAutoFit/>
          </a:bodyPr>
          <a:lstStyle/>
          <a:p>
            <a:pPr marL="231775" indent="-231775">
              <a:buFont typeface="Arial" charset="0"/>
              <a:buChar char="•"/>
            </a:pPr>
            <a:r>
              <a:rPr lang="en-US" sz="2000" dirty="0" smtClean="0">
                <a:solidFill>
                  <a:srgbClr val="E0E0E0"/>
                </a:solidFill>
                <a:latin typeface="Corbel" charset="0"/>
                <a:ea typeface="Corbel" charset="0"/>
                <a:cs typeface="Corbel" charset="0"/>
              </a:rPr>
              <a:t>Catalog</a:t>
            </a:r>
          </a:p>
          <a:p>
            <a:pPr marL="231775" indent="-231775">
              <a:buFont typeface="Arial" charset="0"/>
              <a:buChar char="•"/>
            </a:pPr>
            <a:r>
              <a:rPr lang="en-US" sz="2000" dirty="0" smtClean="0">
                <a:solidFill>
                  <a:srgbClr val="E0E0E0"/>
                </a:solidFill>
                <a:latin typeface="Corbel" charset="0"/>
                <a:ea typeface="Corbel" charset="0"/>
                <a:cs typeface="Corbel" charset="0"/>
              </a:rPr>
              <a:t>Encode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433267" y="10306610"/>
            <a:ext cx="3024188" cy="442674"/>
          </a:xfrm>
          <a:prstGeom prst="round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FFD966"/>
                </a:solidFill>
                <a:latin typeface="Corbel" charset="0"/>
                <a:ea typeface="Corbel" charset="0"/>
                <a:cs typeface="Corbel" charset="0"/>
              </a:rPr>
              <a:t>Edit</a:t>
            </a:r>
            <a:endParaRPr lang="en-US" sz="2000" b="1" dirty="0">
              <a:solidFill>
                <a:srgbClr val="FFD966"/>
              </a:solidFill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6657255" y="10657755"/>
            <a:ext cx="1656184" cy="783193"/>
          </a:xfrm>
          <a:prstGeom prst="roundRect">
            <a:avLst/>
          </a:prstGeom>
          <a:noFill/>
          <a:ln>
            <a:noFill/>
          </a:ln>
        </p:spPr>
        <p:txBody>
          <a:bodyPr wrap="square" numCol="1" rtlCol="0">
            <a:spAutoFit/>
          </a:bodyPr>
          <a:lstStyle/>
          <a:p>
            <a:pPr marL="231775" indent="-231775">
              <a:buFont typeface="Arial" charset="0"/>
              <a:buChar char="•"/>
            </a:pPr>
            <a:r>
              <a:rPr lang="en-US" sz="2000" dirty="0" smtClean="0">
                <a:solidFill>
                  <a:srgbClr val="E0E0E0"/>
                </a:solidFill>
                <a:latin typeface="Corbel" charset="0"/>
                <a:ea typeface="Corbel" charset="0"/>
                <a:cs typeface="Corbel" charset="0"/>
              </a:rPr>
              <a:t>Transcribe</a:t>
            </a:r>
          </a:p>
          <a:p>
            <a:pPr marL="231775" indent="-231775">
              <a:buFont typeface="Arial" charset="0"/>
              <a:buChar char="•"/>
            </a:pPr>
            <a:r>
              <a:rPr lang="en-US" sz="2000" dirty="0" smtClean="0">
                <a:solidFill>
                  <a:srgbClr val="E0E0E0"/>
                </a:solidFill>
                <a:latin typeface="Corbel" charset="0"/>
                <a:ea typeface="Corbel" charset="0"/>
                <a:cs typeface="Corbel" charset="0"/>
              </a:rPr>
              <a:t>Translate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899994" y="10666650"/>
            <a:ext cx="2228869" cy="783193"/>
          </a:xfrm>
          <a:prstGeom prst="round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31775" indent="-231775">
              <a:buFont typeface="Arial" charset="0"/>
              <a:buChar char="•"/>
            </a:pPr>
            <a:r>
              <a:rPr lang="en-US" sz="2000" dirty="0" smtClean="0">
                <a:solidFill>
                  <a:srgbClr val="E0E0E0"/>
                </a:solidFill>
                <a:latin typeface="Corbel" charset="0"/>
                <a:ea typeface="Corbel" charset="0"/>
                <a:cs typeface="Corbel" charset="0"/>
              </a:rPr>
              <a:t>Curate data</a:t>
            </a:r>
          </a:p>
          <a:p>
            <a:pPr marL="231775" indent="-231775">
              <a:buFont typeface="Arial" charset="0"/>
              <a:buChar char="•"/>
            </a:pPr>
            <a:r>
              <a:rPr lang="en-US" sz="2000" dirty="0" smtClean="0">
                <a:solidFill>
                  <a:srgbClr val="E0E0E0"/>
                </a:solidFill>
                <a:latin typeface="Corbel" charset="0"/>
                <a:ea typeface="Corbel" charset="0"/>
                <a:cs typeface="Corbel" charset="0"/>
              </a:rPr>
              <a:t>Define workflow</a:t>
            </a:r>
            <a:endParaRPr lang="en-US" sz="2000" dirty="0">
              <a:solidFill>
                <a:srgbClr val="E0E0E0"/>
              </a:solidFill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3128540" y="10666650"/>
            <a:ext cx="2304256" cy="783193"/>
          </a:xfrm>
          <a:prstGeom prst="round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31775" indent="-231775">
              <a:buFont typeface="Arial" charset="0"/>
              <a:buChar char="•"/>
            </a:pPr>
            <a:r>
              <a:rPr lang="en-US" sz="2000" dirty="0" smtClean="0">
                <a:solidFill>
                  <a:srgbClr val="E0E0E0"/>
                </a:solidFill>
                <a:latin typeface="Corbel" charset="0"/>
                <a:ea typeface="Corbel" charset="0"/>
                <a:cs typeface="Corbel" charset="0"/>
              </a:rPr>
              <a:t>Deposit files</a:t>
            </a:r>
          </a:p>
          <a:p>
            <a:pPr marL="231775" indent="-231775">
              <a:buFont typeface="Arial" charset="0"/>
              <a:buChar char="•"/>
            </a:pPr>
            <a:r>
              <a:rPr lang="en-US" sz="2000" dirty="0" smtClean="0">
                <a:solidFill>
                  <a:srgbClr val="E0E0E0"/>
                </a:solidFill>
                <a:latin typeface="Corbel" charset="0"/>
                <a:ea typeface="Corbel" charset="0"/>
                <a:cs typeface="Corbel" charset="0"/>
              </a:rPr>
              <a:t>Create metadata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2560595" y="13432465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cxnSp>
        <p:nvCxnSpPr>
          <p:cNvPr id="122" name="Elbow Connector 121"/>
          <p:cNvCxnSpPr/>
          <p:nvPr/>
        </p:nvCxnSpPr>
        <p:spPr>
          <a:xfrm rot="10800000" flipV="1">
            <a:off x="4559111" y="8431227"/>
            <a:ext cx="9144" cy="1005840"/>
          </a:xfrm>
          <a:prstGeom prst="bentConnector3">
            <a:avLst>
              <a:gd name="adj1" fmla="val 3130441"/>
            </a:avLst>
          </a:prstGeom>
          <a:ln w="25400">
            <a:solidFill>
              <a:schemeClr val="bg1"/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896615" y="5041131"/>
            <a:ext cx="4176464" cy="347329"/>
          </a:xfrm>
          <a:prstGeom prst="roundRect">
            <a:avLst/>
          </a:prstGeom>
          <a:noFill/>
          <a:ln w="19050">
            <a:noFill/>
          </a:ln>
        </p:spPr>
        <p:txBody>
          <a:bodyPr wrap="square" lIns="0" tIns="18288" rIns="0" bIns="18288" rtlCol="0">
            <a:spAutoFit/>
          </a:bodyPr>
          <a:lstStyle/>
          <a:p>
            <a:pPr algn="ctr"/>
            <a:r>
              <a:rPr lang="en-US" sz="1800" b="1" dirty="0" smtClean="0">
                <a:solidFill>
                  <a:srgbClr val="64FFDA"/>
                </a:solidFill>
                <a:latin typeface="Corbel" charset="0"/>
                <a:ea typeface="Corbel" charset="0"/>
                <a:cs typeface="Corbel" charset="0"/>
              </a:rPr>
              <a:t>Infrastructure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896615" y="3889003"/>
            <a:ext cx="4176464" cy="347329"/>
          </a:xfrm>
          <a:prstGeom prst="roundRect">
            <a:avLst/>
          </a:prstGeom>
          <a:noFill/>
          <a:ln w="19050">
            <a:noFill/>
          </a:ln>
        </p:spPr>
        <p:txBody>
          <a:bodyPr wrap="square" lIns="0" tIns="18288" rIns="0" bIns="18288" rtlCol="0">
            <a:spAutoFit/>
          </a:bodyPr>
          <a:lstStyle/>
          <a:p>
            <a:pPr algn="ctr"/>
            <a:r>
              <a:rPr lang="en-US" sz="1800" b="1" dirty="0" smtClean="0">
                <a:solidFill>
                  <a:srgbClr val="64FFDA"/>
                </a:solidFill>
                <a:latin typeface="Corbel" charset="0"/>
                <a:ea typeface="Corbel" charset="0"/>
                <a:cs typeface="Corbel" charset="0"/>
              </a:rPr>
              <a:t>Editorial Tools</a:t>
            </a:r>
          </a:p>
        </p:txBody>
      </p:sp>
      <p:cxnSp>
        <p:nvCxnSpPr>
          <p:cNvPr id="66" name="Straight Connector 65"/>
          <p:cNvCxnSpPr/>
          <p:nvPr/>
        </p:nvCxnSpPr>
        <p:spPr>
          <a:xfrm>
            <a:off x="896615" y="3889003"/>
            <a:ext cx="4176464" cy="0"/>
          </a:xfrm>
          <a:prstGeom prst="line">
            <a:avLst/>
          </a:prstGeom>
          <a:ln w="12700">
            <a:solidFill>
              <a:srgbClr val="78909C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>
            <a:off x="896615" y="5041131"/>
            <a:ext cx="4176464" cy="0"/>
          </a:xfrm>
          <a:prstGeom prst="line">
            <a:avLst/>
          </a:prstGeom>
          <a:ln w="12700">
            <a:solidFill>
              <a:srgbClr val="78909C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 flipV="1">
            <a:off x="3128863" y="10153699"/>
            <a:ext cx="0" cy="1368152"/>
          </a:xfrm>
          <a:prstGeom prst="line">
            <a:avLst/>
          </a:prstGeom>
          <a:ln w="12700">
            <a:solidFill>
              <a:srgbClr val="78909C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 flipV="1">
            <a:off x="5433119" y="10153699"/>
            <a:ext cx="0" cy="1368152"/>
          </a:xfrm>
          <a:prstGeom prst="line">
            <a:avLst/>
          </a:prstGeom>
          <a:ln w="12700">
            <a:solidFill>
              <a:srgbClr val="78909C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 flipV="1">
            <a:off x="8313439" y="10225707"/>
            <a:ext cx="0" cy="1368152"/>
          </a:xfrm>
          <a:prstGeom prst="line">
            <a:avLst/>
          </a:prstGeom>
          <a:ln w="12700">
            <a:solidFill>
              <a:srgbClr val="78909C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/>
          <p:cNvSpPr txBox="1"/>
          <p:nvPr/>
        </p:nvSpPr>
        <p:spPr>
          <a:xfrm>
            <a:off x="8313738" y="10297715"/>
            <a:ext cx="1583877" cy="442674"/>
          </a:xfrm>
          <a:prstGeom prst="round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FFD966"/>
                </a:solidFill>
                <a:latin typeface="Corbel" charset="0"/>
                <a:ea typeface="Corbel" charset="0"/>
                <a:cs typeface="Corbel" charset="0"/>
              </a:rPr>
              <a:t>Publish</a:t>
            </a:r>
            <a:endParaRPr lang="en-US" sz="2000" b="1" dirty="0">
              <a:solidFill>
                <a:srgbClr val="FFD966"/>
              </a:solidFill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8313439" y="10657755"/>
            <a:ext cx="1583877" cy="783193"/>
          </a:xfrm>
          <a:prstGeom prst="round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31775" indent="-231775">
              <a:buFont typeface="Arial" charset="0"/>
              <a:buChar char="•"/>
            </a:pPr>
            <a:r>
              <a:rPr lang="en-US" sz="2000" dirty="0" smtClean="0">
                <a:solidFill>
                  <a:srgbClr val="E0E0E0"/>
                </a:solidFill>
                <a:latin typeface="Corbel" charset="0"/>
                <a:ea typeface="Corbel" charset="0"/>
                <a:cs typeface="Corbel" charset="0"/>
              </a:rPr>
              <a:t>Design</a:t>
            </a:r>
          </a:p>
          <a:p>
            <a:pPr marL="231775" indent="-231775">
              <a:buFont typeface="Arial" charset="0"/>
              <a:buChar char="•"/>
            </a:pPr>
            <a:r>
              <a:rPr lang="en-US" sz="2000" dirty="0" smtClean="0">
                <a:solidFill>
                  <a:srgbClr val="E0E0E0"/>
                </a:solidFill>
                <a:latin typeface="Corbel" charset="0"/>
                <a:ea typeface="Corbel" charset="0"/>
                <a:cs typeface="Corbel" charset="0"/>
              </a:rPr>
              <a:t>Build</a:t>
            </a:r>
          </a:p>
        </p:txBody>
      </p:sp>
    </p:spTree>
    <p:extLst>
      <p:ext uri="{BB962C8B-B14F-4D97-AF65-F5344CB8AC3E}">
        <p14:creationId xmlns:p14="http://schemas.microsoft.com/office/powerpoint/2010/main" val="1083344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2282</TotalTime>
  <Words>276</Words>
  <Application>Microsoft Macintosh PowerPoint</Application>
  <PresentationFormat>Custom</PresentationFormat>
  <Paragraphs>61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Consolas</vt:lpstr>
      <vt:lpstr>Corbel</vt:lpstr>
      <vt:lpstr>Arial</vt:lpstr>
      <vt:lpstr>Office Theme</vt:lpstr>
      <vt:lpstr>PowerPoint Presentation</vt:lpstr>
    </vt:vector>
  </TitlesOfParts>
  <Company>QUT</Company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Poster</dc:title>
  <dc:creator>caspera</dc:creator>
  <cp:lastModifiedBy>Sweeney, Sarah</cp:lastModifiedBy>
  <cp:revision>182</cp:revision>
  <dcterms:created xsi:type="dcterms:W3CDTF">2014-04-27T22:54:35Z</dcterms:created>
  <dcterms:modified xsi:type="dcterms:W3CDTF">2017-06-07T17:56:04Z</dcterms:modified>
</cp:coreProperties>
</file>