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</p:sldIdLst>
  <p:sldSz cx="10290175" cy="18291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eney, Sarah" initials="SS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Sweeney, Sarah" initials="SS [2]" lastIdx="1" clrIdx="1">
    <p:extLst>
      <p:ext uri="{19B8F6BF-5375-455C-9EA6-DF929625EA0E}">
        <p15:presenceInfo xmlns:p15="http://schemas.microsoft.com/office/powerpoint/2012/main" userId="" providerId=""/>
      </p:ext>
    </p:extLst>
  </p:cmAuthor>
  <p:cmAuthor id="3" name="Sweeney, Sarah" initials="SS [3]" lastIdx="1" clrIdx="2">
    <p:extLst>
      <p:ext uri="{19B8F6BF-5375-455C-9EA6-DF929625EA0E}">
        <p15:presenceInfo xmlns:p15="http://schemas.microsoft.com/office/powerpoint/2012/main" userId="" providerId=""/>
      </p:ext>
    </p:extLst>
  </p:cmAuthor>
  <p:cmAuthor id="4" name="Sweeney, Sarah" initials="SS [4]" lastIdx="1" clrIdx="3">
    <p:extLst>
      <p:ext uri="{19B8F6BF-5375-455C-9EA6-DF929625EA0E}">
        <p15:presenceInfo xmlns:p15="http://schemas.microsoft.com/office/powerpoint/2012/main" userId="" providerId=""/>
      </p:ext>
    </p:extLst>
  </p:cmAuthor>
  <p:cmAuthor id="5" name="Sweeney, Sarah" initials="SS [5]" lastIdx="1" clrIdx="4">
    <p:extLst>
      <p:ext uri="{19B8F6BF-5375-455C-9EA6-DF929625EA0E}">
        <p15:presenceInfo xmlns:p15="http://schemas.microsoft.com/office/powerpoint/2012/main" userId="" providerId=""/>
      </p:ext>
    </p:extLst>
  </p:cmAuthor>
  <p:cmAuthor id="6" name="Sweeney, Sarah" initials="SS [6]" lastIdx="1" clrIdx="5">
    <p:extLst>
      <p:ext uri="{19B8F6BF-5375-455C-9EA6-DF929625EA0E}">
        <p15:presenceInfo xmlns:p15="http://schemas.microsoft.com/office/powerpoint/2012/main" userId="" providerId=""/>
      </p:ext>
    </p:extLst>
  </p:cmAuthor>
  <p:cmAuthor id="7" name="Sweeney, Sarah" initials="SS [7]" lastIdx="0" clrIdx="6">
    <p:extLst>
      <p:ext uri="{19B8F6BF-5375-455C-9EA6-DF929625EA0E}">
        <p15:presenceInfo xmlns:p15="http://schemas.microsoft.com/office/powerpoint/2012/main" userId="" providerId=""/>
      </p:ext>
    </p:extLst>
  </p:cmAuthor>
  <p:cmAuthor id="8" name="Sweeney, Sarah" initials="SS [8]" lastIdx="1" clrIdx="7">
    <p:extLst>
      <p:ext uri="{19B8F6BF-5375-455C-9EA6-DF929625EA0E}">
        <p15:presenceInfo xmlns:p15="http://schemas.microsoft.com/office/powerpoint/2012/main" userId="" providerId=""/>
      </p:ext>
    </p:extLst>
  </p:cmAuthor>
  <p:cmAuthor id="9" name="Sweeney, Sarah" initials="SS [9]" lastIdx="1" clrIdx="8">
    <p:extLst>
      <p:ext uri="{19B8F6BF-5375-455C-9EA6-DF929625EA0E}">
        <p15:presenceInfo xmlns:p15="http://schemas.microsoft.com/office/powerpoint/2012/main" userId="" providerId=""/>
      </p:ext>
    </p:extLst>
  </p:cmAuthor>
  <p:cmAuthor id="10" name="Sweeney, Sarah" initials="SS [10]" lastIdx="1" clrIdx="9">
    <p:extLst>
      <p:ext uri="{19B8F6BF-5375-455C-9EA6-DF929625EA0E}">
        <p15:presenceInfo xmlns:p15="http://schemas.microsoft.com/office/powerpoint/2012/main" userId="" providerId=""/>
      </p:ext>
    </p:extLst>
  </p:cmAuthor>
  <p:cmAuthor id="11" name="Sweeney, Sarah" initials="SS [11]" lastIdx="1" clrIdx="10">
    <p:extLst>
      <p:ext uri="{19B8F6BF-5375-455C-9EA6-DF929625EA0E}">
        <p15:presenceInfo xmlns:p15="http://schemas.microsoft.com/office/powerpoint/2012/main" userId="" providerId=""/>
      </p:ext>
    </p:extLst>
  </p:cmAuthor>
  <p:cmAuthor id="12" name="Sweeney, Sarah" initials="SS [12]" lastIdx="1" clrIdx="11">
    <p:extLst>
      <p:ext uri="{19B8F6BF-5375-455C-9EA6-DF929625EA0E}">
        <p15:presenceInfo xmlns:p15="http://schemas.microsoft.com/office/powerpoint/2012/main" userId="" providerId=""/>
      </p:ext>
    </p:extLst>
  </p:cmAuthor>
  <p:cmAuthor id="13" name="Sweeney, Sarah" initials="SS [13]" lastIdx="1" clrIdx="12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49E"/>
    <a:srgbClr val="F7E4BE"/>
    <a:srgbClr val="B38184"/>
    <a:srgbClr val="73626E"/>
    <a:srgbClr val="413E4A"/>
    <a:srgbClr val="493736"/>
    <a:srgbClr val="B9D7D9"/>
    <a:srgbClr val="668284"/>
    <a:srgbClr val="7B3B3B"/>
    <a:srgbClr val="E5F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94643"/>
  </p:normalViewPr>
  <p:slideViewPr>
    <p:cSldViewPr>
      <p:cViewPr varScale="1">
        <p:scale>
          <a:sx n="69" d="100"/>
          <a:sy n="69" d="100"/>
        </p:scale>
        <p:origin x="1288" y="224"/>
      </p:cViewPr>
      <p:guideLst>
        <p:guide orient="horz" pos="11522"/>
        <p:guide pos="32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26T09:01:24.161" idx="1">
    <p:pos x="10" y="10"/>
    <p:text>Default, with basic configuration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7-04-26T09:01:24.161" idx="1">
    <p:pos x="10" y="10"/>
    <p:text>Default, with basic configuration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4-26T09:03:31.982" idx="1">
    <p:pos x="10" y="10"/>
    <p:text>Color option 1</p:text>
    <p:extLst>
      <p:ext uri="{C676402C-5697-4E1C-873F-D02D1690AC5C}">
        <p15:threadingInfo xmlns:p15="http://schemas.microsoft.com/office/powerpoint/2012/main" timeZoneBias="240"/>
      </p:ext>
    </p:extLst>
  </p:cm>
  <p:cm authorId="5" dt="2017-04-26T09:03:51.654" idx="1">
    <p:pos x="10" y="146"/>
    <p:text>http://www.colourlovers.com/palette/723615/clairedelune</p:text>
    <p:extLst>
      <p:ext uri="{C676402C-5697-4E1C-873F-D02D1690AC5C}">
        <p15:threadingInfo xmlns:p15="http://schemas.microsoft.com/office/powerpoint/2012/main" timeZoneBias="240">
          <p15:parentCm authorId="4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7-04-26T09:01:24.161" idx="1">
    <p:pos x="10" y="10"/>
    <p:text>Color option 3</p:text>
    <p:extLst>
      <p:ext uri="{C676402C-5697-4E1C-873F-D02D1690AC5C}">
        <p15:threadingInfo xmlns:p15="http://schemas.microsoft.com/office/powerpoint/2012/main" timeZoneBias="240"/>
      </p:ext>
    </p:extLst>
  </p:cm>
  <p:cm authorId="12" dt="2017-04-26T09:16:54.720" idx="1">
    <p:pos x="10" y="146"/>
    <p:text>http://www.colourlovers.com/palette/723615/clairedelune</p:text>
    <p:extLst>
      <p:ext uri="{C676402C-5697-4E1C-873F-D02D1690AC5C}">
        <p15:threadingInfo xmlns:p15="http://schemas.microsoft.com/office/powerpoint/2012/main" timeZoneBias="240">
          <p15:parentCm authorId="11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7-04-26T09:12:39.928" idx="1">
    <p:pos x="10" y="10"/>
    <p:text>Color option 2</p:text>
    <p:extLst>
      <p:ext uri="{C676402C-5697-4E1C-873F-D02D1690AC5C}">
        <p15:threadingInfo xmlns:p15="http://schemas.microsoft.com/office/powerpoint/2012/main" timeZoneBias="240"/>
      </p:ext>
    </p:extLst>
  </p:cm>
  <p:cm authorId="10" dt="2017-04-26T09:12:49.282" idx="1">
    <p:pos x="10" y="146"/>
    <p:text>http://www.colourlovers.com/palette/903157/Entrapped_InAPalette</p:text>
    <p:extLst>
      <p:ext uri="{C676402C-5697-4E1C-873F-D02D1690AC5C}">
        <p15:threadingInfo xmlns:p15="http://schemas.microsoft.com/office/powerpoint/2012/main" timeZoneBias="240">
          <p15:parentCm authorId="9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9E41-64EF-604D-A40A-7DA186A0645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ECFE9-4772-DA44-9FFF-804C79B2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8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5" y="5682122"/>
            <a:ext cx="8746649" cy="3920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98251" y="978071"/>
            <a:ext cx="1302350" cy="208104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413" y="978071"/>
            <a:ext cx="3737334" cy="208104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6"/>
            <a:ext cx="8746649" cy="36328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13" y="5690590"/>
            <a:ext cx="2518950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864" y="5690590"/>
            <a:ext cx="2520736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094346"/>
            <a:ext cx="4546614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11" y="5800675"/>
            <a:ext cx="4546614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6"/>
            <a:ext cx="4548400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5"/>
            <a:ext cx="4548400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1"/>
            <a:ext cx="3385398" cy="30993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5" y="728262"/>
            <a:ext cx="5752493" cy="1561101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601"/>
            <a:ext cx="3385398" cy="12511673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7" y="12803823"/>
            <a:ext cx="6174105" cy="151156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7" y="1634351"/>
            <a:ext cx="6174105" cy="1097470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7" y="14315385"/>
            <a:ext cx="6174105" cy="214667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267943"/>
            <a:ext cx="9261157" cy="12071329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2B60-3ACF-4E3B-ACCA-3CF86291A092}" type="datetimeFigureOut">
              <a:rPr lang="en-AU" smtClean="0"/>
              <a:pPr/>
              <a:t>26/04/2017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6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6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0791" y="79828"/>
            <a:ext cx="6408712" cy="2088232"/>
          </a:xfrm>
        </p:spPr>
        <p:txBody>
          <a:bodyPr>
            <a:noAutofit/>
          </a:bodyPr>
          <a:lstStyle/>
          <a:p>
            <a:pPr algn="l"/>
            <a:r>
              <a:rPr lang="en-AU" sz="6600" dirty="0">
                <a:solidFill>
                  <a:schemeClr val="bg1"/>
                </a:solidFill>
              </a:rPr>
              <a:t>Poster T</a:t>
            </a:r>
            <a:r>
              <a:rPr lang="en-AU" sz="6600" dirty="0" smtClean="0">
                <a:solidFill>
                  <a:schemeClr val="bg1"/>
                </a:solidFill>
              </a:rPr>
              <a:t>emplate</a:t>
            </a:r>
            <a:endParaRPr lang="en-AU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543" y="1756868"/>
            <a:ext cx="9793088" cy="1656184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IMPORTANT: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This slide has been configured for the screens that will be used to display your poster.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Original template dimensions are 28.584cm x 50.809cm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Do not change these dimensions, otherwise your poster may not display correctly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If you are not using PowerPoint to create your poster, then you must ensure that your poster dimensions conforms to the same ratio as the template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</a:rPr>
              <a:t>Insert the 3 digit poster number in the box provided at in the top right-hand corner (see </a:t>
            </a:r>
            <a:r>
              <a:rPr lang="en-US" sz="3200" b="1" dirty="0" err="1" smtClean="0">
                <a:solidFill>
                  <a:schemeClr val="bg1"/>
                </a:solidFill>
              </a:rPr>
              <a:t>Conftool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smtClean="0">
                <a:solidFill>
                  <a:schemeClr val="bg1"/>
                </a:solidFill>
              </a:rPr>
              <a:t>for your </a:t>
            </a:r>
            <a:r>
              <a:rPr lang="en-US" sz="3200" b="1" dirty="0" smtClean="0">
                <a:solidFill>
                  <a:schemeClr val="bg1"/>
                </a:solidFill>
              </a:rPr>
              <a:t>poster number).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Final poster must be submitted (via </a:t>
            </a:r>
            <a:r>
              <a:rPr lang="en-US" sz="3200" b="1" dirty="0" err="1">
                <a:solidFill>
                  <a:schemeClr val="bg1"/>
                </a:solidFill>
              </a:rPr>
              <a:t>Conftool</a:t>
            </a:r>
            <a:r>
              <a:rPr lang="en-US" sz="3200" b="1" dirty="0">
                <a:solidFill>
                  <a:schemeClr val="bg1"/>
                </a:solidFill>
              </a:rPr>
              <a:t>) in both PDF and PNG format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Recommended Font Sizes: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Title: 60min – 80max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Body Text : 22min – 32max (for best effect)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                 : 18 absolute min – 40 absolute max</a:t>
            </a: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algn="l"/>
            <a:r>
              <a:rPr lang="en-US" sz="3200" b="1" dirty="0" err="1" smtClean="0">
                <a:solidFill>
                  <a:schemeClr val="bg1"/>
                </a:solidFill>
              </a:rPr>
              <a:t>Colour</a:t>
            </a: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Solid background colours are recommended, however white should not be used as the brightness of the panel can make it difficult to read when standing in front of it.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To save your poster as an </a:t>
            </a:r>
            <a:r>
              <a:rPr lang="en-US" sz="3200" b="1" dirty="0" smtClean="0">
                <a:solidFill>
                  <a:schemeClr val="bg1"/>
                </a:solidFill>
              </a:rPr>
              <a:t>PNG</a:t>
            </a:r>
            <a:r>
              <a:rPr lang="en-US" sz="3200" dirty="0" smtClean="0">
                <a:solidFill>
                  <a:schemeClr val="bg1"/>
                </a:solidFill>
              </a:rPr>
              <a:t> image </a:t>
            </a:r>
            <a:r>
              <a:rPr lang="en-US" sz="3200" dirty="0">
                <a:solidFill>
                  <a:schemeClr val="bg1"/>
                </a:solidFill>
              </a:rPr>
              <a:t>for display on the Cube: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</a:t>
            </a:r>
            <a:r>
              <a:rPr lang="en-US" sz="3200" b="1" dirty="0">
                <a:solidFill>
                  <a:schemeClr val="bg1"/>
                </a:solidFill>
              </a:rPr>
              <a:t>File &gt; Save 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Select </a:t>
            </a:r>
            <a:r>
              <a:rPr lang="en-US" sz="3200" b="1" dirty="0" smtClean="0">
                <a:solidFill>
                  <a:schemeClr val="bg1"/>
                </a:solidFill>
              </a:rPr>
              <a:t>PNG </a:t>
            </a:r>
            <a:r>
              <a:rPr lang="en-US" sz="3200" dirty="0">
                <a:solidFill>
                  <a:schemeClr val="bg1"/>
                </a:solidFill>
              </a:rPr>
              <a:t>from the dropdown </a:t>
            </a:r>
            <a:r>
              <a:rPr lang="en-US" sz="3200" b="1" dirty="0">
                <a:solidFill>
                  <a:schemeClr val="bg1"/>
                </a:solidFill>
              </a:rPr>
              <a:t>Save as type </a:t>
            </a:r>
            <a:r>
              <a:rPr lang="en-US" sz="3200" dirty="0">
                <a:solidFill>
                  <a:schemeClr val="bg1"/>
                </a:solidFill>
              </a:rPr>
              <a:t>box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Click </a:t>
            </a:r>
            <a:r>
              <a:rPr lang="en-US" sz="3200" b="1" dirty="0">
                <a:solidFill>
                  <a:schemeClr val="bg1"/>
                </a:solidFill>
              </a:rPr>
              <a:t>Save </a:t>
            </a:r>
            <a:r>
              <a:rPr lang="en-US" sz="3200" dirty="0">
                <a:solidFill>
                  <a:schemeClr val="bg1"/>
                </a:solidFill>
              </a:rPr>
              <a:t>and select </a:t>
            </a: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en-US" sz="3200" b="1" dirty="0" smtClean="0">
                <a:solidFill>
                  <a:schemeClr val="bg1"/>
                </a:solidFill>
              </a:rPr>
              <a:t>Just </a:t>
            </a:r>
            <a:r>
              <a:rPr lang="en-US" sz="3200" b="1" dirty="0">
                <a:solidFill>
                  <a:schemeClr val="bg1"/>
                </a:solidFill>
              </a:rPr>
              <a:t>This </a:t>
            </a:r>
            <a:r>
              <a:rPr lang="en-US" sz="3200" b="1" dirty="0" smtClean="0">
                <a:solidFill>
                  <a:schemeClr val="bg1"/>
                </a:solidFill>
              </a:rPr>
              <a:t>One”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when </a:t>
            </a:r>
            <a:r>
              <a:rPr lang="en-US" sz="3200" dirty="0" smtClean="0">
                <a:solidFill>
                  <a:schemeClr val="bg1"/>
                </a:solidFill>
              </a:rPr>
              <a:t>prompted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Please keep a copy of your </a:t>
            </a:r>
            <a:r>
              <a:rPr lang="en-US" sz="3200" dirty="0" smtClean="0">
                <a:solidFill>
                  <a:schemeClr val="bg1"/>
                </a:solidFill>
              </a:rPr>
              <a:t>poster in the original format (eg PowerPoint) as </a:t>
            </a:r>
            <a:r>
              <a:rPr lang="en-US" sz="3200" dirty="0">
                <a:solidFill>
                  <a:schemeClr val="bg1"/>
                </a:solidFill>
              </a:rPr>
              <a:t>this will allow you to go back and edit your poster again if required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AU" sz="3200" dirty="0">
                <a:solidFill>
                  <a:schemeClr val="bg1"/>
                </a:solidFill>
              </a:rPr>
              <a:t>Please </a:t>
            </a:r>
            <a:r>
              <a:rPr lang="en-AU" sz="3200" dirty="0" smtClean="0">
                <a:solidFill>
                  <a:schemeClr val="bg1"/>
                </a:solidFill>
              </a:rPr>
              <a:t>enter </a:t>
            </a:r>
            <a:r>
              <a:rPr lang="en-AU" sz="3200" dirty="0">
                <a:solidFill>
                  <a:schemeClr val="bg1"/>
                </a:solidFill>
              </a:rPr>
              <a:t>your poster content on the next slide</a:t>
            </a:r>
            <a:r>
              <a:rPr lang="en-AU" sz="3200" b="1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3600" b="1" dirty="0"/>
          </a:p>
          <a:p>
            <a:r>
              <a:rPr lang="en-AU" sz="3600" b="1" dirty="0" smtClean="0">
                <a:solidFill>
                  <a:schemeClr val="bg1"/>
                </a:solidFill>
              </a:rPr>
              <a:t>Please upload your final poster  (PNG and PDF) by Friday 9th June </a:t>
            </a:r>
            <a:r>
              <a:rPr lang="en-AU" sz="3600" b="1" dirty="0">
                <a:solidFill>
                  <a:schemeClr val="bg1"/>
                </a:solidFill>
              </a:rPr>
              <a:t>2017.</a:t>
            </a:r>
          </a:p>
          <a:p>
            <a:pPr algn="l"/>
            <a:endParaRPr lang="en-AU" sz="2800" dirty="0"/>
          </a:p>
          <a:p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422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53299"/>
            <a:ext cx="102901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Usable Area</a:t>
            </a:r>
          </a:p>
          <a:p>
            <a:pPr algn="ctr"/>
            <a:endParaRPr lang="en-US" sz="66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Enter poster content here.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543" y="13970123"/>
            <a:ext cx="9793088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Charon: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endParaRPr lang="en-US" sz="6000" dirty="0" smtClean="0">
              <a:solidFill>
                <a:schemeClr val="bg1"/>
              </a:solidFill>
            </a:endParaRPr>
          </a:p>
          <a:p>
            <a:r>
              <a:rPr lang="en-US" sz="6000" dirty="0" smtClean="0">
                <a:solidFill>
                  <a:schemeClr val="bg1"/>
                </a:solidFill>
              </a:rPr>
              <a:t>Using the Repository to Support Digital Humanities Workflows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855" y="-17794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17717" y="-5006340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006340" y="13010515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543" y="12745987"/>
            <a:ext cx="4176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Main Header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Main Text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559" y="360611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Regular Header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Regular Text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13754099"/>
            <a:ext cx="1028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2925" y="10801771"/>
            <a:ext cx="21075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Configure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028" y="8808621"/>
            <a:ext cx="1587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Submit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3019" y="6841331"/>
            <a:ext cx="9473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Edit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6196" y="4825107"/>
            <a:ext cx="16209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Publish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46675" y="9505627"/>
            <a:ext cx="0" cy="1224136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2674" y="5545187"/>
            <a:ext cx="0" cy="1224136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7538" y="7561411"/>
            <a:ext cx="0" cy="1224136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543" y="13970123"/>
            <a:ext cx="9793088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Charon:</a:t>
            </a:r>
            <a:r>
              <a:rPr lang="en-US" sz="6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endParaRPr lang="en-US" sz="6000" dirty="0" smtClean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6000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Using the Repository to Support Digital Humanities Workflows</a:t>
            </a:r>
            <a:endParaRPr lang="en-US" sz="6000" dirty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855" y="-17794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17717" y="-5006340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006340" y="13010515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8623" y="1224707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Font Options 1</a:t>
            </a:r>
            <a:endParaRPr lang="en-US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Regular Text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Item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13754099"/>
            <a:ext cx="1028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8623" y="3744987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Font Options 2</a:t>
            </a:r>
            <a:endParaRPr lang="en-US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tahoma" charset="0"/>
              </a:rPr>
              <a:t>Regular Text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tahoma" charset="0"/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tahoma" charset="0"/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tahoma" charset="0"/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tahoma" charset="0"/>
              </a:rPr>
              <a:t>Item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8623" y="6337275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Font Options 3</a:t>
            </a:r>
            <a:endParaRPr lang="en-US" dirty="0" smtClean="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Regular Text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8623" y="8929563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Font Options 3</a:t>
            </a:r>
            <a:endParaRPr lang="en-US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Regular Text 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9836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543" y="13970123"/>
            <a:ext cx="9793088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38184"/>
                </a:solidFill>
              </a:rPr>
              <a:t>Charon:</a:t>
            </a:r>
            <a:r>
              <a:rPr lang="en-US" sz="6000" dirty="0">
                <a:solidFill>
                  <a:srgbClr val="B38184"/>
                </a:solidFill>
              </a:rPr>
              <a:t> </a:t>
            </a:r>
            <a:endParaRPr lang="en-US" sz="6000" dirty="0" smtClean="0">
              <a:solidFill>
                <a:srgbClr val="B38184"/>
              </a:solidFill>
            </a:endParaRPr>
          </a:p>
          <a:p>
            <a:r>
              <a:rPr lang="en-US" sz="6000" dirty="0" smtClean="0">
                <a:solidFill>
                  <a:srgbClr val="B38184"/>
                </a:solidFill>
              </a:rPr>
              <a:t>Using the Repository to Support Digital Humanities Workflows</a:t>
            </a:r>
            <a:endParaRPr lang="en-US" sz="6000" dirty="0">
              <a:solidFill>
                <a:srgbClr val="B3818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855" y="-17794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17717" y="-5006340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006340" y="13010515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543" y="12745987"/>
            <a:ext cx="4176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7E4BE"/>
                </a:solidFill>
              </a:rPr>
              <a:t>Main Header</a:t>
            </a:r>
          </a:p>
          <a:p>
            <a:r>
              <a:rPr lang="en-US" sz="2200" dirty="0" smtClean="0">
                <a:solidFill>
                  <a:srgbClr val="F0B49E"/>
                </a:solidFill>
              </a:rPr>
              <a:t>Main Text</a:t>
            </a:r>
            <a:endParaRPr lang="en-US" sz="2200" dirty="0">
              <a:solidFill>
                <a:srgbClr val="F0B49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559" y="360611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7E4BE"/>
                </a:solidFill>
              </a:rPr>
              <a:t>Regular Header</a:t>
            </a:r>
          </a:p>
          <a:p>
            <a:r>
              <a:rPr lang="en-US" sz="2200" dirty="0" smtClean="0">
                <a:solidFill>
                  <a:srgbClr val="F0B49E"/>
                </a:solidFill>
              </a:rPr>
              <a:t>Regular Text </a:t>
            </a:r>
          </a:p>
          <a:p>
            <a:r>
              <a:rPr lang="en-US" sz="2200" dirty="0" smtClean="0">
                <a:solidFill>
                  <a:srgbClr val="F0B49E"/>
                </a:solidFill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0B49E"/>
                </a:solidFill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0B49E"/>
                </a:solidFill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0B49E"/>
                </a:solidFill>
              </a:rPr>
              <a:t>Item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13754099"/>
            <a:ext cx="1028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2925" y="10801771"/>
            <a:ext cx="21075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Configure</a:t>
            </a:r>
            <a:endParaRPr lang="en-US" sz="38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028" y="8808621"/>
            <a:ext cx="1587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Submit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3019" y="6841331"/>
            <a:ext cx="9473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chemeClr val="bg1"/>
                </a:solidFill>
              </a:rPr>
              <a:t>Edit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6196" y="4825107"/>
            <a:ext cx="16209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chemeClr val="bg1"/>
                </a:solidFill>
              </a:rPr>
              <a:t>Publish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46675" y="9505627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2674" y="5545187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7538" y="7561411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3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543" y="13970123"/>
            <a:ext cx="9793088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38184"/>
                </a:solidFill>
              </a:rPr>
              <a:t>Charon:</a:t>
            </a:r>
            <a:r>
              <a:rPr lang="en-US" sz="6000" dirty="0">
                <a:solidFill>
                  <a:srgbClr val="B38184"/>
                </a:solidFill>
              </a:rPr>
              <a:t> </a:t>
            </a:r>
            <a:endParaRPr lang="en-US" sz="6000" dirty="0" smtClean="0">
              <a:solidFill>
                <a:srgbClr val="B38184"/>
              </a:solidFill>
            </a:endParaRPr>
          </a:p>
          <a:p>
            <a:r>
              <a:rPr lang="en-US" sz="6000" dirty="0" smtClean="0">
                <a:solidFill>
                  <a:srgbClr val="B38184"/>
                </a:solidFill>
              </a:rPr>
              <a:t>Using the Repository to Support Digital Humanities Workflows</a:t>
            </a:r>
            <a:endParaRPr lang="en-US" sz="6000" dirty="0">
              <a:solidFill>
                <a:srgbClr val="B38184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855" y="-17794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17717" y="-5006340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006340" y="13010515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543" y="12745987"/>
            <a:ext cx="4176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B38184"/>
                </a:solidFill>
              </a:rPr>
              <a:t>Main Header</a:t>
            </a:r>
          </a:p>
          <a:p>
            <a:r>
              <a:rPr lang="en-US" sz="2200" dirty="0" smtClean="0">
                <a:solidFill>
                  <a:srgbClr val="F7E4BE"/>
                </a:solidFill>
              </a:rPr>
              <a:t>Main Text</a:t>
            </a:r>
            <a:endParaRPr lang="en-US" sz="2200" dirty="0">
              <a:solidFill>
                <a:srgbClr val="F7E4B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559" y="360611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38184"/>
                </a:solidFill>
              </a:rPr>
              <a:t>Regular Header</a:t>
            </a:r>
          </a:p>
          <a:p>
            <a:r>
              <a:rPr lang="en-US" sz="2200" dirty="0" smtClean="0">
                <a:solidFill>
                  <a:srgbClr val="F7E4BE"/>
                </a:solidFill>
              </a:rPr>
              <a:t>Regular Text </a:t>
            </a:r>
          </a:p>
          <a:p>
            <a:r>
              <a:rPr lang="en-US" sz="2200" dirty="0" smtClean="0">
                <a:solidFill>
                  <a:srgbClr val="F7E4BE"/>
                </a:solidFill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7E4BE"/>
                </a:solidFill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7E4BE"/>
                </a:solidFill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F7E4BE"/>
                </a:solidFill>
              </a:rPr>
              <a:t>Item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13754099"/>
            <a:ext cx="1028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2925" y="10801771"/>
            <a:ext cx="21075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rgbClr val="F0B49E"/>
                </a:solidFill>
              </a:rPr>
              <a:t>Configure</a:t>
            </a:r>
            <a:endParaRPr lang="en-US" sz="3800">
              <a:solidFill>
                <a:srgbClr val="F0B49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028" y="8808621"/>
            <a:ext cx="1587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rgbClr val="F0B49E"/>
                </a:solidFill>
              </a:rPr>
              <a:t>Submit</a:t>
            </a:r>
            <a:endParaRPr lang="en-US" sz="3800" dirty="0">
              <a:solidFill>
                <a:srgbClr val="F0B49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3019" y="6841331"/>
            <a:ext cx="9473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rgbClr val="F0B49E"/>
                </a:solidFill>
              </a:rPr>
              <a:t>Edit</a:t>
            </a:r>
            <a:endParaRPr lang="en-US" sz="3800" dirty="0">
              <a:solidFill>
                <a:srgbClr val="F0B49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6196" y="4825107"/>
            <a:ext cx="16209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rgbClr val="F0B49E"/>
                </a:solidFill>
              </a:rPr>
              <a:t>Publish</a:t>
            </a:r>
            <a:endParaRPr lang="en-US" sz="3800" dirty="0">
              <a:solidFill>
                <a:srgbClr val="F0B49E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46675" y="9505627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2674" y="5545187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7538" y="7561411"/>
            <a:ext cx="0" cy="1224136"/>
          </a:xfrm>
          <a:prstGeom prst="straightConnector1">
            <a:avLst/>
          </a:prstGeom>
          <a:ln w="127000">
            <a:solidFill>
              <a:srgbClr val="73626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3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/>
          </a:p>
          <a:p>
            <a:pPr algn="ctr"/>
            <a:r>
              <a:rPr lang="en-AU" sz="3200" b="1" dirty="0" smtClean="0"/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543" y="13970123"/>
            <a:ext cx="9793088" cy="40934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B9D7D9"/>
                </a:solidFill>
              </a:rPr>
              <a:t>Charon:</a:t>
            </a:r>
            <a:r>
              <a:rPr lang="en-US" sz="6000" dirty="0">
                <a:solidFill>
                  <a:srgbClr val="B9D7D9"/>
                </a:solidFill>
              </a:rPr>
              <a:t> </a:t>
            </a:r>
            <a:endParaRPr lang="en-US" sz="6000" dirty="0" smtClean="0">
              <a:solidFill>
                <a:srgbClr val="B9D7D9"/>
              </a:solidFill>
            </a:endParaRPr>
          </a:p>
          <a:p>
            <a:r>
              <a:rPr lang="en-US" sz="6000" dirty="0" smtClean="0">
                <a:solidFill>
                  <a:srgbClr val="B9D7D9"/>
                </a:solidFill>
              </a:rPr>
              <a:t>Using the Repository to Support Digital Humanities Workflows</a:t>
            </a:r>
            <a:endParaRPr lang="en-US" sz="6000" dirty="0">
              <a:solidFill>
                <a:srgbClr val="B9D7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855" y="-17794"/>
            <a:ext cx="274320" cy="18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17717" y="-5006340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006340" y="13010515"/>
            <a:ext cx="27432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543" y="12745987"/>
            <a:ext cx="4176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B9D7D9"/>
                </a:solidFill>
              </a:rPr>
              <a:t>Main Header</a:t>
            </a:r>
          </a:p>
          <a:p>
            <a:r>
              <a:rPr lang="en-US" sz="2200" dirty="0" smtClean="0">
                <a:solidFill>
                  <a:srgbClr val="668284"/>
                </a:solidFill>
              </a:rPr>
              <a:t>Main Text</a:t>
            </a:r>
            <a:endParaRPr lang="en-US" sz="2200" dirty="0">
              <a:solidFill>
                <a:srgbClr val="66828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559" y="360611"/>
            <a:ext cx="5832648" cy="23391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9D7D9"/>
                </a:solidFill>
              </a:rPr>
              <a:t>Regular Header</a:t>
            </a:r>
          </a:p>
          <a:p>
            <a:r>
              <a:rPr lang="en-US" sz="2200" dirty="0" smtClean="0">
                <a:solidFill>
                  <a:srgbClr val="668284"/>
                </a:solidFill>
              </a:rPr>
              <a:t>Regular Text </a:t>
            </a:r>
          </a:p>
          <a:p>
            <a:r>
              <a:rPr lang="en-US" sz="2200" dirty="0" smtClean="0">
                <a:solidFill>
                  <a:srgbClr val="668284"/>
                </a:solidFill>
              </a:rPr>
              <a:t>Bulleted list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668284"/>
                </a:solidFill>
              </a:rPr>
              <a:t>Item 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668284"/>
                </a:solidFill>
              </a:rPr>
              <a:t>Item 2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solidFill>
                  <a:srgbClr val="668284"/>
                </a:solidFill>
              </a:rPr>
              <a:t>Item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" y="13754099"/>
            <a:ext cx="1028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92925" y="10801771"/>
            <a:ext cx="21075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rgbClr val="668284"/>
                </a:solidFill>
              </a:rPr>
              <a:t>Configure</a:t>
            </a:r>
            <a:endParaRPr lang="en-US" sz="3800">
              <a:solidFill>
                <a:srgbClr val="66828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028" y="8845943"/>
            <a:ext cx="15872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mtClean="0">
                <a:solidFill>
                  <a:srgbClr val="668284"/>
                </a:solidFill>
              </a:rPr>
              <a:t>Submit</a:t>
            </a:r>
            <a:endParaRPr lang="en-US" sz="3800" dirty="0">
              <a:solidFill>
                <a:srgbClr val="66828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3019" y="6878653"/>
            <a:ext cx="9473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rgbClr val="668284"/>
                </a:solidFill>
              </a:rPr>
              <a:t>Edit</a:t>
            </a:r>
            <a:endParaRPr lang="en-US" sz="3800" dirty="0">
              <a:solidFill>
                <a:srgbClr val="66828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6196" y="4862429"/>
            <a:ext cx="16209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solidFill>
                  <a:srgbClr val="668284"/>
                </a:solidFill>
              </a:rPr>
              <a:t>Publish</a:t>
            </a:r>
            <a:endParaRPr lang="en-US" sz="3800" dirty="0">
              <a:solidFill>
                <a:srgbClr val="668284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46675" y="9505627"/>
            <a:ext cx="0" cy="1224136"/>
          </a:xfrm>
          <a:prstGeom prst="straightConnector1">
            <a:avLst/>
          </a:prstGeom>
          <a:ln w="127000">
            <a:solidFill>
              <a:srgbClr val="7B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92674" y="5545187"/>
            <a:ext cx="0" cy="1224136"/>
          </a:xfrm>
          <a:prstGeom prst="straightConnector1">
            <a:avLst/>
          </a:prstGeom>
          <a:ln w="127000">
            <a:solidFill>
              <a:srgbClr val="7B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7538" y="7561411"/>
            <a:ext cx="0" cy="1224136"/>
          </a:xfrm>
          <a:prstGeom prst="straightConnector1">
            <a:avLst/>
          </a:prstGeom>
          <a:ln w="127000">
            <a:solidFill>
              <a:srgbClr val="7B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312</Words>
  <Application>Microsoft Macintosh PowerPoint</Application>
  <PresentationFormat>Custom</PresentationFormat>
  <Paragraphs>128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Consolas</vt:lpstr>
      <vt:lpstr>Corbel</vt:lpstr>
      <vt:lpstr>Futura Medium</vt:lpstr>
      <vt:lpstr>Helvetica</vt:lpstr>
      <vt:lpstr>Meiryo UI</vt:lpstr>
      <vt:lpstr>tahoma</vt:lpstr>
      <vt:lpstr>Arial</vt:lpstr>
      <vt:lpstr>Office Theme</vt:lpstr>
      <vt:lpstr>Poster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Poster</dc:title>
  <dc:creator>caspera</dc:creator>
  <cp:lastModifiedBy>Sweeney, Sarah</cp:lastModifiedBy>
  <cp:revision>45</cp:revision>
  <dcterms:created xsi:type="dcterms:W3CDTF">2014-04-27T22:54:35Z</dcterms:created>
  <dcterms:modified xsi:type="dcterms:W3CDTF">2017-04-26T13:28:05Z</dcterms:modified>
</cp:coreProperties>
</file>