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png"/>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67" r:id="rId3"/>
    <p:sldId id="260" r:id="rId4"/>
    <p:sldId id="265" r:id="rId5"/>
    <p:sldId id="257" r:id="rId6"/>
    <p:sldId id="258" r:id="rId7"/>
    <p:sldId id="259" r:id="rId8"/>
    <p:sldId id="263" r:id="rId9"/>
    <p:sldId id="264" r:id="rId10"/>
    <p:sldId id="261" r:id="rId11"/>
    <p:sldId id="262" r:id="rId12"/>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14" userDrawn="1">
          <p15:clr>
            <a:srgbClr val="A4A3A4"/>
          </p15:clr>
        </p15:guide>
        <p15:guide id="3" pos="6371"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6"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626E"/>
    <a:srgbClr val="413E4A"/>
    <a:srgbClr val="CDD7B6"/>
    <a:srgbClr val="A8C0A8"/>
    <a:srgbClr val="CAE8A2"/>
    <a:srgbClr val="A0D4A4"/>
    <a:srgbClr val="8E9E82"/>
    <a:srgbClr val="9B8596"/>
    <a:srgbClr val="9A6A6E"/>
    <a:srgbClr val="B381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64"/>
    <p:restoredTop sz="94666"/>
  </p:normalViewPr>
  <p:slideViewPr>
    <p:cSldViewPr>
      <p:cViewPr varScale="1">
        <p:scale>
          <a:sx n="38" d="100"/>
          <a:sy n="38" d="100"/>
        </p:scale>
        <p:origin x="3288" y="216"/>
      </p:cViewPr>
      <p:guideLst>
        <p:guide orient="horz" pos="6714"/>
        <p:guide pos="6371"/>
      </p:guideLst>
    </p:cSldViewPr>
  </p:slideViewPr>
  <p:notesTextViewPr>
    <p:cViewPr>
      <p:scale>
        <a:sx n="100" d="100"/>
        <a:sy n="100" d="100"/>
      </p:scale>
      <p:origin x="0" y="0"/>
    </p:cViewPr>
  </p:notesTextViewPr>
  <p:notesViewPr>
    <p:cSldViewPr showGuides="1">
      <p:cViewPr varScale="1">
        <p:scale>
          <a:sx n="82" d="100"/>
          <a:sy n="82" d="100"/>
        </p:scale>
        <p:origin x="1928"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commentAuthors" Target="commentAuthor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2T10:27:52.432" idx="5">
    <p:pos x="10" y="10"/>
    <p:text>green grey</p:text>
    <p:extLst>
      <p:ext uri="{C676402C-5697-4E1C-873F-D02D1690AC5C}">
        <p15:threadingInfo xmlns:p15="http://schemas.microsoft.com/office/powerpoint/2012/main" timeZoneBias="240"/>
      </p:ext>
    </p:extLst>
  </p:cm>
  <p:cm authorId="1" dt="2017-05-24T16:15:07.228" idx="6">
    <p:pos x="10" y="146"/>
    <p:text>A8C0A8</p:text>
    <p:extLst>
      <p:ext uri="{C676402C-5697-4E1C-873F-D02D1690AC5C}">
        <p15:threadingInfo xmlns:p15="http://schemas.microsoft.com/office/powerpoint/2012/main" timeZoneBias="24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5/26/17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docs.google.com</a:t>
            </a:r>
            <a:r>
              <a:rPr lang="en-US" dirty="0" smtClean="0"/>
              <a:t>/document/d/1krYggmrZpcoGa6PuzfrQxmmWE4zNlrFjZaDDdConaHA/</a:t>
            </a:r>
            <a:r>
              <a:rPr lang="en-US" dirty="0" err="1" smtClean="0"/>
              <a:t>edit?usp</a:t>
            </a:r>
            <a:r>
              <a:rPr lang="en-US" dirty="0" smtClean="0"/>
              <a:t>=sharing</a:t>
            </a:r>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61670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2</a:t>
            </a:fld>
            <a:endParaRPr lang="en-US"/>
          </a:p>
        </p:txBody>
      </p:sp>
    </p:spTree>
    <p:extLst>
      <p:ext uri="{BB962C8B-B14F-4D97-AF65-F5344CB8AC3E}">
        <p14:creationId xmlns:p14="http://schemas.microsoft.com/office/powerpoint/2010/main" val="40829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3</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7</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8</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10</a:t>
            </a:fld>
            <a:endParaRPr lang="en-US"/>
          </a:p>
        </p:txBody>
      </p:sp>
    </p:spTree>
    <p:extLst>
      <p:ext uri="{BB962C8B-B14F-4D97-AF65-F5344CB8AC3E}">
        <p14:creationId xmlns:p14="http://schemas.microsoft.com/office/powerpoint/2010/main" val="168486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11</a:t>
            </a:fld>
            <a:endParaRPr lang="en-US"/>
          </a:p>
        </p:txBody>
      </p:sp>
    </p:spTree>
    <p:extLst>
      <p:ext uri="{BB962C8B-B14F-4D97-AF65-F5344CB8AC3E}">
        <p14:creationId xmlns:p14="http://schemas.microsoft.com/office/powerpoint/2010/main" val="139508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26/05/2017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26/05/2017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gif"/><Relationship Id="rId6" Type="http://schemas.openxmlformats.org/officeDocument/2006/relationships/image" Target="../media/image4.pn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jpg"/><Relationship Id="rId5" Type="http://schemas.openxmlformats.org/officeDocument/2006/relationships/image" Target="../media/image2.png"/><Relationship Id="rId6" Type="http://schemas.openxmlformats.org/officeDocument/2006/relationships/image" Target="../media/image3.gif"/><Relationship Id="rId7" Type="http://schemas.openxmlformats.org/officeDocument/2006/relationships/image" Target="../media/image11.png"/><Relationship Id="rId8" Type="http://schemas.openxmlformats.org/officeDocument/2006/relationships/image" Target="../media/image4.png"/><Relationship Id="rId9" Type="http://schemas.openxmlformats.org/officeDocument/2006/relationships/image" Target="../media/image5.jpg"/><Relationship Id="rId10"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jpg"/><Relationship Id="rId5" Type="http://schemas.openxmlformats.org/officeDocument/2006/relationships/image" Target="../media/image2.png"/><Relationship Id="rId6" Type="http://schemas.openxmlformats.org/officeDocument/2006/relationships/comments" Target="../comments/comment2.xml"/><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3.gif"/><Relationship Id="rId6"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5.jpg"/><Relationship Id="rId9" Type="http://schemas.openxmlformats.org/officeDocument/2006/relationships/image" Target="../media/image6.png"/><Relationship Id="rId10"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9" name="Rounded Rectangle 128"/>
          <p:cNvSpPr/>
          <p:nvPr/>
        </p:nvSpPr>
        <p:spPr>
          <a:xfrm>
            <a:off x="249238" y="16994459"/>
            <a:ext cx="9739024" cy="1160512"/>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30" name="Round Same Side Corner Rectangle 129"/>
          <p:cNvSpPr/>
          <p:nvPr/>
        </p:nvSpPr>
        <p:spPr>
          <a:xfrm rot="5400000">
            <a:off x="4816796" y="12930137"/>
            <a:ext cx="1160512" cy="9289156"/>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7" name="Rounded Rectangle 126"/>
          <p:cNvSpPr/>
          <p:nvPr/>
        </p:nvSpPr>
        <p:spPr>
          <a:xfrm>
            <a:off x="248543" y="11881891"/>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57878" y="9676612"/>
            <a:ext cx="4896544" cy="9307101"/>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70114" y="6985347"/>
            <a:ext cx="9573685"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75270" y="4681314"/>
            <a:ext cx="4680520" cy="9288585"/>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9357" y="3312939"/>
            <a:ext cx="9793088" cy="3456384"/>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678364" y="387987"/>
            <a:ext cx="3456384" cy="9306287"/>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943985" y="3456955"/>
            <a:ext cx="4417125" cy="316835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433119" y="3456955"/>
            <a:ext cx="4536828"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9357"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0"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45" name="TextBox 44"/>
          <p:cNvSpPr txBox="1"/>
          <p:nvPr/>
        </p:nvSpPr>
        <p:spPr>
          <a:xfrm>
            <a:off x="896615" y="17138475"/>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a:t>
            </a:r>
            <a:r>
              <a:rPr lang="en-US" sz="2000" dirty="0" smtClean="0">
                <a:solidFill>
                  <a:schemeClr val="bg1">
                    <a:lumMod val="95000"/>
                  </a:schemeClr>
                </a:solidFill>
                <a:latin typeface="Corbel" charset="0"/>
                <a:ea typeface="Corbel" charset="0"/>
                <a:cs typeface="Corbel" charset="0"/>
              </a:rPr>
              <a:t>input!</a:t>
            </a:r>
            <a:r>
              <a:rPr lang="en-US" sz="500" dirty="0">
                <a:solidFill>
                  <a:schemeClr val="bg1">
                    <a:lumMod val="95000"/>
                  </a:schemeClr>
                </a:solidFill>
                <a:latin typeface="Corbel" charset="0"/>
                <a:ea typeface="Corbel" charset="0"/>
                <a:cs typeface="Corbel" charset="0"/>
              </a:rPr>
              <a:t> </a:t>
            </a:r>
            <a:r>
              <a:rPr lang="en-US" sz="500" dirty="0" smtClean="0">
                <a:solidFill>
                  <a:schemeClr val="bg1">
                    <a:lumMod val="95000"/>
                  </a:schemeClr>
                </a:solidFill>
                <a:latin typeface="Corbel" charset="0"/>
                <a:ea typeface="Corbel" charset="0"/>
                <a:cs typeface="Corbel" charset="0"/>
              </a:rPr>
              <a:t> </a:t>
            </a:r>
            <a:r>
              <a:rPr lang="en-US" sz="2000" dirty="0" smtClean="0">
                <a:solidFill>
                  <a:schemeClr val="bg1">
                    <a:lumMod val="95000"/>
                  </a:schemeClr>
                </a:solidFill>
                <a:latin typeface="Corbel" charset="0"/>
                <a:ea typeface="Corbel" charset="0"/>
                <a:cs typeface="Corbel" charset="0"/>
              </a:rPr>
              <a:t>Scan </a:t>
            </a:r>
            <a:r>
              <a:rPr lang="en-US" sz="2000" dirty="0" smtClean="0">
                <a:solidFill>
                  <a:schemeClr val="bg1">
                    <a:lumMod val="95000"/>
                  </a:schemeClr>
                </a:solidFill>
                <a:latin typeface="Corbel" charset="0"/>
                <a:ea typeface="Corbel" charset="0"/>
                <a:cs typeface="Corbel" charset="0"/>
              </a:rPr>
              <a:t>the QR code on the </a:t>
            </a:r>
            <a:r>
              <a:rPr lang="en-US" sz="2000" dirty="0" smtClean="0">
                <a:solidFill>
                  <a:schemeClr val="bg1">
                    <a:lumMod val="95000"/>
                  </a:schemeClr>
                </a:solidFill>
                <a:latin typeface="Corbel" charset="0"/>
                <a:ea typeface="Corbel" charset="0"/>
                <a:cs typeface="Corbel" charset="0"/>
              </a:rPr>
              <a:t>right or visit </a:t>
            </a:r>
            <a:r>
              <a:rPr lang="en-US" sz="2000" dirty="0">
                <a:solidFill>
                  <a:schemeClr val="tx2">
                    <a:lumMod val="40000"/>
                    <a:lumOff val="60000"/>
                  </a:schemeClr>
                </a:solidFill>
                <a:latin typeface="Consolas" charset="0"/>
                <a:ea typeface="Consolas" charset="0"/>
                <a:cs typeface="Consolas" charset="0"/>
              </a:rPr>
              <a:t>https://</a:t>
            </a:r>
            <a:r>
              <a:rPr lang="en-US" sz="2000" dirty="0" err="1">
                <a:solidFill>
                  <a:schemeClr val="tx2">
                    <a:lumMod val="40000"/>
                    <a:lumOff val="60000"/>
                  </a:schemeClr>
                </a:solidFill>
                <a:latin typeface="Consolas" charset="0"/>
                <a:ea typeface="Consolas" charset="0"/>
                <a:cs typeface="Consolas" charset="0"/>
              </a:rPr>
              <a:t>goo.gl</a:t>
            </a:r>
            <a:r>
              <a:rPr lang="en-US" sz="2000" dirty="0">
                <a:solidFill>
                  <a:schemeClr val="tx2">
                    <a:lumMod val="40000"/>
                    <a:lumOff val="60000"/>
                  </a:schemeClr>
                </a:solidFill>
                <a:latin typeface="Consolas" charset="0"/>
                <a:ea typeface="Consolas" charset="0"/>
                <a:cs typeface="Consolas" charset="0"/>
              </a:rPr>
              <a:t>/PT1IhE</a:t>
            </a:r>
            <a:r>
              <a:rPr lang="en-US" sz="2000" dirty="0" smtClean="0">
                <a:solidFill>
                  <a:schemeClr val="bg1">
                    <a:lumMod val="95000"/>
                  </a:schemeClr>
                </a:solidFill>
                <a:latin typeface="Corbel" charset="0"/>
                <a:ea typeface="Corbel" charset="0"/>
                <a:cs typeface="Corbel" charset="0"/>
              </a:rPr>
              <a:t> </a:t>
            </a:r>
            <a:r>
              <a:rPr lang="en-US" sz="2000" dirty="0" smtClean="0">
                <a:solidFill>
                  <a:schemeClr val="bg1">
                    <a:lumMod val="95000"/>
                  </a:schemeClr>
                </a:solidFill>
                <a:latin typeface="Corbel" charset="0"/>
                <a:ea typeface="Corbel" charset="0"/>
                <a:cs typeface="Corbel" charset="0"/>
              </a:rPr>
              <a:t>to review and comment on </a:t>
            </a:r>
            <a:r>
              <a:rPr lang="en-US" sz="2000" dirty="0" smtClean="0">
                <a:solidFill>
                  <a:schemeClr val="bg1">
                    <a:lumMod val="95000"/>
                  </a:schemeClr>
                </a:solidFill>
                <a:latin typeface="Corbel" charset="0"/>
                <a:ea typeface="Corbel" charset="0"/>
                <a:cs typeface="Corbel" charset="0"/>
              </a:rPr>
              <a:t>the Charon </a:t>
            </a:r>
            <a:r>
              <a:rPr lang="en-US" sz="2000" dirty="0" smtClean="0">
                <a:solidFill>
                  <a:schemeClr val="bg1">
                    <a:lumMod val="95000"/>
                  </a:schemeClr>
                </a:solidFill>
                <a:latin typeface="Corbel" charset="0"/>
                <a:ea typeface="Corbel" charset="0"/>
                <a:cs typeface="Corbel" charset="0"/>
              </a:rPr>
              <a:t>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57375" y="17336613"/>
            <a:ext cx="1152128"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969391" y="6265267"/>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Fedora 4</a:t>
            </a:r>
            <a:endParaRPr lang="en-US" sz="2000" b="1" dirty="0">
              <a:solidFill>
                <a:srgbClr val="73626E"/>
              </a:solidFill>
              <a:latin typeface="Corbel" charset="0"/>
              <a:ea typeface="Corbel" charset="0"/>
              <a:cs typeface="Corbel" charset="0"/>
            </a:endParaRPr>
          </a:p>
        </p:txBody>
      </p:sp>
      <p:sp>
        <p:nvSpPr>
          <p:cNvPr id="66" name="TextBox 65"/>
          <p:cNvSpPr txBox="1"/>
          <p:nvPr/>
        </p:nvSpPr>
        <p:spPr>
          <a:xfrm>
            <a:off x="968623" y="3456955"/>
            <a:ext cx="4392488"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839615" y="9091697"/>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968622" y="3816995"/>
            <a:ext cx="439248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1947627" y="14096253"/>
            <a:ext cx="4896544"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3">
            <a:extLst>
              <a:ext uri="{28A0092B-C50C-407E-A947-70E740481C1C}">
                <a14:useLocalDpi xmlns:a14="http://schemas.microsoft.com/office/drawing/2010/main" val="0"/>
              </a:ext>
            </a:extLst>
          </a:blip>
          <a:srcRect l="17904" t="38129"/>
          <a:stretch/>
        </p:blipFill>
        <p:spPr>
          <a:xfrm>
            <a:off x="896615" y="13754099"/>
            <a:ext cx="5112568" cy="2889794"/>
          </a:xfrm>
          <a:prstGeom prst="rect">
            <a:avLst/>
          </a:prstGeom>
        </p:spPr>
      </p:pic>
      <p:sp>
        <p:nvSpPr>
          <p:cNvPr id="86" name="Arc 85"/>
          <p:cNvSpPr/>
          <p:nvPr/>
        </p:nvSpPr>
        <p:spPr>
          <a:xfrm rot="10800000" flipV="1">
            <a:off x="4136975" y="12673979"/>
            <a:ext cx="6153200" cy="3672408"/>
          </a:xfrm>
          <a:prstGeom prst="arc">
            <a:avLst>
              <a:gd name="adj1" fmla="val 16273522"/>
              <a:gd name="adj2" fmla="val 21022623"/>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352999" y="13394059"/>
            <a:ext cx="5472608" cy="2232248"/>
          </a:xfrm>
          <a:prstGeom prst="arc">
            <a:avLst>
              <a:gd name="adj1" fmla="val 16200000"/>
              <a:gd name="adj2" fmla="val 21170846"/>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2739462" flipV="1">
            <a:off x="5622239" y="14563975"/>
            <a:ext cx="1728192" cy="2016224"/>
          </a:xfrm>
          <a:prstGeom prst="arc">
            <a:avLst>
              <a:gd name="adj1" fmla="val 16200000"/>
              <a:gd name="adj2" fmla="val 75559"/>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715597" y="13322051"/>
            <a:ext cx="5149499"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97215" y="13106027"/>
            <a:ext cx="3600400"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97215" y="14280935"/>
            <a:ext cx="3600400" cy="2281476"/>
          </a:xfrm>
          <a:prstGeom prst="roundRect">
            <a:avLst>
              <a:gd name="adj" fmla="val 8317"/>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745987"/>
            <a:ext cx="5256584" cy="2880320"/>
          </a:xfrm>
          <a:prstGeom prst="arc">
            <a:avLst>
              <a:gd name="adj1" fmla="val 16922661"/>
              <a:gd name="adj2" fmla="val 2124105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914807" y="8137475"/>
            <a:ext cx="2804933" cy="1464231"/>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8101024"/>
            <a:ext cx="707875" cy="576064"/>
          </a:xfrm>
          <a:prstGeom prst="rect">
            <a:avLst/>
          </a:prstGeom>
          <a:ln>
            <a:noFill/>
          </a:ln>
        </p:spPr>
      </p:pic>
      <p:sp>
        <p:nvSpPr>
          <p:cNvPr id="99" name="Rectangle 98"/>
          <p:cNvSpPr/>
          <p:nvPr/>
        </p:nvSpPr>
        <p:spPr>
          <a:xfrm>
            <a:off x="6318786" y="759696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318786" y="8493620"/>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361177" y="7596968"/>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398906" y="88211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17362" y="7236928"/>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17362" y="8029016"/>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17361" y="8821104"/>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p:cNvCxnSpPr>
          <p:nvPr/>
        </p:nvCxnSpPr>
        <p:spPr>
          <a:xfrm>
            <a:off x="4578389" y="8389056"/>
            <a:ext cx="48198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004586" y="8836520"/>
            <a:ext cx="394320" cy="327484"/>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51034" y="9164004"/>
            <a:ext cx="466327"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886738" y="9829216"/>
            <a:ext cx="3888432" cy="165618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1976735" y="10110107"/>
            <a:ext cx="2664296" cy="1123712"/>
          </a:xfrm>
          <a:prstGeom prst="round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6030754" y="10333272"/>
            <a:ext cx="3672408" cy="1123712"/>
          </a:xfrm>
          <a:prstGeom prst="roundRect">
            <a:avLst/>
          </a:prstGeom>
          <a:noFill/>
        </p:spPr>
        <p:txBody>
          <a:bodyPr wrap="square" numCol="2" rtlCol="0">
            <a:spAutoFit/>
          </a:bodyPr>
          <a:lstStyle/>
          <a:p>
            <a:pPr marL="342900" indent="-342900">
              <a:buFont typeface="Arial" charset="0"/>
              <a:buChar char="•"/>
            </a:pPr>
            <a:r>
              <a:rPr lang="en-US" sz="2000" dirty="0" smtClean="0">
                <a:solidFill>
                  <a:srgbClr val="73626E"/>
                </a:solidFill>
                <a:latin typeface="Corbel" charset="0"/>
                <a:ea typeface="Corbel" charset="0"/>
                <a:cs typeface="Corbel" charset="0"/>
              </a:rPr>
              <a:t>Catalog</a:t>
            </a:r>
            <a:endParaRPr lang="en-US" sz="2000" dirty="0" smtClean="0">
              <a:solidFill>
                <a:srgbClr val="73626E"/>
              </a:solidFill>
              <a:latin typeface="Corbel" charset="0"/>
              <a:ea typeface="Corbel" charset="0"/>
              <a:cs typeface="Corbel" charset="0"/>
            </a:endParaRP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endParaRPr lang="en-US" sz="2000" dirty="0" smtClean="0">
              <a:solidFill>
                <a:srgbClr val="73626E"/>
              </a:solidFill>
              <a:latin typeface="Corbel" charset="0"/>
              <a:ea typeface="Corbel" charset="0"/>
              <a:cs typeface="Corbel" charset="0"/>
            </a:endParaRP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514" y="9109136"/>
            <a:ext cx="707875" cy="576064"/>
          </a:xfrm>
          <a:prstGeom prst="rect">
            <a:avLst/>
          </a:prstGeom>
          <a:ln>
            <a:noFill/>
          </a:ln>
        </p:spPr>
      </p:pic>
      <p:cxnSp>
        <p:nvCxnSpPr>
          <p:cNvPr id="196" name="Straight Arrow Connector 195"/>
          <p:cNvCxnSpPr>
            <a:stCxn id="190" idx="3"/>
          </p:cNvCxnSpPr>
          <p:nvPr/>
        </p:nvCxnSpPr>
        <p:spPr>
          <a:xfrm>
            <a:off x="4578389" y="9397168"/>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01174" y="8386885"/>
            <a:ext cx="457572"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742722" y="9179420"/>
            <a:ext cx="918964" cy="2177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17362" y="7579828"/>
            <a:ext cx="12700" cy="792088"/>
          </a:xfrm>
          <a:prstGeom prst="bentConnector3">
            <a:avLst>
              <a:gd name="adj1" fmla="val 1974543"/>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479026" y="7957008"/>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44687" y="7201371"/>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046652"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256655" y="13178035"/>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250004" y="13081563"/>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72008" y="13178035"/>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112639" y="13106027"/>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6924" y="4321051"/>
            <a:ext cx="1386155" cy="504056"/>
          </a:xfrm>
          <a:prstGeom prst="rect">
            <a:avLst/>
          </a:prstGeom>
        </p:spPr>
      </p:pic>
      <p:pic>
        <p:nvPicPr>
          <p:cNvPr id="107" name="Picture 106"/>
          <p:cNvPicPr>
            <a:picLocks noChangeAspect="1"/>
          </p:cNvPicPr>
          <p:nvPr/>
        </p:nvPicPr>
        <p:blipFill rotWithShape="1">
          <a:blip r:embed="rId6">
            <a:extLst>
              <a:ext uri="{28A0092B-C50C-407E-A947-70E740481C1C}">
                <a14:useLocalDpi xmlns:a14="http://schemas.microsoft.com/office/drawing/2010/main" val="0"/>
              </a:ext>
            </a:extLst>
          </a:blip>
          <a:srcRect r="73359" b="5290"/>
          <a:stretch/>
        </p:blipFill>
        <p:spPr>
          <a:xfrm>
            <a:off x="2192759" y="5185147"/>
            <a:ext cx="1484389" cy="1111532"/>
          </a:xfrm>
          <a:prstGeom prst="rect">
            <a:avLst/>
          </a:prstGeom>
        </p:spPr>
      </p:pic>
      <p:sp>
        <p:nvSpPr>
          <p:cNvPr id="77" name="TextBox 76"/>
          <p:cNvSpPr txBox="1"/>
          <p:nvPr/>
        </p:nvSpPr>
        <p:spPr>
          <a:xfrm rot="16200000">
            <a:off x="-1233614" y="4795910"/>
            <a:ext cx="3456384"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pic>
        <p:nvPicPr>
          <p:cNvPr id="108" name="Picture 10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23" y="4177035"/>
            <a:ext cx="1368152" cy="1368152"/>
          </a:xfrm>
          <a:prstGeom prst="rect">
            <a:avLst/>
          </a:prstGeom>
        </p:spPr>
      </p:pic>
      <p:pic>
        <p:nvPicPr>
          <p:cNvPr id="110" name="Picture 10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0791" y="4609083"/>
            <a:ext cx="792088" cy="519234"/>
          </a:xfrm>
          <a:prstGeom prst="rect">
            <a:avLst/>
          </a:prstGeom>
        </p:spPr>
      </p:pic>
      <p:pic>
        <p:nvPicPr>
          <p:cNvPr id="111" name="Picture 1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6935" y="5329163"/>
            <a:ext cx="1249754" cy="720080"/>
          </a:xfrm>
          <a:prstGeom prst="rect">
            <a:avLst/>
          </a:prstGeom>
        </p:spPr>
      </p:pic>
      <p:sp>
        <p:nvSpPr>
          <p:cNvPr id="113" name="TextBox 112"/>
          <p:cNvSpPr txBox="1"/>
          <p:nvPr/>
        </p:nvSpPr>
        <p:spPr>
          <a:xfrm>
            <a:off x="4280991" y="4897115"/>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969391" y="4177035"/>
            <a:ext cx="4391719" cy="381381"/>
          </a:xfrm>
          <a:prstGeom prst="roundRect">
            <a:avLst/>
          </a:prstGeom>
          <a:noFill/>
          <a:ln w="19050">
            <a:noFill/>
          </a:ln>
        </p:spPr>
        <p:txBody>
          <a:bodyPr wrap="square" lIns="0" tIns="18288" rIns="0" bIns="18288" rtlCol="0">
            <a:spAutoFit/>
          </a:bodyPr>
          <a:lstStyle/>
          <a:p>
            <a:pPr algn="ctr"/>
            <a:r>
              <a:rPr lang="en-US" sz="2000" b="1" dirty="0" smtClean="0">
                <a:solidFill>
                  <a:srgbClr val="73626E"/>
                </a:solidFill>
                <a:latin typeface="Corbel" charset="0"/>
                <a:ea typeface="Corbel" charset="0"/>
                <a:cs typeface="Corbel" charset="0"/>
              </a:rPr>
              <a:t>Charon</a:t>
            </a:r>
          </a:p>
        </p:txBody>
      </p:sp>
      <p:sp>
        <p:nvSpPr>
          <p:cNvPr id="117" name="Diamond 116"/>
          <p:cNvSpPr/>
          <p:nvPr/>
        </p:nvSpPr>
        <p:spPr>
          <a:xfrm>
            <a:off x="4878626" y="8965120"/>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300498" y="7957008"/>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7215" y="12212870"/>
            <a:ext cx="3600848"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96615" y="12025907"/>
            <a:ext cx="3528392" cy="1362075"/>
          </a:xfrm>
          <a:prstGeom prst="roundRect">
            <a:avLst>
              <a:gd name="adj" fmla="val 11073"/>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13" name="TextBox 12"/>
          <p:cNvSpPr txBox="1"/>
          <p:nvPr/>
        </p:nvSpPr>
        <p:spPr>
          <a:xfrm>
            <a:off x="6030754" y="9901224"/>
            <a:ext cx="3672408" cy="442674"/>
          </a:xfrm>
          <a:prstGeom prst="roundRect">
            <a:avLst/>
          </a:prstGeom>
          <a:solidFill>
            <a:schemeClr val="bg1">
              <a:lumMod val="85000"/>
            </a:schemeClr>
          </a:solidFill>
        </p:spPr>
        <p:txBody>
          <a:bodyPr wrap="square" rtlCol="0">
            <a:spAutoFit/>
          </a:bodyPr>
          <a:lstStyle/>
          <a:p>
            <a:pPr algn="ctr"/>
            <a:r>
              <a:rPr lang="en-US" sz="2000" b="1" dirty="0">
                <a:solidFill>
                  <a:srgbClr val="73626E"/>
                </a:solidFill>
                <a:latin typeface="Corbel" charset="0"/>
                <a:ea typeface="Corbel" charset="0"/>
                <a:cs typeface="Corbel" charset="0"/>
              </a:rPr>
              <a:t>{ </a:t>
            </a:r>
            <a:r>
              <a:rPr lang="en-US" sz="2000" b="1" dirty="0" smtClean="0">
                <a:solidFill>
                  <a:srgbClr val="73626E"/>
                </a:solidFill>
                <a:latin typeface="Corbel" charset="0"/>
                <a:ea typeface="Corbel" charset="0"/>
                <a:cs typeface="Corbel" charset="0"/>
              </a:rPr>
              <a:t>Edit ✏️ }</a:t>
            </a:r>
            <a:endParaRPr lang="en-US" sz="2000" b="1" dirty="0">
              <a:solidFill>
                <a:srgbClr val="73626E"/>
              </a:solidFill>
              <a:latin typeface="Corbel" charset="0"/>
              <a:ea typeface="Corbel" charset="0"/>
              <a:cs typeface="Corbel" charset="0"/>
            </a:endParaRPr>
          </a:p>
        </p:txBody>
      </p:sp>
      <p:sp>
        <p:nvSpPr>
          <p:cNvPr id="98" name="Diamond 97"/>
          <p:cNvSpPr/>
          <p:nvPr/>
        </p:nvSpPr>
        <p:spPr>
          <a:xfrm>
            <a:off x="4878626" y="7957008"/>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9" name="Straight Arrow Connector 118"/>
          <p:cNvCxnSpPr/>
          <p:nvPr/>
        </p:nvCxnSpPr>
        <p:spPr>
          <a:xfrm>
            <a:off x="6894850" y="7957008"/>
            <a:ext cx="481982" cy="0"/>
          </a:xfrm>
          <a:prstGeom prst="straightConnector1">
            <a:avLst/>
          </a:prstGeom>
          <a:ln w="25400">
            <a:solidFill>
              <a:schemeClr val="bg1">
                <a:lumMod val="85000"/>
              </a:schemeClr>
            </a:solidFill>
            <a:headEnd type="none" w="sm" len="sm"/>
            <a:tailEnd type="arrow" w="med" len="med"/>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3519" y="17121064"/>
            <a:ext cx="882079" cy="882079"/>
          </a:xfrm>
          <a:prstGeom prst="rect">
            <a:avLst/>
          </a:prstGeom>
        </p:spPr>
      </p:pic>
      <p:cxnSp>
        <p:nvCxnSpPr>
          <p:cNvPr id="35" name="Straight Connector 34"/>
          <p:cNvCxnSpPr/>
          <p:nvPr/>
        </p:nvCxnSpPr>
        <p:spPr>
          <a:xfrm>
            <a:off x="861281" y="4177035"/>
            <a:ext cx="4571838"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68623" y="3816995"/>
            <a:ext cx="4464496"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861281" y="6265267"/>
            <a:ext cx="4499830" cy="0"/>
          </a:xfrm>
          <a:prstGeom prst="line">
            <a:avLst/>
          </a:prstGeom>
          <a:ln w="15875">
            <a:solidFill>
              <a:srgbClr val="73626E"/>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00671" y="5329163"/>
            <a:ext cx="648072" cy="860834"/>
          </a:xfrm>
          <a:prstGeom prst="rect">
            <a:avLst/>
          </a:prstGeom>
        </p:spPr>
      </p:pic>
    </p:spTree>
    <p:extLst>
      <p:ext uri="{BB962C8B-B14F-4D97-AF65-F5344CB8AC3E}">
        <p14:creationId xmlns:p14="http://schemas.microsoft.com/office/powerpoint/2010/main" val="1324883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5146675" y="95056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7" name="Rounded Rectangle 126"/>
          <p:cNvSpPr/>
          <p:nvPr/>
        </p:nvSpPr>
        <p:spPr>
          <a:xfrm>
            <a:off x="176535" y="11809883"/>
            <a:ext cx="9793088" cy="4896544"/>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8" name="Round Same Side Corner Rectangle 127"/>
          <p:cNvSpPr/>
          <p:nvPr/>
        </p:nvSpPr>
        <p:spPr>
          <a:xfrm rot="5400000">
            <a:off x="2912839" y="9577635"/>
            <a:ext cx="4896544" cy="9361040"/>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5" name="Rounded Rectangle 114"/>
          <p:cNvSpPr/>
          <p:nvPr/>
        </p:nvSpPr>
        <p:spPr>
          <a:xfrm>
            <a:off x="248543" y="6841331"/>
            <a:ext cx="9793088" cy="4680520"/>
          </a:xfrm>
          <a:prstGeom prst="roundRect">
            <a:avLst>
              <a:gd name="adj" fmla="val 10378"/>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6" name="Round Same Side Corner Rectangle 115"/>
          <p:cNvSpPr/>
          <p:nvPr/>
        </p:nvSpPr>
        <p:spPr>
          <a:xfrm rot="5400000">
            <a:off x="3056855" y="4537075"/>
            <a:ext cx="4680520" cy="9289032"/>
          </a:xfrm>
          <a:prstGeom prst="round2SameRect">
            <a:avLst>
              <a:gd name="adj1" fmla="val 11193"/>
              <a:gd name="adj2" fmla="val 0"/>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5" name="Rounded Rectangle 94"/>
          <p:cNvSpPr/>
          <p:nvPr/>
        </p:nvSpPr>
        <p:spPr>
          <a:xfrm>
            <a:off x="248543" y="3312939"/>
            <a:ext cx="9793088" cy="3240360"/>
          </a:xfrm>
          <a:prstGeom prst="roundRect">
            <a:avLst>
              <a:gd name="adj" fmla="val 16045"/>
            </a:avLst>
          </a:prstGeom>
          <a:solidFill>
            <a:schemeClr val="bg1">
              <a:lumMod val="85000"/>
            </a:schemeClr>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 name="Round Same Side Corner Rectangle 5"/>
          <p:cNvSpPr/>
          <p:nvPr/>
        </p:nvSpPr>
        <p:spPr>
          <a:xfrm rot="5400000">
            <a:off x="3776935" y="288603"/>
            <a:ext cx="3240360" cy="9289032"/>
          </a:xfrm>
          <a:prstGeom prst="round2SameRect">
            <a:avLst/>
          </a:prstGeom>
          <a:solidFill>
            <a:srgbClr val="73626E"/>
          </a:solid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67" name="Rounded Rectangle 66"/>
          <p:cNvSpPr/>
          <p:nvPr/>
        </p:nvSpPr>
        <p:spPr>
          <a:xfrm>
            <a:off x="1015180" y="4249043"/>
            <a:ext cx="4176464" cy="180020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Corbel" charset="0"/>
              <a:ea typeface="Corbel" charset="0"/>
              <a:cs typeface="Corbel" charset="0"/>
            </a:endParaRPr>
          </a:p>
        </p:txBody>
      </p:sp>
      <p:sp>
        <p:nvSpPr>
          <p:cNvPr id="24" name="TextBox 23"/>
          <p:cNvSpPr txBox="1"/>
          <p:nvPr/>
        </p:nvSpPr>
        <p:spPr>
          <a:xfrm>
            <a:off x="5361111" y="3456955"/>
            <a:ext cx="4680520" cy="2954655"/>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sp>
        <p:nvSpPr>
          <p:cNvPr id="80" name="Rectangle 79"/>
          <p:cNvSpPr/>
          <p:nvPr/>
        </p:nvSpPr>
        <p:spPr>
          <a:xfrm>
            <a:off x="248543" y="3312939"/>
            <a:ext cx="5184576" cy="3240360"/>
          </a:xfrm>
          <a:prstGeom prst="rect">
            <a:avLst/>
          </a:prstGeom>
          <a:noFill/>
          <a:ln cap="rnd">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latin typeface="Corbel" charset="0"/>
              <a:ea typeface="Corbel" charset="0"/>
              <a:cs typeface="Corbel" charset="0"/>
            </a:endParaRPr>
          </a:p>
          <a:p>
            <a:pPr algn="ctr"/>
            <a:r>
              <a:rPr lang="en-AU" sz="3200" b="1" dirty="0" smtClean="0">
                <a:latin typeface="Corbel" charset="0"/>
                <a:ea typeface="Corbel" charset="0"/>
                <a:cs typeface="Corbel" charset="0"/>
              </a:rPr>
              <a:t>115</a:t>
            </a:r>
          </a:p>
          <a:p>
            <a:pPr algn="ctr"/>
            <a:endParaRPr lang="en-AU" sz="2800" dirty="0" smtClean="0">
              <a:solidFill>
                <a:schemeClr val="bg1"/>
              </a:solidFill>
              <a:latin typeface="Corbel" charset="0"/>
              <a:ea typeface="Corbel" charset="0"/>
              <a:cs typeface="Corbel" charset="0"/>
            </a:endParaRPr>
          </a:p>
        </p:txBody>
      </p:sp>
      <p:sp>
        <p:nvSpPr>
          <p:cNvPr id="3" name="TextBox 2"/>
          <p:cNvSpPr txBox="1"/>
          <p:nvPr/>
        </p:nvSpPr>
        <p:spPr>
          <a:xfrm>
            <a:off x="-2977" y="1440731"/>
            <a:ext cx="10290175"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6994459"/>
            <a:ext cx="1008756" cy="1008756"/>
          </a:xfrm>
          <a:prstGeom prst="rect">
            <a:avLst/>
          </a:prstGeom>
        </p:spPr>
      </p:pic>
      <p:sp>
        <p:nvSpPr>
          <p:cNvPr id="45" name="TextBox 44"/>
          <p:cNvSpPr txBox="1"/>
          <p:nvPr/>
        </p:nvSpPr>
        <p:spPr>
          <a:xfrm>
            <a:off x="803722" y="17066467"/>
            <a:ext cx="8013773"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Corbel" charset="0"/>
                <a:ea typeface="Corbel" charset="0"/>
                <a:cs typeface="Corbel" charset="0"/>
              </a:rPr>
              <a:t>This project is still in development and we would like your input!</a:t>
            </a:r>
          </a:p>
          <a:p>
            <a:r>
              <a:rPr lang="en-US" sz="2000" dirty="0" smtClean="0">
                <a:solidFill>
                  <a:schemeClr val="bg1">
                    <a:lumMod val="95000"/>
                  </a:schemeClr>
                </a:solidFill>
                <a:latin typeface="Corbel" charset="0"/>
                <a:ea typeface="Corbel" charset="0"/>
                <a:cs typeface="Corbel" charset="0"/>
              </a:rPr>
              <a:t>Scan the QR code on the right to review and comment on Charon's technical specification. Any and all feedback is welcome!</a:t>
            </a:r>
            <a:endParaRPr lang="en-US" sz="2000" dirty="0">
              <a:solidFill>
                <a:schemeClr val="bg1">
                  <a:lumMod val="95000"/>
                </a:schemeClr>
              </a:solidFill>
              <a:latin typeface="Corbel" charset="0"/>
              <a:ea typeface="Corbel" charset="0"/>
              <a:cs typeface="Corbel"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dirty="0" smtClean="0">
                <a:solidFill>
                  <a:srgbClr val="73626E"/>
                </a:solidFill>
                <a:latin typeface="Corbel" charset="0"/>
                <a:ea typeface="Corbel" charset="0"/>
                <a:cs typeface="Corbel" charset="0"/>
              </a:rPr>
              <a:t>You!</a:t>
            </a:r>
          </a:p>
        </p:txBody>
      </p:sp>
      <p:sp>
        <p:nvSpPr>
          <p:cNvPr id="64" name="TextBox 63"/>
          <p:cNvSpPr txBox="1"/>
          <p:nvPr/>
        </p:nvSpPr>
        <p:spPr>
          <a:xfrm>
            <a:off x="1735260" y="6121251"/>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Fedora 4</a:t>
            </a:r>
            <a:endParaRPr lang="en-US" sz="2000">
              <a:solidFill>
                <a:srgbClr val="73626E"/>
              </a:solidFill>
              <a:latin typeface="Corbel" charset="0"/>
              <a:ea typeface="Corbel" charset="0"/>
              <a:cs typeface="Corbel" charset="0"/>
            </a:endParaRPr>
          </a:p>
        </p:txBody>
      </p:sp>
      <p:sp>
        <p:nvSpPr>
          <p:cNvPr id="66" name="TextBox 65"/>
          <p:cNvSpPr txBox="1"/>
          <p:nvPr/>
        </p:nvSpPr>
        <p:spPr>
          <a:xfrm>
            <a:off x="1735260" y="3384947"/>
            <a:ext cx="2736304"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CERES Publisher</a:t>
            </a:r>
          </a:p>
        </p:txBody>
      </p:sp>
      <p:sp>
        <p:nvSpPr>
          <p:cNvPr id="78" name="TextBox 77"/>
          <p:cNvSpPr txBox="1"/>
          <p:nvPr/>
        </p:nvSpPr>
        <p:spPr>
          <a:xfrm rot="16200000">
            <a:off x="-1789178" y="8947681"/>
            <a:ext cx="4680520" cy="467820"/>
          </a:xfrm>
          <a:prstGeom prst="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Workflows and Interfaces</a:t>
            </a:r>
          </a:p>
        </p:txBody>
      </p:sp>
      <p:sp>
        <p:nvSpPr>
          <p:cNvPr id="75" name="TextBox 74"/>
          <p:cNvSpPr txBox="1"/>
          <p:nvPr/>
        </p:nvSpPr>
        <p:spPr>
          <a:xfrm>
            <a:off x="1735259" y="3816995"/>
            <a:ext cx="2736305"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rgbClr val="73626E"/>
                </a:solidFill>
                <a:latin typeface="Corbel" charset="0"/>
                <a:ea typeface="Corbel" charset="0"/>
                <a:cs typeface="Corbel" charset="0"/>
              </a:rPr>
              <a:t>REST API</a:t>
            </a:r>
          </a:p>
        </p:txBody>
      </p:sp>
      <p:sp>
        <p:nvSpPr>
          <p:cNvPr id="79" name="TextBox 78"/>
          <p:cNvSpPr txBox="1"/>
          <p:nvPr/>
        </p:nvSpPr>
        <p:spPr>
          <a:xfrm rot="16200000">
            <a:off x="-2037827" y="14096253"/>
            <a:ext cx="5040560" cy="467820"/>
          </a:xfrm>
          <a:prstGeom prst="rect">
            <a:avLst/>
          </a:prstGeom>
          <a:no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User Roles</a:t>
            </a:r>
          </a:p>
        </p:txBody>
      </p:sp>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l="17904" t="38129"/>
          <a:stretch/>
        </p:blipFill>
        <p:spPr>
          <a:xfrm>
            <a:off x="824607" y="13682091"/>
            <a:ext cx="5112568" cy="2889794"/>
          </a:xfrm>
          <a:prstGeom prst="rect">
            <a:avLst/>
          </a:prstGeom>
        </p:spPr>
      </p:pic>
      <p:sp>
        <p:nvSpPr>
          <p:cNvPr id="86" name="Arc 85"/>
          <p:cNvSpPr/>
          <p:nvPr/>
        </p:nvSpPr>
        <p:spPr>
          <a:xfrm rot="10800000" flipV="1">
            <a:off x="4208983" y="12457955"/>
            <a:ext cx="5832648" cy="2880320"/>
          </a:xfrm>
          <a:prstGeom prst="arc">
            <a:avLst>
              <a:gd name="adj1" fmla="val 16200000"/>
              <a:gd name="adj2" fmla="val 21590750"/>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7" name="Arc 86"/>
          <p:cNvSpPr/>
          <p:nvPr/>
        </p:nvSpPr>
        <p:spPr>
          <a:xfrm rot="10800000" flipV="1">
            <a:off x="4280991" y="13178035"/>
            <a:ext cx="5400600" cy="223224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8" name="Arc 87"/>
          <p:cNvSpPr/>
          <p:nvPr/>
        </p:nvSpPr>
        <p:spPr>
          <a:xfrm rot="10800000" flipV="1">
            <a:off x="5577135" y="14330163"/>
            <a:ext cx="1944216" cy="151216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9" name="Arc 88"/>
          <p:cNvSpPr/>
          <p:nvPr/>
        </p:nvSpPr>
        <p:spPr>
          <a:xfrm rot="10800000" flipV="1">
            <a:off x="4569023" y="13250043"/>
            <a:ext cx="5721152" cy="280831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82" name="TextBox 81"/>
          <p:cNvSpPr txBox="1"/>
          <p:nvPr/>
        </p:nvSpPr>
        <p:spPr>
          <a:xfrm>
            <a:off x="6225207" y="12817995"/>
            <a:ext cx="3528392" cy="1055608"/>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Creators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endParaRPr lang="en-US" sz="1800" dirty="0">
              <a:solidFill>
                <a:srgbClr val="73626E"/>
              </a:solidFill>
              <a:latin typeface="Corbel" charset="0"/>
              <a:ea typeface="Corbel" charset="0"/>
              <a:cs typeface="Corbel" charset="0"/>
            </a:endParaRPr>
          </a:p>
        </p:txBody>
      </p:sp>
      <p:sp>
        <p:nvSpPr>
          <p:cNvPr id="83" name="TextBox 82"/>
          <p:cNvSpPr txBox="1"/>
          <p:nvPr/>
        </p:nvSpPr>
        <p:spPr>
          <a:xfrm>
            <a:off x="824607" y="11953899"/>
            <a:ext cx="3528392" cy="1362075"/>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Editors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endParaRPr lang="en-US" sz="1800" dirty="0">
              <a:solidFill>
                <a:srgbClr val="73626E"/>
              </a:solidFill>
              <a:latin typeface="Corbel" charset="0"/>
              <a:ea typeface="Corbel" charset="0"/>
              <a:cs typeface="Corbel" charset="0"/>
            </a:endParaRPr>
          </a:p>
        </p:txBody>
      </p:sp>
      <p:sp>
        <p:nvSpPr>
          <p:cNvPr id="84" name="TextBox 83"/>
          <p:cNvSpPr txBox="1"/>
          <p:nvPr/>
        </p:nvSpPr>
        <p:spPr>
          <a:xfrm>
            <a:off x="6225207" y="13970123"/>
            <a:ext cx="3528392" cy="2587943"/>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Administrator(s)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p>
          <a:p>
            <a:pPr marL="342900" indent="-342900">
              <a:buFont typeface="Arial" charset="0"/>
              <a:buChar char="•"/>
            </a:pPr>
            <a:r>
              <a:rPr lang="en-US" sz="1800" dirty="0" smtClean="0">
                <a:solidFill>
                  <a:srgbClr val="73626E"/>
                </a:solidFill>
                <a:latin typeface="Corbel" charset="0"/>
                <a:ea typeface="Corbel" charset="0"/>
                <a:cs typeface="Corbel" charset="0"/>
              </a:rPr>
              <a:t>Claim and execute tasks</a:t>
            </a:r>
          </a:p>
          <a:p>
            <a:pPr marL="342900" indent="-342900">
              <a:buFont typeface="Arial" charset="0"/>
              <a:buChar char="•"/>
            </a:pPr>
            <a:r>
              <a:rPr lang="en-US" sz="1800" dirty="0" smtClean="0">
                <a:solidFill>
                  <a:srgbClr val="73626E"/>
                </a:solidFill>
                <a:latin typeface="Corbel" charset="0"/>
                <a:ea typeface="Corbel" charset="0"/>
                <a:cs typeface="Corbel" charset="0"/>
              </a:rPr>
              <a:t>Accept and reject deposits</a:t>
            </a:r>
          </a:p>
          <a:p>
            <a:pPr marL="342900" indent="-342900">
              <a:buFont typeface="Arial" charset="0"/>
              <a:buChar char="•"/>
            </a:pPr>
            <a:r>
              <a:rPr lang="en-US" sz="1800" dirty="0" smtClean="0">
                <a:solidFill>
                  <a:srgbClr val="73626E"/>
                </a:solidFill>
                <a:latin typeface="Corbel" charset="0"/>
                <a:ea typeface="Corbel" charset="0"/>
                <a:cs typeface="Corbel" charset="0"/>
              </a:rPr>
              <a:t>Configure users, models, and workflows</a:t>
            </a:r>
          </a:p>
          <a:p>
            <a:pPr marL="342900" indent="-342900">
              <a:buFont typeface="Arial" charset="0"/>
              <a:buChar char="•"/>
            </a:pPr>
            <a:r>
              <a:rPr lang="en-US" sz="1800" dirty="0" smtClean="0">
                <a:solidFill>
                  <a:srgbClr val="73626E"/>
                </a:solidFill>
                <a:latin typeface="Corbel" charset="0"/>
                <a:ea typeface="Corbel" charset="0"/>
                <a:cs typeface="Corbel" charset="0"/>
              </a:rPr>
              <a:t>Bulk review and processing</a:t>
            </a:r>
            <a:endParaRPr lang="en-US" sz="1800" dirty="0">
              <a:solidFill>
                <a:srgbClr val="73626E"/>
              </a:solidFill>
              <a:latin typeface="Corbel" charset="0"/>
              <a:ea typeface="Corbel" charset="0"/>
              <a:cs typeface="Corbel" charset="0"/>
            </a:endParaRPr>
          </a:p>
        </p:txBody>
      </p:sp>
      <p:sp>
        <p:nvSpPr>
          <p:cNvPr id="93" name="Arc 92"/>
          <p:cNvSpPr/>
          <p:nvPr/>
        </p:nvSpPr>
        <p:spPr>
          <a:xfrm rot="10800000" flipV="1">
            <a:off x="3992959" y="12457955"/>
            <a:ext cx="5904656" cy="3024336"/>
          </a:xfrm>
          <a:prstGeom prst="arc">
            <a:avLst>
              <a:gd name="adj1" fmla="val 17383036"/>
              <a:gd name="adj2" fmla="val 21318228"/>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4" name="TextBox 93"/>
          <p:cNvSpPr txBox="1"/>
          <p:nvPr/>
        </p:nvSpPr>
        <p:spPr>
          <a:xfrm>
            <a:off x="896615" y="6990571"/>
            <a:ext cx="2664296" cy="1323439"/>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Configure 🛠 }</a:t>
            </a:r>
          </a:p>
          <a:p>
            <a:pPr marL="342900" indent="-342900">
              <a:buFont typeface="Arial" charset="0"/>
              <a:buChar char="•"/>
            </a:pPr>
            <a:r>
              <a:rPr lang="en-US" sz="2000" dirty="0" smtClean="0">
                <a:solidFill>
                  <a:srgbClr val="73626E"/>
                </a:solidFill>
                <a:latin typeface="Corbel" charset="0"/>
                <a:ea typeface="Corbel" charset="0"/>
                <a:cs typeface="Corbel" charset="0"/>
              </a:rPr>
              <a:t>Manage users</a:t>
            </a:r>
          </a:p>
          <a:p>
            <a:pPr marL="342900" indent="-342900">
              <a:buFont typeface="Arial" charset="0"/>
              <a:buChar char="•"/>
            </a:pPr>
            <a:r>
              <a:rPr lang="en-US" sz="2000" dirty="0" smtClean="0">
                <a:solidFill>
                  <a:srgbClr val="73626E"/>
                </a:solidFill>
                <a:latin typeface="Corbel" charset="0"/>
                <a:ea typeface="Corbel" charset="0"/>
                <a:cs typeface="Corbel" charset="0"/>
              </a:rPr>
              <a:t>Model metadata</a:t>
            </a:r>
          </a:p>
          <a:p>
            <a:pPr marL="342900" indent="-342900">
              <a:buFont typeface="Arial" charset="0"/>
              <a:buChar char="•"/>
            </a:pPr>
            <a:r>
              <a:rPr lang="en-US" sz="2000" dirty="0" smtClean="0">
                <a:solidFill>
                  <a:srgbClr val="73626E"/>
                </a:solidFill>
                <a:latin typeface="Corbel" charset="0"/>
                <a:ea typeface="Corbel" charset="0"/>
                <a:cs typeface="Corbel" charset="0"/>
              </a:rPr>
              <a:t>Configure workflow</a:t>
            </a:r>
            <a:endParaRPr lang="en-US" sz="2000" dirty="0">
              <a:solidFill>
                <a:srgbClr val="73626E"/>
              </a:solidFill>
              <a:latin typeface="Corbel" charset="0"/>
              <a:ea typeface="Corbel" charset="0"/>
              <a:cs typeface="Corbel" charset="0"/>
            </a:endParaRPr>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8281491"/>
            <a:ext cx="707875" cy="576064"/>
          </a:xfrm>
          <a:prstGeom prst="rect">
            <a:avLst/>
          </a:prstGeom>
          <a:ln>
            <a:solidFill>
              <a:schemeClr val="bg1"/>
            </a:solidFill>
          </a:ln>
        </p:spPr>
      </p:pic>
      <p:sp>
        <p:nvSpPr>
          <p:cNvPr id="98" name="Diamond 97"/>
          <p:cNvSpPr/>
          <p:nvPr/>
        </p:nvSpPr>
        <p:spPr>
          <a:xfrm>
            <a:off x="4759523" y="8137475"/>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sp>
        <p:nvSpPr>
          <p:cNvPr id="99" name="Rectangle 98"/>
          <p:cNvSpPr/>
          <p:nvPr/>
        </p:nvSpPr>
        <p:spPr>
          <a:xfrm>
            <a:off x="6127675" y="777743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0" name="Rectangle 99"/>
          <p:cNvSpPr/>
          <p:nvPr/>
        </p:nvSpPr>
        <p:spPr>
          <a:xfrm>
            <a:off x="6127675" y="87135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Task</a:t>
            </a:r>
            <a:endParaRPr lang="en-US" sz="1800" dirty="0">
              <a:solidFill>
                <a:srgbClr val="73626E"/>
              </a:solidFill>
              <a:latin typeface="Corbel" charset="0"/>
              <a:ea typeface="Corbel" charset="0"/>
              <a:cs typeface="Corbel" charset="0"/>
            </a:endParaRPr>
          </a:p>
        </p:txBody>
      </p:sp>
      <p:sp>
        <p:nvSpPr>
          <p:cNvPr id="101" name="Rectangle 100"/>
          <p:cNvSpPr/>
          <p:nvPr/>
        </p:nvSpPr>
        <p:spPr>
          <a:xfrm>
            <a:off x="7411614" y="7524304"/>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2" name="Rectangle 101"/>
          <p:cNvSpPr/>
          <p:nvPr/>
        </p:nvSpPr>
        <p:spPr>
          <a:xfrm>
            <a:off x="7411614" y="9001571"/>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Interface</a:t>
            </a:r>
            <a:endParaRPr lang="en-US" sz="1800" dirty="0">
              <a:solidFill>
                <a:srgbClr val="73626E"/>
              </a:solidFill>
              <a:latin typeface="Corbel" charset="0"/>
              <a:ea typeface="Corbel" charset="0"/>
              <a:cs typeface="Corbel" charset="0"/>
            </a:endParaRPr>
          </a:p>
        </p:txBody>
      </p:sp>
      <p:sp>
        <p:nvSpPr>
          <p:cNvPr id="104" name="Rectangle 103"/>
          <p:cNvSpPr/>
          <p:nvPr/>
        </p:nvSpPr>
        <p:spPr>
          <a:xfrm>
            <a:off x="9067799" y="7129363"/>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5" name="Rectangle 104"/>
          <p:cNvSpPr/>
          <p:nvPr/>
        </p:nvSpPr>
        <p:spPr>
          <a:xfrm>
            <a:off x="9067799" y="798201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sp>
        <p:nvSpPr>
          <p:cNvPr id="106" name="Rectangle 105"/>
          <p:cNvSpPr/>
          <p:nvPr/>
        </p:nvSpPr>
        <p:spPr>
          <a:xfrm>
            <a:off x="9067798" y="900157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Corbel" charset="0"/>
                <a:ea typeface="Corbel" charset="0"/>
                <a:cs typeface="Corbel" charset="0"/>
              </a:rPr>
              <a:t>Tool</a:t>
            </a:r>
            <a:endParaRPr lang="en-US" sz="1800" dirty="0">
              <a:solidFill>
                <a:srgbClr val="73626E"/>
              </a:solidFill>
              <a:latin typeface="Corbel" charset="0"/>
              <a:ea typeface="Corbel" charset="0"/>
              <a:cs typeface="Corbel" charset="0"/>
            </a:endParaRPr>
          </a:p>
        </p:txBody>
      </p:sp>
      <p:cxnSp>
        <p:nvCxnSpPr>
          <p:cNvPr id="109" name="Straight Arrow Connector 108"/>
          <p:cNvCxnSpPr>
            <a:stCxn id="97" idx="3"/>
            <a:endCxn id="98" idx="1"/>
          </p:cNvCxnSpPr>
          <p:nvPr/>
        </p:nvCxnSpPr>
        <p:spPr>
          <a:xfrm>
            <a:off x="4447081" y="8569523"/>
            <a:ext cx="31244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6813475" y="9056439"/>
            <a:ext cx="598139"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1"/>
            <a:endCxn id="102" idx="3"/>
          </p:cNvCxnSpPr>
          <p:nvPr/>
        </p:nvCxnSpPr>
        <p:spPr>
          <a:xfrm flipH="1">
            <a:off x="8563742" y="9344471"/>
            <a:ext cx="504056" cy="0"/>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96615" y="8358723"/>
            <a:ext cx="2664296" cy="1015663"/>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Submit 📮 }</a:t>
            </a:r>
          </a:p>
          <a:p>
            <a:pPr marL="342900" indent="-342900">
              <a:buFont typeface="Arial" charset="0"/>
              <a:buChar char="•"/>
            </a:pPr>
            <a:r>
              <a:rPr lang="en-US" sz="2000" dirty="0" smtClean="0">
                <a:solidFill>
                  <a:srgbClr val="73626E"/>
                </a:solidFill>
                <a:latin typeface="Corbel" charset="0"/>
                <a:ea typeface="Corbel" charset="0"/>
                <a:cs typeface="Corbel" charset="0"/>
              </a:rPr>
              <a:t>Deposit files</a:t>
            </a:r>
          </a:p>
          <a:p>
            <a:pPr marL="342900" indent="-342900">
              <a:buFont typeface="Arial" charset="0"/>
              <a:buChar char="•"/>
            </a:pPr>
            <a:r>
              <a:rPr lang="en-US" sz="2000" dirty="0" smtClean="0">
                <a:solidFill>
                  <a:srgbClr val="73626E"/>
                </a:solidFill>
                <a:latin typeface="Corbel" charset="0"/>
                <a:ea typeface="Corbel" charset="0"/>
                <a:cs typeface="Corbel" charset="0"/>
              </a:rPr>
              <a:t>Review deposits</a:t>
            </a:r>
          </a:p>
        </p:txBody>
      </p:sp>
      <p:sp>
        <p:nvSpPr>
          <p:cNvPr id="172" name="TextBox 171"/>
          <p:cNvSpPr txBox="1"/>
          <p:nvPr/>
        </p:nvSpPr>
        <p:spPr>
          <a:xfrm>
            <a:off x="896615" y="9438843"/>
            <a:ext cx="2664718" cy="1938992"/>
          </a:xfrm>
          <a:prstGeom prst="rect">
            <a:avLst/>
          </a:prstGeom>
          <a:solidFill>
            <a:schemeClr val="bg1">
              <a:lumMod val="85000"/>
            </a:schemeClr>
          </a:solidFill>
        </p:spPr>
        <p:txBody>
          <a:bodyPr wrap="square" rtlCol="0">
            <a:spAutoFit/>
          </a:bodyPr>
          <a:lstStyle/>
          <a:p>
            <a:pPr algn="ctr"/>
            <a:r>
              <a:rPr lang="en-US" sz="2000" b="1" dirty="0" smtClean="0">
                <a:solidFill>
                  <a:srgbClr val="73626E"/>
                </a:solidFill>
                <a:latin typeface="Corbel" charset="0"/>
                <a:ea typeface="Corbel" charset="0"/>
                <a:cs typeface="Corbel" charset="0"/>
              </a:rPr>
              <a:t>{ Edit ✏️ }</a:t>
            </a:r>
          </a:p>
          <a:p>
            <a:pPr marL="342900" indent="-342900">
              <a:buFont typeface="Arial" charset="0"/>
              <a:buChar char="•"/>
            </a:pPr>
            <a:r>
              <a:rPr lang="en-US" sz="2000" dirty="0" smtClean="0">
                <a:solidFill>
                  <a:srgbClr val="73626E"/>
                </a:solidFill>
                <a:latin typeface="Corbel" charset="0"/>
                <a:ea typeface="Corbel" charset="0"/>
                <a:cs typeface="Corbel" charset="0"/>
              </a:rPr>
              <a:t>Catalog</a:t>
            </a:r>
          </a:p>
          <a:p>
            <a:pPr marL="342900" indent="-342900">
              <a:buFont typeface="Arial" charset="0"/>
              <a:buChar char="•"/>
            </a:pPr>
            <a:r>
              <a:rPr lang="en-US" sz="2000" dirty="0" smtClean="0">
                <a:solidFill>
                  <a:srgbClr val="73626E"/>
                </a:solidFill>
                <a:latin typeface="Corbel" charset="0"/>
                <a:ea typeface="Corbel" charset="0"/>
                <a:cs typeface="Corbel" charset="0"/>
              </a:rPr>
              <a:t>Transcribe</a:t>
            </a:r>
          </a:p>
          <a:p>
            <a:pPr marL="342900" indent="-342900">
              <a:buFont typeface="Arial" charset="0"/>
              <a:buChar char="•"/>
            </a:pPr>
            <a:r>
              <a:rPr lang="en-US" sz="2000" dirty="0" smtClean="0">
                <a:solidFill>
                  <a:srgbClr val="73626E"/>
                </a:solidFill>
                <a:latin typeface="Corbel" charset="0"/>
                <a:ea typeface="Corbel" charset="0"/>
                <a:cs typeface="Corbel" charset="0"/>
              </a:rPr>
              <a:t>Encode</a:t>
            </a:r>
          </a:p>
          <a:p>
            <a:pPr marL="342900" indent="-342900">
              <a:buFont typeface="Arial" charset="0"/>
              <a:buChar char="•"/>
            </a:pPr>
            <a:r>
              <a:rPr lang="en-US" sz="2000" dirty="0" smtClean="0">
                <a:solidFill>
                  <a:srgbClr val="73626E"/>
                </a:solidFill>
                <a:latin typeface="Corbel" charset="0"/>
                <a:ea typeface="Corbel" charset="0"/>
                <a:cs typeface="Corbel" charset="0"/>
              </a:rPr>
              <a:t>Translate</a:t>
            </a:r>
          </a:p>
          <a:p>
            <a:pPr marL="342900" indent="-342900">
              <a:buFont typeface="Arial" charset="0"/>
              <a:buChar char="•"/>
            </a:pPr>
            <a:r>
              <a:rPr lang="en-US" sz="2000" dirty="0" smtClean="0">
                <a:solidFill>
                  <a:srgbClr val="73626E"/>
                </a:solidFill>
                <a:latin typeface="Corbel" charset="0"/>
                <a:ea typeface="Corbel" charset="0"/>
                <a:cs typeface="Corbel" charset="0"/>
              </a:rPr>
              <a:t>Transliterate</a:t>
            </a:r>
            <a:endParaRPr lang="en-US" sz="2000" dirty="0">
              <a:solidFill>
                <a:srgbClr val="73626E"/>
              </a:solidFill>
              <a:latin typeface="Corbel" charset="0"/>
              <a:ea typeface="Corbel" charset="0"/>
              <a:cs typeface="Corbel" charset="0"/>
            </a:endParaRPr>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206" y="9937675"/>
            <a:ext cx="707875" cy="576064"/>
          </a:xfrm>
          <a:prstGeom prst="rect">
            <a:avLst/>
          </a:prstGeom>
          <a:ln>
            <a:solidFill>
              <a:schemeClr val="bg1"/>
            </a:solidFill>
          </a:ln>
        </p:spPr>
      </p:pic>
      <p:cxnSp>
        <p:nvCxnSpPr>
          <p:cNvPr id="196" name="Straight Arrow Connector 195"/>
          <p:cNvCxnSpPr>
            <a:stCxn id="190" idx="3"/>
          </p:cNvCxnSpPr>
          <p:nvPr/>
        </p:nvCxnSpPr>
        <p:spPr>
          <a:xfrm>
            <a:off x="4447081" y="10225707"/>
            <a:ext cx="384450"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6813475" y="7867204"/>
            <a:ext cx="598139" cy="253131"/>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5551611" y="8708315"/>
            <a:ext cx="275827" cy="0"/>
          </a:xfrm>
          <a:prstGeom prst="straightConnector1">
            <a:avLst/>
          </a:prstGeom>
          <a:ln w="25400">
            <a:solidFill>
              <a:schemeClr val="bg1">
                <a:lumMod val="85000"/>
              </a:schemeClr>
            </a:solidFill>
            <a:headEnd type="non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17" idx="3"/>
            <a:endCxn id="100" idx="2"/>
          </p:cNvCxnSpPr>
          <p:nvPr/>
        </p:nvCxnSpPr>
        <p:spPr>
          <a:xfrm flipV="1">
            <a:off x="5623619" y="9399339"/>
            <a:ext cx="846956" cy="82636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1"/>
            <a:endCxn id="105" idx="1"/>
          </p:cNvCxnSpPr>
          <p:nvPr/>
        </p:nvCxnSpPr>
        <p:spPr>
          <a:xfrm rot="10800000" flipV="1">
            <a:off x="9067799" y="7472263"/>
            <a:ext cx="12700" cy="852656"/>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8563742" y="7921451"/>
            <a:ext cx="288032"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6225207" y="10513739"/>
            <a:ext cx="3528392"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Corbel" charset="0"/>
                <a:ea typeface="Corbel" charset="0"/>
                <a:cs typeface="Corbel" charset="0"/>
              </a:rPr>
              <a:t>Relationships between team members, roles, tasks, interfaces, and tools</a:t>
            </a:r>
            <a:endParaRPr lang="en-US" sz="1600" i="1" dirty="0">
              <a:solidFill>
                <a:schemeClr val="bg1">
                  <a:lumMod val="85000"/>
                </a:schemeClr>
              </a:solidFill>
              <a:latin typeface="Corbel" charset="0"/>
              <a:ea typeface="Corbel" charset="0"/>
              <a:cs typeface="Corbel" charset="0"/>
            </a:endParaRPr>
          </a:p>
        </p:txBody>
      </p:sp>
      <p:sp>
        <p:nvSpPr>
          <p:cNvPr id="2" name="TextBox 1"/>
          <p:cNvSpPr txBox="1"/>
          <p:nvPr/>
        </p:nvSpPr>
        <p:spPr>
          <a:xfrm>
            <a:off x="2117846" y="5682394"/>
            <a:ext cx="184731" cy="646331"/>
          </a:xfrm>
          <a:prstGeom prst="rect">
            <a:avLst/>
          </a:prstGeom>
          <a:noFill/>
        </p:spPr>
        <p:txBody>
          <a:bodyPr wrap="none" rtlCol="0">
            <a:spAutoFit/>
          </a:bodyPr>
          <a:lstStyle/>
          <a:p>
            <a:endParaRPr lang="en-US" dirty="0">
              <a:latin typeface="Corbel" charset="0"/>
              <a:ea typeface="Corbel" charset="0"/>
              <a:cs typeface="Corbel" charset="0"/>
            </a:endParaRPr>
          </a:p>
        </p:txBody>
      </p:sp>
      <p:sp>
        <p:nvSpPr>
          <p:cNvPr id="85" name="Arc 84"/>
          <p:cNvSpPr/>
          <p:nvPr/>
        </p:nvSpPr>
        <p:spPr>
          <a:xfrm rot="10800000" flipV="1">
            <a:off x="1184647" y="13106027"/>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0" name="Arc 89"/>
          <p:cNvSpPr/>
          <p:nvPr/>
        </p:nvSpPr>
        <p:spPr>
          <a:xfrm rot="9817432" flipH="1" flipV="1">
            <a:off x="1177996" y="1300955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1" name="Arc 90"/>
          <p:cNvSpPr/>
          <p:nvPr/>
        </p:nvSpPr>
        <p:spPr>
          <a:xfrm rot="10800000" flipH="1" flipV="1">
            <a:off x="0" y="13106027"/>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sp>
        <p:nvSpPr>
          <p:cNvPr id="92" name="Arc 91"/>
          <p:cNvSpPr/>
          <p:nvPr/>
        </p:nvSpPr>
        <p:spPr>
          <a:xfrm rot="10800000" flipH="1" flipV="1">
            <a:off x="1040631" y="13034019"/>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rbel" charset="0"/>
              <a:ea typeface="Corbel" charset="0"/>
              <a:cs typeface="Corbel" charset="0"/>
            </a:endParaRPr>
          </a:p>
        </p:txBody>
      </p:sp>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71364" y="5113139"/>
            <a:ext cx="1188133" cy="432048"/>
          </a:xfrm>
          <a:prstGeom prst="rect">
            <a:avLst/>
          </a:prstGeom>
        </p:spPr>
      </p:pic>
      <p:pic>
        <p:nvPicPr>
          <p:cNvPr id="103" name="Picture 10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3332" y="5617195"/>
            <a:ext cx="1130300" cy="317500"/>
          </a:xfrm>
          <a:prstGeom prst="rect">
            <a:avLst/>
          </a:prstGeom>
        </p:spPr>
      </p:pic>
      <p:pic>
        <p:nvPicPr>
          <p:cNvPr id="107" name="Picture 106"/>
          <p:cNvPicPr>
            <a:picLocks noChangeAspect="1"/>
          </p:cNvPicPr>
          <p:nvPr/>
        </p:nvPicPr>
        <p:blipFill rotWithShape="1">
          <a:blip r:embed="rId8">
            <a:extLst>
              <a:ext uri="{28A0092B-C50C-407E-A947-70E740481C1C}">
                <a14:useLocalDpi xmlns:a14="http://schemas.microsoft.com/office/drawing/2010/main" val="0"/>
              </a:ext>
            </a:extLst>
          </a:blip>
          <a:srcRect r="73359" b="5290"/>
          <a:stretch/>
        </p:blipFill>
        <p:spPr>
          <a:xfrm>
            <a:off x="3823492" y="4681091"/>
            <a:ext cx="1268365" cy="949771"/>
          </a:xfrm>
          <a:prstGeom prst="rect">
            <a:avLst/>
          </a:prstGeom>
        </p:spPr>
      </p:pic>
      <p:pic>
        <p:nvPicPr>
          <p:cNvPr id="108" name="Picture 10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9196" y="4249043"/>
            <a:ext cx="1080120" cy="1080120"/>
          </a:xfrm>
          <a:prstGeom prst="rect">
            <a:avLst/>
          </a:prstGeom>
        </p:spPr>
      </p:pic>
      <p:pic>
        <p:nvPicPr>
          <p:cNvPr id="110" name="Picture 10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8783" y="4681091"/>
            <a:ext cx="610233" cy="400024"/>
          </a:xfrm>
          <a:prstGeom prst="rect">
            <a:avLst/>
          </a:prstGeom>
        </p:spPr>
      </p:pic>
      <p:pic>
        <p:nvPicPr>
          <p:cNvPr id="111" name="Picture 1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31204" y="5257155"/>
            <a:ext cx="999803" cy="576064"/>
          </a:xfrm>
          <a:prstGeom prst="rect">
            <a:avLst/>
          </a:prstGeom>
        </p:spPr>
      </p:pic>
      <p:sp>
        <p:nvSpPr>
          <p:cNvPr id="77" name="TextBox 76"/>
          <p:cNvSpPr txBox="1"/>
          <p:nvPr/>
        </p:nvSpPr>
        <p:spPr>
          <a:xfrm rot="16200000">
            <a:off x="-1126416" y="4687898"/>
            <a:ext cx="3240360" cy="490442"/>
          </a:xfrm>
          <a:prstGeom prst="round2SameRect">
            <a:avLst/>
          </a:prstGeom>
          <a:noFill/>
          <a:ln w="19050">
            <a:noFill/>
          </a:ln>
        </p:spPr>
        <p:txBody>
          <a:bodyPr wrap="square" lIns="0" tIns="18288" rIns="0" bIns="18288" rtlCol="0">
            <a:spAutoFit/>
          </a:bodyPr>
          <a:lstStyle/>
          <a:p>
            <a:pPr algn="ctr"/>
            <a:r>
              <a:rPr lang="en-US" sz="2800" dirty="0" smtClean="0">
                <a:solidFill>
                  <a:srgbClr val="73626E"/>
                </a:solidFill>
                <a:latin typeface="Corbel" charset="0"/>
                <a:ea typeface="Corbel" charset="0"/>
                <a:cs typeface="Corbel" charset="0"/>
              </a:rPr>
              <a:t>Components</a:t>
            </a:r>
          </a:p>
        </p:txBody>
      </p:sp>
      <p:sp>
        <p:nvSpPr>
          <p:cNvPr id="112" name="TextBox 111"/>
          <p:cNvSpPr txBox="1"/>
          <p:nvPr/>
        </p:nvSpPr>
        <p:spPr>
          <a:xfrm>
            <a:off x="3679476" y="5617195"/>
            <a:ext cx="1609627"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ImageMagick</a:t>
            </a:r>
            <a:endParaRPr lang="en-US" sz="2000" dirty="0">
              <a:latin typeface="Corbel" charset="0"/>
              <a:ea typeface="Corbel" charset="0"/>
              <a:cs typeface="Corbel" charset="0"/>
            </a:endParaRPr>
          </a:p>
        </p:txBody>
      </p:sp>
      <p:sp>
        <p:nvSpPr>
          <p:cNvPr id="113" name="TextBox 112"/>
          <p:cNvSpPr txBox="1"/>
          <p:nvPr/>
        </p:nvSpPr>
        <p:spPr>
          <a:xfrm>
            <a:off x="3463452" y="4609083"/>
            <a:ext cx="1025179" cy="307777"/>
          </a:xfrm>
          <a:prstGeom prst="rect">
            <a:avLst/>
          </a:prstGeom>
          <a:noFill/>
          <a:ln>
            <a:noFill/>
          </a:ln>
        </p:spPr>
        <p:txBody>
          <a:bodyPr wrap="square" lIns="0" tIns="0" rIns="0" bIns="0" rtlCol="0">
            <a:spAutoFit/>
          </a:bodyPr>
          <a:lstStyle/>
          <a:p>
            <a:r>
              <a:rPr lang="en-US" sz="2000" dirty="0" err="1" smtClean="0">
                <a:latin typeface="Corbel" charset="0"/>
                <a:ea typeface="Corbel" charset="0"/>
                <a:cs typeface="Corbel" charset="0"/>
              </a:rPr>
              <a:t>Kakadu</a:t>
            </a:r>
            <a:endParaRPr lang="en-US" sz="2000" dirty="0">
              <a:latin typeface="Corbel" charset="0"/>
              <a:ea typeface="Corbel" charset="0"/>
              <a:cs typeface="Corbel" charset="0"/>
            </a:endParaRPr>
          </a:p>
        </p:txBody>
      </p:sp>
      <p:sp>
        <p:nvSpPr>
          <p:cNvPr id="114" name="TextBox 113"/>
          <p:cNvSpPr txBox="1"/>
          <p:nvPr/>
        </p:nvSpPr>
        <p:spPr>
          <a:xfrm>
            <a:off x="2599009" y="4249043"/>
            <a:ext cx="1008112"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rgbClr val="73626E"/>
                </a:solidFill>
                <a:latin typeface="Corbel" charset="0"/>
                <a:ea typeface="Corbel" charset="0"/>
                <a:cs typeface="Corbel" charset="0"/>
              </a:rPr>
              <a:t>Charon</a:t>
            </a:r>
            <a:endParaRPr lang="en-US" sz="2000" dirty="0" smtClean="0">
              <a:solidFill>
                <a:srgbClr val="73626E"/>
              </a:solidFill>
              <a:latin typeface="Corbel" charset="0"/>
              <a:ea typeface="Corbel" charset="0"/>
              <a:cs typeface="Corbel" charset="0"/>
            </a:endParaRPr>
          </a:p>
        </p:txBody>
      </p:sp>
      <p:sp>
        <p:nvSpPr>
          <p:cNvPr id="117" name="Diamond 116"/>
          <p:cNvSpPr/>
          <p:nvPr/>
        </p:nvSpPr>
        <p:spPr>
          <a:xfrm>
            <a:off x="4759523" y="9793659"/>
            <a:ext cx="864096" cy="864096"/>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rgbClr val="73626E"/>
                </a:solidFill>
                <a:latin typeface="Corbel" charset="0"/>
                <a:ea typeface="Corbel" charset="0"/>
                <a:cs typeface="Corbel" charset="0"/>
              </a:rPr>
              <a:t>Role</a:t>
            </a:r>
            <a:endParaRPr lang="en-US" sz="1800" dirty="0">
              <a:solidFill>
                <a:srgbClr val="73626E"/>
              </a:solidFill>
              <a:latin typeface="Corbel" charset="0"/>
              <a:ea typeface="Corbel" charset="0"/>
              <a:cs typeface="Corbel" charset="0"/>
            </a:endParaRPr>
          </a:p>
        </p:txBody>
      </p:sp>
      <p:cxnSp>
        <p:nvCxnSpPr>
          <p:cNvPr id="118" name="Elbow Connector 117"/>
          <p:cNvCxnSpPr/>
          <p:nvPr/>
        </p:nvCxnSpPr>
        <p:spPr>
          <a:xfrm flipH="1" flipV="1">
            <a:off x="6127675" y="8137475"/>
            <a:ext cx="18288"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25207" y="11953899"/>
            <a:ext cx="3528392" cy="749141"/>
          </a:xfrm>
          <a:prstGeom prst="roundRect">
            <a:avLst/>
          </a:prstGeom>
          <a:solidFill>
            <a:schemeClr val="bg1">
              <a:lumMod val="85000"/>
            </a:schemeClr>
          </a:solidFill>
          <a:ln>
            <a:noFill/>
          </a:ln>
        </p:spPr>
        <p:txBody>
          <a:bodyPr wrap="square" rtlCol="0">
            <a:spAutoFit/>
          </a:bodyPr>
          <a:lstStyle/>
          <a:p>
            <a:r>
              <a:rPr lang="en-US" sz="2000" b="1" dirty="0" smtClean="0">
                <a:solidFill>
                  <a:srgbClr val="73626E"/>
                </a:solidFill>
                <a:latin typeface="Corbel" charset="0"/>
                <a:ea typeface="Corbel" charset="0"/>
                <a:cs typeface="Corbel" charset="0"/>
              </a:rPr>
              <a:t>Depositors</a:t>
            </a:r>
          </a:p>
          <a:p>
            <a:pPr marL="342900" indent="-342900">
              <a:buFont typeface="Arial" charset="0"/>
              <a:buChar char="•"/>
            </a:pPr>
            <a:r>
              <a:rPr lang="en-US" sz="1800" dirty="0" smtClean="0">
                <a:solidFill>
                  <a:srgbClr val="73626E"/>
                </a:solidFill>
                <a:latin typeface="Corbel" charset="0"/>
                <a:ea typeface="Corbel" charset="0"/>
                <a:cs typeface="Corbel" charset="0"/>
              </a:rPr>
              <a:t>Contribute files and metadata</a:t>
            </a:r>
            <a:endParaRPr lang="en-US" sz="1800" dirty="0">
              <a:solidFill>
                <a:srgbClr val="73626E"/>
              </a:solidFill>
              <a:latin typeface="Corbel" charset="0"/>
              <a:ea typeface="Corbel" charset="0"/>
              <a:cs typeface="Corbel" charset="0"/>
            </a:endParaRPr>
          </a:p>
        </p:txBody>
      </p:sp>
      <p:sp>
        <p:nvSpPr>
          <p:cNvPr id="25" name="Rectangle 24"/>
          <p:cNvSpPr/>
          <p:nvPr/>
        </p:nvSpPr>
        <p:spPr>
          <a:xfrm>
            <a:off x="15802271" y="3384947"/>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 name="Rectangle 3"/>
          <p:cNvSpPr/>
          <p:nvPr/>
        </p:nvSpPr>
        <p:spPr>
          <a:xfrm>
            <a:off x="10624664"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8" name="Rectangle 7"/>
          <p:cNvSpPr/>
          <p:nvPr/>
        </p:nvSpPr>
        <p:spPr>
          <a:xfrm>
            <a:off x="20688659"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9" name="Rectangle 8"/>
          <p:cNvSpPr/>
          <p:nvPr/>
        </p:nvSpPr>
        <p:spPr>
          <a:xfrm rot="5400000">
            <a:off x="15669119"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0" name="Rectangle 9"/>
          <p:cNvSpPr/>
          <p:nvPr/>
        </p:nvSpPr>
        <p:spPr>
          <a:xfrm rot="5400000">
            <a:off x="15665944"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2" name="Rectangle 11"/>
          <p:cNvSpPr/>
          <p:nvPr/>
        </p:nvSpPr>
        <p:spPr>
          <a:xfrm>
            <a:off x="10617059"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2" name="Rectangle 21"/>
          <p:cNvSpPr/>
          <p:nvPr/>
        </p:nvSpPr>
        <p:spPr>
          <a:xfrm>
            <a:off x="10619495" y="66253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23" name="Rectangle 22"/>
          <p:cNvSpPr/>
          <p:nvPr/>
        </p:nvSpPr>
        <p:spPr>
          <a:xfrm>
            <a:off x="10627839" y="16739571"/>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37" name="Rectangle 36"/>
          <p:cNvSpPr/>
          <p:nvPr/>
        </p:nvSpPr>
        <p:spPr>
          <a:xfrm>
            <a:off x="10594572" y="1159385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43" name="Rectangle 42"/>
          <p:cNvSpPr/>
          <p:nvPr/>
        </p:nvSpPr>
        <p:spPr>
          <a:xfrm>
            <a:off x="19402671" y="16778435"/>
            <a:ext cx="228600" cy="1371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rbel" charset="0"/>
              <a:ea typeface="Corbel" charset="0"/>
              <a:cs typeface="Corbel" charset="0"/>
            </a:endParaRPr>
          </a:p>
        </p:txBody>
      </p:sp>
      <p:sp>
        <p:nvSpPr>
          <p:cNvPr id="119" name="Rectangle 118"/>
          <p:cNvSpPr/>
          <p:nvPr/>
        </p:nvSpPr>
        <p:spPr>
          <a:xfrm>
            <a:off x="-1" y="0"/>
            <a:ext cx="10290175" cy="18291175"/>
          </a:xfrm>
          <a:prstGeom prst="rect">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217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80" name="Rectangle 79"/>
          <p:cNvSpPr/>
          <p:nvPr/>
        </p:nvSpPr>
        <p:spPr>
          <a:xfrm>
            <a:off x="248543" y="3240931"/>
            <a:ext cx="5184576" cy="32403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8543" y="16994459"/>
            <a:ext cx="8640960" cy="108012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6545" y="11809883"/>
            <a:ext cx="9775086" cy="50405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8543" y="6697315"/>
            <a:ext cx="9793088" cy="4896544"/>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577135" y="3240931"/>
            <a:ext cx="4464496" cy="324083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440731"/>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88603"/>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24" name="TextBox 23"/>
          <p:cNvSpPr txBox="1"/>
          <p:nvPr/>
        </p:nvSpPr>
        <p:spPr>
          <a:xfrm>
            <a:off x="5577135" y="3240931"/>
            <a:ext cx="4464496"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Corbel" charset="0"/>
                <a:ea typeface="Corbel" charset="0"/>
                <a:cs typeface="Corbel" charset="0"/>
              </a:rPr>
              <a:t>How can Hydra be used </a:t>
            </a:r>
            <a:r>
              <a:rPr lang="en-US" sz="2000" dirty="0">
                <a:solidFill>
                  <a:schemeClr val="bg1">
                    <a:lumMod val="85000"/>
                  </a:schemeClr>
                </a:solidFill>
                <a:latin typeface="Corbel" charset="0"/>
                <a:ea typeface="Corbel" charset="0"/>
                <a:cs typeface="Corbel" charset="0"/>
              </a:rPr>
              <a:t>to enable the creation, dissemination, and </a:t>
            </a:r>
            <a:r>
              <a:rPr lang="en-US" sz="2000" dirty="0" smtClean="0">
                <a:solidFill>
                  <a:schemeClr val="bg1">
                    <a:lumMod val="85000"/>
                  </a:schemeClr>
                </a:solidFill>
                <a:latin typeface="Corbel" charset="0"/>
                <a:ea typeface="Corbel" charset="0"/>
                <a:cs typeface="Corbel" charset="0"/>
              </a:rPr>
              <a:t>long-term </a:t>
            </a:r>
            <a:r>
              <a:rPr lang="en-US" sz="2000" dirty="0">
                <a:solidFill>
                  <a:schemeClr val="bg1">
                    <a:lumMod val="85000"/>
                  </a:schemeClr>
                </a:solidFill>
                <a:latin typeface="Corbel" charset="0"/>
                <a:ea typeface="Corbel" charset="0"/>
                <a:cs typeface="Corbel" charset="0"/>
              </a:rPr>
              <a:t>support of </a:t>
            </a:r>
            <a:r>
              <a:rPr lang="en-US" sz="2000" dirty="0" smtClean="0">
                <a:solidFill>
                  <a:schemeClr val="bg1">
                    <a:lumMod val="85000"/>
                  </a:schemeClr>
                </a:solidFill>
                <a:latin typeface="Corbel" charset="0"/>
                <a:ea typeface="Corbel" charset="0"/>
                <a:cs typeface="Corbel" charset="0"/>
              </a:rPr>
              <a:t>digital humanities projects </a:t>
            </a:r>
            <a:r>
              <a:rPr lang="en-US" sz="2000" dirty="0">
                <a:solidFill>
                  <a:schemeClr val="bg1">
                    <a:lumMod val="85000"/>
                  </a:schemeClr>
                </a:solidFill>
                <a:latin typeface="Corbel" charset="0"/>
                <a:ea typeface="Corbel" charset="0"/>
                <a:cs typeface="Corbel" charset="0"/>
              </a:rPr>
              <a:t>and </a:t>
            </a:r>
            <a:r>
              <a:rPr lang="en-US" sz="2000" dirty="0" smtClean="0">
                <a:solidFill>
                  <a:schemeClr val="bg1">
                    <a:lumMod val="85000"/>
                  </a:schemeClr>
                </a:solidFill>
                <a:latin typeface="Corbel" charset="0"/>
                <a:ea typeface="Corbel" charset="0"/>
                <a:cs typeface="Corbel" charset="0"/>
              </a:rPr>
              <a:t>publications? NUL's Digital Scholarship Group seeks </a:t>
            </a:r>
            <a:r>
              <a:rPr lang="en-US" sz="2000" dirty="0">
                <a:solidFill>
                  <a:schemeClr val="bg1">
                    <a:lumMod val="85000"/>
                  </a:schemeClr>
                </a:solidFill>
                <a:latin typeface="Corbel" charset="0"/>
                <a:ea typeface="Corbel" charset="0"/>
                <a:cs typeface="Corbel" charset="0"/>
              </a:rPr>
              <a:t>to answer this question by developing a workflow-based digital </a:t>
            </a:r>
            <a:r>
              <a:rPr lang="en-US" sz="2000" dirty="0" smtClean="0">
                <a:solidFill>
                  <a:schemeClr val="bg1">
                    <a:lumMod val="85000"/>
                  </a:schemeClr>
                </a:solidFill>
                <a:latin typeface="Corbel" charset="0"/>
                <a:ea typeface="Corbel" charset="0"/>
                <a:cs typeface="Corbel" charset="0"/>
              </a:rPr>
              <a:t>framework </a:t>
            </a:r>
            <a:r>
              <a:rPr lang="en-US" sz="2000" dirty="0">
                <a:solidFill>
                  <a:schemeClr val="bg1">
                    <a:lumMod val="85000"/>
                  </a:schemeClr>
                </a:solidFill>
                <a:latin typeface="Corbel" charset="0"/>
                <a:ea typeface="Corbel" charset="0"/>
                <a:cs typeface="Corbel" charset="0"/>
              </a:rPr>
              <a:t>to provide editorial </a:t>
            </a:r>
            <a:r>
              <a:rPr lang="en-US" sz="2000" dirty="0" smtClean="0">
                <a:solidFill>
                  <a:schemeClr val="bg1">
                    <a:lumMod val="85000"/>
                  </a:schemeClr>
                </a:solidFill>
                <a:latin typeface="Corbel" charset="0"/>
                <a:ea typeface="Corbel" charset="0"/>
                <a:cs typeface="Corbel" charset="0"/>
              </a:rPr>
              <a:t>and other workflow </a:t>
            </a:r>
            <a:r>
              <a:rPr lang="en-US" sz="2000" dirty="0">
                <a:solidFill>
                  <a:schemeClr val="bg1">
                    <a:lumMod val="85000"/>
                  </a:schemeClr>
                </a:solidFill>
                <a:latin typeface="Corbel" charset="0"/>
                <a:ea typeface="Corbel" charset="0"/>
                <a:cs typeface="Corbel" charset="0"/>
              </a:rPr>
              <a:t>management </a:t>
            </a:r>
            <a:r>
              <a:rPr lang="en-US" sz="2000" dirty="0" smtClean="0">
                <a:solidFill>
                  <a:schemeClr val="bg1">
                    <a:lumMod val="85000"/>
                  </a:schemeClr>
                </a:solidFill>
                <a:latin typeface="Corbel" charset="0"/>
                <a:ea typeface="Corbel" charset="0"/>
                <a:cs typeface="Corbel" charset="0"/>
              </a:rPr>
              <a:t>tools commonly used in digital humanities project work.</a:t>
            </a:r>
            <a:endParaRPr lang="en-US" sz="2000" dirty="0">
              <a:solidFill>
                <a:schemeClr val="bg1">
                  <a:lumMod val="85000"/>
                </a:schemeClr>
              </a:solidFill>
              <a:latin typeface="Corbel" charset="0"/>
              <a:ea typeface="Corbel" charset="0"/>
              <a:cs typeface="Corbel"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875" y="17065823"/>
            <a:ext cx="1008756" cy="1008756"/>
          </a:xfrm>
          <a:prstGeom prst="rect">
            <a:avLst/>
          </a:prstGeom>
        </p:spPr>
      </p:pic>
      <p:sp>
        <p:nvSpPr>
          <p:cNvPr id="45" name="TextBox 44"/>
          <p:cNvSpPr txBox="1"/>
          <p:nvPr/>
        </p:nvSpPr>
        <p:spPr>
          <a:xfrm>
            <a:off x="947738" y="17066467"/>
            <a:ext cx="8064896" cy="923330"/>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This project is still in development and we would like your input!</a:t>
            </a:r>
          </a:p>
          <a:p>
            <a:r>
              <a:rPr lang="en-US" sz="2000" dirty="0" smtClean="0">
                <a:solidFill>
                  <a:schemeClr val="bg1">
                    <a:lumMod val="95000"/>
                  </a:schemeClr>
                </a:solidFill>
                <a:latin typeface="Tahoma" charset="0"/>
                <a:ea typeface="Tahoma" charset="0"/>
                <a:cs typeface="Tahoma" charset="0"/>
              </a:rPr>
              <a:t>Scan the QR code on the right to review and comment on Charon's technical specification. Any and all feedback is welcome!</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rot="16200000">
            <a:off x="-76071" y="17319076"/>
            <a:ext cx="1080122" cy="430887"/>
          </a:xfrm>
          <a:prstGeom prst="rect">
            <a:avLst/>
          </a:prstGeom>
          <a:solidFill>
            <a:schemeClr val="bg1">
              <a:lumMod val="85000"/>
            </a:schemeClr>
          </a:solidFill>
          <a:ln>
            <a:noFill/>
          </a:ln>
        </p:spPr>
        <p:txBody>
          <a:bodyPr wrap="square" lIns="0" tIns="0" rIns="0" bIns="0" rtlCol="0">
            <a:spAutoFit/>
          </a:bodyPr>
          <a:lstStyle/>
          <a:p>
            <a:pPr algn="ctr"/>
            <a:r>
              <a:rPr lang="en-US" sz="2800" smtClean="0">
                <a:solidFill>
                  <a:srgbClr val="73626E"/>
                </a:solidFill>
                <a:latin typeface="Tahoma" charset="0"/>
                <a:ea typeface="Tahoma" charset="0"/>
                <a:cs typeface="Tahoma" charset="0"/>
              </a:rPr>
              <a:t>Next</a:t>
            </a:r>
            <a:endParaRPr lang="en-US" sz="2800" dirty="0" smtClean="0">
              <a:solidFill>
                <a:srgbClr val="73626E"/>
              </a:solidFill>
              <a:latin typeface="Tahoma" charset="0"/>
              <a:ea typeface="Tahoma" charset="0"/>
              <a:cs typeface="Tahoma" charset="0"/>
            </a:endParaRPr>
          </a:p>
        </p:txBody>
      </p:sp>
      <p:sp>
        <p:nvSpPr>
          <p:cNvPr id="64" name="TextBox 63"/>
          <p:cNvSpPr txBox="1"/>
          <p:nvPr/>
        </p:nvSpPr>
        <p:spPr>
          <a:xfrm>
            <a:off x="752599" y="6049243"/>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Fedora 4</a:t>
            </a:r>
            <a:endParaRPr lang="en-US" sz="2000">
              <a:solidFill>
                <a:schemeClr val="bg1">
                  <a:lumMod val="85000"/>
                </a:schemeClr>
              </a:solidFill>
              <a:latin typeface="Tahoma" charset="0"/>
              <a:ea typeface="Tahoma" charset="0"/>
              <a:cs typeface="Tahoma" charset="0"/>
            </a:endParaRPr>
          </a:p>
        </p:txBody>
      </p:sp>
      <p:sp>
        <p:nvSpPr>
          <p:cNvPr id="65" name="TextBox 64"/>
          <p:cNvSpPr txBox="1"/>
          <p:nvPr/>
        </p:nvSpPr>
        <p:spPr>
          <a:xfrm>
            <a:off x="2264767" y="4177035"/>
            <a:ext cx="1584176" cy="344710"/>
          </a:xfrm>
          <a:prstGeom prst="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Charon</a:t>
            </a:r>
          </a:p>
        </p:txBody>
      </p:sp>
      <p:sp>
        <p:nvSpPr>
          <p:cNvPr id="66" name="TextBox 65"/>
          <p:cNvSpPr txBox="1"/>
          <p:nvPr/>
        </p:nvSpPr>
        <p:spPr>
          <a:xfrm>
            <a:off x="752599" y="3312939"/>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CERES Publisher</a:t>
            </a:r>
          </a:p>
        </p:txBody>
      </p:sp>
      <p:sp>
        <p:nvSpPr>
          <p:cNvPr id="67" name="Rectangle 66"/>
          <p:cNvSpPr/>
          <p:nvPr/>
        </p:nvSpPr>
        <p:spPr>
          <a:xfrm>
            <a:off x="752599" y="4177035"/>
            <a:ext cx="4608512" cy="1800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68" name="TextBox 67"/>
          <p:cNvSpPr txBox="1"/>
          <p:nvPr/>
        </p:nvSpPr>
        <p:spPr>
          <a:xfrm>
            <a:off x="896615" y="5041131"/>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Hydra</a:t>
            </a:r>
          </a:p>
        </p:txBody>
      </p:sp>
      <p:sp>
        <p:nvSpPr>
          <p:cNvPr id="69" name="TextBox 68"/>
          <p:cNvSpPr txBox="1"/>
          <p:nvPr/>
        </p:nvSpPr>
        <p:spPr>
          <a:xfrm>
            <a:off x="3632919" y="5473179"/>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ImageMagick</a:t>
            </a:r>
            <a:endParaRPr lang="en-US" sz="2000" dirty="0" smtClean="0">
              <a:solidFill>
                <a:schemeClr val="bg1">
                  <a:lumMod val="85000"/>
                </a:schemeClr>
              </a:solidFill>
              <a:latin typeface="Tahoma" charset="0"/>
              <a:ea typeface="Tahoma" charset="0"/>
              <a:cs typeface="Tahoma" charset="0"/>
            </a:endParaRPr>
          </a:p>
        </p:txBody>
      </p:sp>
      <p:sp>
        <p:nvSpPr>
          <p:cNvPr id="70" name="TextBox 69"/>
          <p:cNvSpPr txBox="1"/>
          <p:nvPr/>
        </p:nvSpPr>
        <p:spPr>
          <a:xfrm>
            <a:off x="2336775" y="5473179"/>
            <a:ext cx="1152128"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T-Pen</a:t>
            </a:r>
          </a:p>
        </p:txBody>
      </p:sp>
      <p:sp>
        <p:nvSpPr>
          <p:cNvPr id="71" name="TextBox 70"/>
          <p:cNvSpPr txBox="1"/>
          <p:nvPr/>
        </p:nvSpPr>
        <p:spPr>
          <a:xfrm>
            <a:off x="2336775" y="5041131"/>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MySQL</a:t>
            </a:r>
          </a:p>
        </p:txBody>
      </p:sp>
      <p:sp>
        <p:nvSpPr>
          <p:cNvPr id="72" name="TextBox 71"/>
          <p:cNvSpPr txBox="1"/>
          <p:nvPr/>
        </p:nvSpPr>
        <p:spPr>
          <a:xfrm>
            <a:off x="3632919" y="5041131"/>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Kakadu</a:t>
            </a:r>
            <a:endParaRPr lang="en-US" sz="2000" dirty="0" smtClean="0">
              <a:solidFill>
                <a:schemeClr val="bg1">
                  <a:lumMod val="85000"/>
                </a:schemeClr>
              </a:solidFill>
              <a:latin typeface="Tahoma" charset="0"/>
              <a:ea typeface="Tahoma" charset="0"/>
              <a:cs typeface="Tahoma" charset="0"/>
            </a:endParaRPr>
          </a:p>
        </p:txBody>
      </p:sp>
      <p:sp>
        <p:nvSpPr>
          <p:cNvPr id="73" name="TextBox 72"/>
          <p:cNvSpPr txBox="1"/>
          <p:nvPr/>
        </p:nvSpPr>
        <p:spPr>
          <a:xfrm>
            <a:off x="2336775" y="4609083"/>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eXistdb</a:t>
            </a:r>
            <a:endParaRPr lang="en-US" sz="2000" dirty="0" smtClean="0">
              <a:solidFill>
                <a:schemeClr val="bg1">
                  <a:lumMod val="85000"/>
                </a:schemeClr>
              </a:solidFill>
              <a:latin typeface="Tahoma" charset="0"/>
              <a:ea typeface="Tahoma" charset="0"/>
              <a:cs typeface="Tahoma" charset="0"/>
            </a:endParaRPr>
          </a:p>
        </p:txBody>
      </p:sp>
      <p:sp>
        <p:nvSpPr>
          <p:cNvPr id="74" name="TextBox 73"/>
          <p:cNvSpPr txBox="1"/>
          <p:nvPr/>
        </p:nvSpPr>
        <p:spPr>
          <a:xfrm>
            <a:off x="3632919" y="4609083"/>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CWRC Writer</a:t>
            </a:r>
          </a:p>
        </p:txBody>
      </p:sp>
      <p:sp>
        <p:nvSpPr>
          <p:cNvPr id="75" name="TextBox 74"/>
          <p:cNvSpPr txBox="1"/>
          <p:nvPr/>
        </p:nvSpPr>
        <p:spPr>
          <a:xfrm>
            <a:off x="752599" y="3744987"/>
            <a:ext cx="4608511"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REST API</a:t>
            </a:r>
          </a:p>
        </p:txBody>
      </p:sp>
      <p:sp>
        <p:nvSpPr>
          <p:cNvPr id="76" name="Rounded Rectangle 75"/>
          <p:cNvSpPr/>
          <p:nvPr/>
        </p:nvSpPr>
        <p:spPr>
          <a:xfrm>
            <a:off x="896615" y="4609083"/>
            <a:ext cx="1296144" cy="12241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77" name="TextBox 76"/>
          <p:cNvSpPr txBox="1"/>
          <p:nvPr/>
        </p:nvSpPr>
        <p:spPr>
          <a:xfrm rot="16200000">
            <a:off x="-1136773" y="4634642"/>
            <a:ext cx="3236976" cy="466344"/>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Components</a:t>
            </a:r>
          </a:p>
        </p:txBody>
      </p:sp>
      <p:sp>
        <p:nvSpPr>
          <p:cNvPr id="78" name="TextBox 77"/>
          <p:cNvSpPr txBox="1"/>
          <p:nvPr/>
        </p:nvSpPr>
        <p:spPr>
          <a:xfrm rot="16200000">
            <a:off x="-1965819" y="8911677"/>
            <a:ext cx="4896544"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smtClean="0">
                <a:solidFill>
                  <a:srgbClr val="73626E"/>
                </a:solidFill>
                <a:latin typeface="Tahoma" charset="0"/>
                <a:ea typeface="Tahoma" charset="0"/>
                <a:cs typeface="Tahoma" charset="0"/>
              </a:rPr>
              <a:t>Workflows and Interfaces</a:t>
            </a:r>
            <a:endParaRPr lang="en-US" sz="2800" dirty="0" smtClean="0">
              <a:solidFill>
                <a:srgbClr val="73626E"/>
              </a:solidFill>
              <a:latin typeface="Tahoma" charset="0"/>
              <a:ea typeface="Tahoma" charset="0"/>
              <a:cs typeface="Tahoma" charset="0"/>
            </a:endParaRPr>
          </a:p>
        </p:txBody>
      </p:sp>
      <p:sp>
        <p:nvSpPr>
          <p:cNvPr id="79" name="TextBox 78"/>
          <p:cNvSpPr txBox="1"/>
          <p:nvPr/>
        </p:nvSpPr>
        <p:spPr>
          <a:xfrm rot="16200000">
            <a:off x="-2037827" y="14096253"/>
            <a:ext cx="5040560" cy="467820"/>
          </a:xfrm>
          <a:prstGeom prst="rect">
            <a:avLst/>
          </a:prstGeom>
          <a:solidFill>
            <a:schemeClr val="bg1">
              <a:lumMod val="85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User Roles</a:t>
            </a: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l="16786" t="35522"/>
          <a:stretch/>
        </p:blipFill>
        <p:spPr>
          <a:xfrm>
            <a:off x="896615" y="13898115"/>
            <a:ext cx="4824536" cy="2803705"/>
          </a:xfrm>
          <a:prstGeom prst="rect">
            <a:avLst/>
          </a:prstGeom>
        </p:spPr>
      </p:pic>
      <p:sp>
        <p:nvSpPr>
          <p:cNvPr id="20" name="Arc 19"/>
          <p:cNvSpPr/>
          <p:nvPr/>
        </p:nvSpPr>
        <p:spPr>
          <a:xfrm rot="10800000" flipV="1">
            <a:off x="1328663" y="13250043"/>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10800000" flipH="1" flipV="1">
            <a:off x="1184647" y="13250043"/>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rot="10800000" flipV="1">
            <a:off x="4064967" y="13178035"/>
            <a:ext cx="6408712"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10800000" flipV="1">
            <a:off x="4280991" y="13682091"/>
            <a:ext cx="5688632" cy="194421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10800000" flipV="1">
            <a:off x="5433119" y="14762211"/>
            <a:ext cx="1440160" cy="115212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10800000" flipV="1">
            <a:off x="4569023" y="13610083"/>
            <a:ext cx="5472608"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81191" y="12601971"/>
            <a:ext cx="3528392" cy="677108"/>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Depositors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endParaRPr lang="en-US" sz="1800" dirty="0">
              <a:solidFill>
                <a:srgbClr val="73626E"/>
              </a:solidFill>
              <a:latin typeface="Tahoma" charset="0"/>
              <a:ea typeface="Tahoma" charset="0"/>
              <a:cs typeface="Tahoma" charset="0"/>
            </a:endParaRPr>
          </a:p>
        </p:txBody>
      </p:sp>
      <p:sp>
        <p:nvSpPr>
          <p:cNvPr id="82" name="TextBox 81"/>
          <p:cNvSpPr txBox="1"/>
          <p:nvPr/>
        </p:nvSpPr>
        <p:spPr>
          <a:xfrm>
            <a:off x="6081191" y="13466067"/>
            <a:ext cx="3528392" cy="954107"/>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Creators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endParaRPr lang="en-US" sz="1800" dirty="0">
              <a:solidFill>
                <a:srgbClr val="73626E"/>
              </a:solidFill>
              <a:latin typeface="Tahoma" charset="0"/>
              <a:ea typeface="Tahoma" charset="0"/>
              <a:cs typeface="Tahoma" charset="0"/>
            </a:endParaRPr>
          </a:p>
        </p:txBody>
      </p:sp>
      <p:sp>
        <p:nvSpPr>
          <p:cNvPr id="83" name="TextBox 82"/>
          <p:cNvSpPr txBox="1"/>
          <p:nvPr/>
        </p:nvSpPr>
        <p:spPr>
          <a:xfrm>
            <a:off x="1112639" y="12097915"/>
            <a:ext cx="3816424" cy="1231106"/>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Editors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endParaRPr lang="en-US" sz="1800" dirty="0">
              <a:solidFill>
                <a:srgbClr val="73626E"/>
              </a:solidFill>
              <a:latin typeface="Tahoma" charset="0"/>
              <a:ea typeface="Tahoma" charset="0"/>
              <a:cs typeface="Tahoma" charset="0"/>
            </a:endParaRPr>
          </a:p>
        </p:txBody>
      </p:sp>
      <p:sp>
        <p:nvSpPr>
          <p:cNvPr id="84" name="TextBox 83"/>
          <p:cNvSpPr txBox="1"/>
          <p:nvPr/>
        </p:nvSpPr>
        <p:spPr>
          <a:xfrm>
            <a:off x="6081191" y="14618195"/>
            <a:ext cx="3528392" cy="2062103"/>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Administrator(s)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p>
          <a:p>
            <a:pPr marL="342900" indent="-342900">
              <a:buFont typeface="Arial" charset="0"/>
              <a:buChar char="•"/>
            </a:pPr>
            <a:r>
              <a:rPr lang="en-US" sz="1800" dirty="0" smtClean="0">
                <a:solidFill>
                  <a:srgbClr val="73626E"/>
                </a:solidFill>
                <a:latin typeface="Tahoma" charset="0"/>
                <a:ea typeface="Tahoma" charset="0"/>
                <a:cs typeface="Tahoma" charset="0"/>
              </a:rPr>
              <a:t>Configure users, models, and workflows</a:t>
            </a:r>
          </a:p>
          <a:p>
            <a:pPr marL="342900" indent="-342900">
              <a:buFont typeface="Arial" charset="0"/>
              <a:buChar char="•"/>
            </a:pPr>
            <a:r>
              <a:rPr lang="en-US" sz="1800" dirty="0" smtClean="0">
                <a:solidFill>
                  <a:srgbClr val="73626E"/>
                </a:solidFill>
                <a:latin typeface="Tahoma" charset="0"/>
                <a:ea typeface="Tahoma" charset="0"/>
                <a:cs typeface="Tahoma" charset="0"/>
              </a:rPr>
              <a:t>Bulk review and processing</a:t>
            </a:r>
            <a:endParaRPr lang="en-US" sz="1800" dirty="0">
              <a:solidFill>
                <a:srgbClr val="73626E"/>
              </a:solidFill>
              <a:latin typeface="Tahoma" charset="0"/>
              <a:ea typeface="Tahoma" charset="0"/>
              <a:cs typeface="Tahoma" charset="0"/>
            </a:endParaRPr>
          </a:p>
        </p:txBody>
      </p:sp>
      <p:sp>
        <p:nvSpPr>
          <p:cNvPr id="90" name="Arc 89"/>
          <p:cNvSpPr/>
          <p:nvPr/>
        </p:nvSpPr>
        <p:spPr>
          <a:xfrm rot="9817432" flipH="1" flipV="1">
            <a:off x="1345714" y="13238725"/>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flipV="1">
            <a:off x="176535" y="13250043"/>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0800000" flipV="1">
            <a:off x="3776935" y="13178035"/>
            <a:ext cx="5544616" cy="244827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a:off x="824607" y="6841331"/>
            <a:ext cx="2952328" cy="1323439"/>
          </a:xfrm>
          <a:prstGeom prst="rect">
            <a:avLst/>
          </a:prstGeom>
          <a:solidFill>
            <a:schemeClr val="bg1">
              <a:lumMod val="85000"/>
            </a:schemeClr>
          </a:solidFill>
        </p:spPr>
        <p:txBody>
          <a:bodyPr wrap="square" rtlCol="0">
            <a:spAutoFit/>
          </a:bodyPr>
          <a:lstStyle/>
          <a:p>
            <a:pPr algn="ctr"/>
            <a:r>
              <a:rPr lang="en-US" sz="2000" dirty="0" smtClean="0"/>
              <a:t>{ Configure 🛠 }</a:t>
            </a:r>
          </a:p>
          <a:p>
            <a:pPr marL="342900" indent="-342900">
              <a:buFont typeface="Arial" charset="0"/>
              <a:buChar char="•"/>
            </a:pPr>
            <a:r>
              <a:rPr lang="en-US" sz="2000" dirty="0" smtClean="0"/>
              <a:t>Manage users</a:t>
            </a:r>
          </a:p>
          <a:p>
            <a:pPr marL="342900" indent="-342900">
              <a:buFont typeface="Arial" charset="0"/>
              <a:buChar char="•"/>
            </a:pPr>
            <a:r>
              <a:rPr lang="en-US" sz="2000" dirty="0" smtClean="0"/>
              <a:t>Model metadata</a:t>
            </a:r>
          </a:p>
          <a:p>
            <a:pPr marL="342900" indent="-342900">
              <a:buFont typeface="Arial" charset="0"/>
              <a:buChar char="•"/>
            </a:pPr>
            <a:r>
              <a:rPr lang="en-US" sz="2000" dirty="0" smtClean="0"/>
              <a:t>Configure workflow</a:t>
            </a:r>
            <a:endParaRPr lang="en-US" sz="2000" dirty="0"/>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7633419"/>
            <a:ext cx="1061813" cy="864096"/>
          </a:xfrm>
          <a:prstGeom prst="rect">
            <a:avLst/>
          </a:prstGeom>
          <a:ln>
            <a:solidFill>
              <a:schemeClr val="bg1"/>
            </a:solidFill>
          </a:ln>
        </p:spPr>
      </p:pic>
      <p:sp>
        <p:nvSpPr>
          <p:cNvPr id="98" name="Diamond 97"/>
          <p:cNvSpPr/>
          <p:nvPr/>
        </p:nvSpPr>
        <p:spPr>
          <a:xfrm>
            <a:off x="5505450" y="7417395"/>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sp>
        <p:nvSpPr>
          <p:cNvPr id="99" name="Rectangle 98"/>
          <p:cNvSpPr/>
          <p:nvPr/>
        </p:nvSpPr>
        <p:spPr>
          <a:xfrm>
            <a:off x="7233319" y="766769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0" name="Rectangle 99"/>
          <p:cNvSpPr/>
          <p:nvPr/>
        </p:nvSpPr>
        <p:spPr>
          <a:xfrm>
            <a:off x="7233319" y="9217595"/>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Task</a:t>
            </a:r>
            <a:endParaRPr lang="en-US" sz="1800" dirty="0">
              <a:solidFill>
                <a:srgbClr val="73626E"/>
              </a:solidFill>
              <a:latin typeface="Tahoma" charset="0"/>
              <a:ea typeface="Tahoma" charset="0"/>
              <a:cs typeface="Tahoma" charset="0"/>
            </a:endParaRPr>
          </a:p>
        </p:txBody>
      </p:sp>
      <p:sp>
        <p:nvSpPr>
          <p:cNvPr id="101" name="Rectangle 100"/>
          <p:cNvSpPr/>
          <p:nvPr/>
        </p:nvSpPr>
        <p:spPr>
          <a:xfrm>
            <a:off x="8457455" y="7129363"/>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2" name="Rectangle 101"/>
          <p:cNvSpPr/>
          <p:nvPr/>
        </p:nvSpPr>
        <p:spPr>
          <a:xfrm>
            <a:off x="8474595" y="9505627"/>
            <a:ext cx="1152128"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Interface</a:t>
            </a:r>
            <a:endParaRPr lang="en-US" sz="1800" dirty="0">
              <a:solidFill>
                <a:srgbClr val="73626E"/>
              </a:solidFill>
              <a:latin typeface="Tahoma" charset="0"/>
              <a:ea typeface="Tahoma" charset="0"/>
              <a:cs typeface="Tahoma" charset="0"/>
            </a:endParaRPr>
          </a:p>
        </p:txBody>
      </p:sp>
      <p:sp>
        <p:nvSpPr>
          <p:cNvPr id="104" name="Rectangle 103"/>
          <p:cNvSpPr/>
          <p:nvPr/>
        </p:nvSpPr>
        <p:spPr>
          <a:xfrm>
            <a:off x="8313439"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5" name="Rectangle 104"/>
          <p:cNvSpPr/>
          <p:nvPr/>
        </p:nvSpPr>
        <p:spPr>
          <a:xfrm>
            <a:off x="9249543" y="8281491"/>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sp>
        <p:nvSpPr>
          <p:cNvPr id="106" name="Rectangle 105"/>
          <p:cNvSpPr/>
          <p:nvPr/>
        </p:nvSpPr>
        <p:spPr>
          <a:xfrm>
            <a:off x="8707759" y="10513739"/>
            <a:ext cx="6858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smtClean="0">
                <a:solidFill>
                  <a:srgbClr val="73626E"/>
                </a:solidFill>
                <a:latin typeface="Tahoma" charset="0"/>
                <a:ea typeface="Tahoma" charset="0"/>
                <a:cs typeface="Tahoma" charset="0"/>
              </a:rPr>
              <a:t>Tool</a:t>
            </a:r>
            <a:endParaRPr lang="en-US" sz="1800" dirty="0">
              <a:solidFill>
                <a:srgbClr val="73626E"/>
              </a:solidFill>
              <a:latin typeface="Tahoma" charset="0"/>
              <a:ea typeface="Tahoma" charset="0"/>
              <a:cs typeface="Tahoma" charset="0"/>
            </a:endParaRPr>
          </a:p>
        </p:txBody>
      </p:sp>
      <p:cxnSp>
        <p:nvCxnSpPr>
          <p:cNvPr id="109" name="Straight Arrow Connector 108"/>
          <p:cNvCxnSpPr>
            <a:stCxn id="97" idx="3"/>
            <a:endCxn id="98" idx="1"/>
          </p:cNvCxnSpPr>
          <p:nvPr/>
        </p:nvCxnSpPr>
        <p:spPr>
          <a:xfrm>
            <a:off x="5054772" y="8065467"/>
            <a:ext cx="450678" cy="36004"/>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0" idx="3"/>
            <a:endCxn id="102" idx="1"/>
          </p:cNvCxnSpPr>
          <p:nvPr/>
        </p:nvCxnSpPr>
        <p:spPr>
          <a:xfrm>
            <a:off x="7919119" y="9560495"/>
            <a:ext cx="555476" cy="288032"/>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06" idx="0"/>
            <a:endCxn id="102" idx="2"/>
          </p:cNvCxnSpPr>
          <p:nvPr/>
        </p:nvCxnSpPr>
        <p:spPr>
          <a:xfrm flipV="1">
            <a:off x="9050659" y="10191427"/>
            <a:ext cx="0" cy="322312"/>
          </a:xfrm>
          <a:prstGeom prst="straightConnector1">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824607" y="8353499"/>
            <a:ext cx="2952328" cy="1015663"/>
          </a:xfrm>
          <a:prstGeom prst="rect">
            <a:avLst/>
          </a:prstGeom>
          <a:solidFill>
            <a:schemeClr val="bg1">
              <a:lumMod val="85000"/>
            </a:schemeClr>
          </a:solidFill>
        </p:spPr>
        <p:txBody>
          <a:bodyPr wrap="square" rtlCol="0">
            <a:spAutoFit/>
          </a:bodyPr>
          <a:lstStyle/>
          <a:p>
            <a:pPr algn="ctr"/>
            <a:r>
              <a:rPr lang="en-US" sz="2000" dirty="0" smtClean="0"/>
              <a:t>{ Submit 📮 }</a:t>
            </a:r>
          </a:p>
          <a:p>
            <a:pPr marL="342900" indent="-342900">
              <a:buFont typeface="Arial" charset="0"/>
              <a:buChar char="•"/>
            </a:pPr>
            <a:r>
              <a:rPr lang="en-US" sz="2000" dirty="0" smtClean="0"/>
              <a:t>Deposit files</a:t>
            </a:r>
          </a:p>
          <a:p>
            <a:pPr marL="342900" indent="-342900">
              <a:buFont typeface="Arial" charset="0"/>
              <a:buChar char="•"/>
            </a:pPr>
            <a:r>
              <a:rPr lang="en-US" sz="2000" dirty="0" smtClean="0"/>
              <a:t>Review deposits</a:t>
            </a:r>
          </a:p>
        </p:txBody>
      </p:sp>
      <p:sp>
        <p:nvSpPr>
          <p:cNvPr id="172" name="TextBox 171"/>
          <p:cNvSpPr txBox="1"/>
          <p:nvPr/>
        </p:nvSpPr>
        <p:spPr>
          <a:xfrm>
            <a:off x="824607" y="9505627"/>
            <a:ext cx="2952328" cy="1938992"/>
          </a:xfrm>
          <a:prstGeom prst="rect">
            <a:avLst/>
          </a:prstGeom>
          <a:solidFill>
            <a:schemeClr val="bg1">
              <a:lumMod val="85000"/>
            </a:schemeClr>
          </a:solidFill>
        </p:spPr>
        <p:txBody>
          <a:bodyPr wrap="square" rtlCol="0">
            <a:spAutoFit/>
          </a:bodyPr>
          <a:lstStyle/>
          <a:p>
            <a:pPr algn="ctr"/>
            <a:r>
              <a:rPr lang="en-US" sz="2000" dirty="0" smtClean="0"/>
              <a:t>{ Edit ✏️ }</a:t>
            </a:r>
          </a:p>
          <a:p>
            <a:pPr marL="342900" indent="-342900">
              <a:buFont typeface="Arial" charset="0"/>
              <a:buChar char="•"/>
            </a:pPr>
            <a:r>
              <a:rPr lang="en-US" sz="2000" dirty="0" smtClean="0"/>
              <a:t>Catalog</a:t>
            </a:r>
          </a:p>
          <a:p>
            <a:pPr marL="342900" indent="-342900">
              <a:buFont typeface="Arial" charset="0"/>
              <a:buChar char="•"/>
            </a:pPr>
            <a:r>
              <a:rPr lang="en-US" sz="2000" dirty="0" smtClean="0"/>
              <a:t>Transcribe</a:t>
            </a:r>
          </a:p>
          <a:p>
            <a:pPr marL="342900" indent="-342900">
              <a:buFont typeface="Arial" charset="0"/>
              <a:buChar char="•"/>
            </a:pPr>
            <a:r>
              <a:rPr lang="en-US" sz="2000" dirty="0" smtClean="0"/>
              <a:t>Encode</a:t>
            </a:r>
          </a:p>
          <a:p>
            <a:pPr marL="342900" indent="-342900">
              <a:buFont typeface="Arial" charset="0"/>
              <a:buChar char="•"/>
            </a:pPr>
            <a:r>
              <a:rPr lang="en-US" sz="2000" dirty="0" smtClean="0"/>
              <a:t>Translate</a:t>
            </a:r>
          </a:p>
          <a:p>
            <a:pPr marL="342900" indent="-342900">
              <a:buFont typeface="Arial" charset="0"/>
              <a:buChar char="•"/>
            </a:pPr>
            <a:r>
              <a:rPr lang="en-US" sz="2000" dirty="0" smtClean="0"/>
              <a:t>Transliterate</a:t>
            </a:r>
            <a:endParaRPr lang="en-US" sz="2000" dirty="0"/>
          </a:p>
        </p:txBody>
      </p:sp>
      <p:pic>
        <p:nvPicPr>
          <p:cNvPr id="190" name="Picture 1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959" y="9793659"/>
            <a:ext cx="1061813" cy="864096"/>
          </a:xfrm>
          <a:prstGeom prst="rect">
            <a:avLst/>
          </a:prstGeom>
          <a:ln>
            <a:solidFill>
              <a:schemeClr val="bg1"/>
            </a:solidFill>
          </a:ln>
        </p:spPr>
      </p:pic>
      <p:sp>
        <p:nvSpPr>
          <p:cNvPr id="194" name="Diamond 193"/>
          <p:cNvSpPr/>
          <p:nvPr/>
        </p:nvSpPr>
        <p:spPr>
          <a:xfrm>
            <a:off x="5505127" y="9505627"/>
            <a:ext cx="1296144" cy="136815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rgbClr val="73626E"/>
                </a:solidFill>
                <a:latin typeface="Tahoma" charset="0"/>
                <a:ea typeface="Tahoma" charset="0"/>
                <a:cs typeface="Tahoma" charset="0"/>
              </a:rPr>
              <a:t>Role</a:t>
            </a:r>
            <a:endParaRPr lang="en-US" sz="1800" dirty="0">
              <a:solidFill>
                <a:srgbClr val="73626E"/>
              </a:solidFill>
              <a:latin typeface="Tahoma" charset="0"/>
              <a:ea typeface="Tahoma" charset="0"/>
              <a:cs typeface="Tahoma" charset="0"/>
            </a:endParaRPr>
          </a:p>
        </p:txBody>
      </p:sp>
      <p:cxnSp>
        <p:nvCxnSpPr>
          <p:cNvPr id="196" name="Straight Arrow Connector 195"/>
          <p:cNvCxnSpPr/>
          <p:nvPr/>
        </p:nvCxnSpPr>
        <p:spPr>
          <a:xfrm>
            <a:off x="5073079" y="10225707"/>
            <a:ext cx="432371"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99" idx="3"/>
            <a:endCxn id="101" idx="1"/>
          </p:cNvCxnSpPr>
          <p:nvPr/>
        </p:nvCxnSpPr>
        <p:spPr>
          <a:xfrm flipV="1">
            <a:off x="7919119" y="7472263"/>
            <a:ext cx="538336" cy="538336"/>
          </a:xfrm>
          <a:prstGeom prst="bentConnector3">
            <a:avLst>
              <a:gd name="adj1" fmla="val 50000"/>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1" name="Elbow Connector 210"/>
          <p:cNvCxnSpPr>
            <a:endCxn id="100" idx="1"/>
          </p:cNvCxnSpPr>
          <p:nvPr/>
        </p:nvCxnSpPr>
        <p:spPr>
          <a:xfrm rot="16200000" flipH="1">
            <a:off x="6305785" y="8632961"/>
            <a:ext cx="1423020" cy="43204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flipH="1">
            <a:off x="6801271" y="8065467"/>
            <a:ext cx="432049" cy="0"/>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94" idx="3"/>
            <a:endCxn id="100" idx="2"/>
          </p:cNvCxnSpPr>
          <p:nvPr/>
        </p:nvCxnSpPr>
        <p:spPr>
          <a:xfrm flipV="1">
            <a:off x="6801271" y="9903395"/>
            <a:ext cx="774948" cy="286308"/>
          </a:xfrm>
          <a:prstGeom prst="bentConnector2">
            <a:avLst/>
          </a:prstGeom>
          <a:ln w="25400">
            <a:solidFill>
              <a:schemeClr val="bg1">
                <a:lumMod val="85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223" name="Elbow Connector 222"/>
          <p:cNvCxnSpPr>
            <a:stCxn id="104" idx="0"/>
            <a:endCxn id="105" idx="0"/>
          </p:cNvCxnSpPr>
          <p:nvPr/>
        </p:nvCxnSpPr>
        <p:spPr>
          <a:xfrm rot="5400000" flipH="1" flipV="1">
            <a:off x="9124391" y="7813439"/>
            <a:ext cx="12700" cy="936104"/>
          </a:xfrm>
          <a:prstGeom prst="bentConnector3">
            <a:avLst>
              <a:gd name="adj1" fmla="val 1800000"/>
            </a:avLst>
          </a:prstGeom>
          <a:ln w="25400">
            <a:solidFill>
              <a:schemeClr val="bg1">
                <a:lumMod val="85000"/>
              </a:schemeClr>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101" idx="2"/>
          </p:cNvCxnSpPr>
          <p:nvPr/>
        </p:nvCxnSpPr>
        <p:spPr>
          <a:xfrm flipH="1">
            <a:off x="9032875" y="7815163"/>
            <a:ext cx="644" cy="178296"/>
          </a:xfrm>
          <a:prstGeom prst="straightConnector1">
            <a:avLst/>
          </a:prstGeom>
          <a:ln w="25400">
            <a:solidFill>
              <a:schemeClr val="bg1">
                <a:lumMod val="85000"/>
              </a:schemeClr>
            </a:solidFill>
            <a:headEnd type="arrow" w="sm" len="sm"/>
            <a:tailEnd type="none" w="med" len="med"/>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4569023" y="10945787"/>
            <a:ext cx="3600400" cy="529376"/>
          </a:xfrm>
          <a:prstGeom prst="rect">
            <a:avLst/>
          </a:prstGeom>
          <a:noFill/>
          <a:ln w="19050">
            <a:noFill/>
          </a:ln>
        </p:spPr>
        <p:txBody>
          <a:bodyPr wrap="square" lIns="0" tIns="18288" rIns="0" bIns="18288" rtlCol="0">
            <a:spAutoFit/>
          </a:bodyPr>
          <a:lstStyle/>
          <a:p>
            <a:pPr algn="ctr"/>
            <a:r>
              <a:rPr lang="en-US" sz="1600" i="1" dirty="0" smtClean="0">
                <a:solidFill>
                  <a:schemeClr val="bg1">
                    <a:lumMod val="85000"/>
                  </a:schemeClr>
                </a:solidFill>
                <a:latin typeface="Tahoma" charset="0"/>
                <a:ea typeface="Tahoma" charset="0"/>
                <a:cs typeface="Tahoma" charset="0"/>
              </a:rPr>
              <a:t>Relationships between team members, roles, tasks, interfaces, and tools</a:t>
            </a:r>
            <a:endParaRPr lang="en-US" sz="1600" i="1" dirty="0">
              <a:solidFill>
                <a:schemeClr val="bg1">
                  <a:lumMod val="85000"/>
                </a:schemeClr>
              </a:solidFill>
              <a:latin typeface="Tahoma" charset="0"/>
              <a:ea typeface="Tahoma" charset="0"/>
              <a:cs typeface="Tahoma" charset="0"/>
            </a:endParaRPr>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4687" y="8497515"/>
            <a:ext cx="7435990" cy="4680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583" y="2808883"/>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4767" y="4033019"/>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310059" y="3456955"/>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0911" y="3816995"/>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08983" y="3312939"/>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4767" y="3096915"/>
            <a:ext cx="1292175" cy="744522"/>
          </a:xfrm>
          <a:prstGeom prst="rect">
            <a:avLst/>
          </a:prstGeom>
        </p:spPr>
      </p:pic>
      <p:sp>
        <p:nvSpPr>
          <p:cNvPr id="13" name="TextBox 12"/>
          <p:cNvSpPr txBox="1"/>
          <p:nvPr/>
        </p:nvSpPr>
        <p:spPr>
          <a:xfrm>
            <a:off x="1832719" y="4465067"/>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3848943" y="2808883"/>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
        <p:nvSpPr>
          <p:cNvPr id="33" name="TextBox 32"/>
          <p:cNvSpPr txBox="1"/>
          <p:nvPr/>
        </p:nvSpPr>
        <p:spPr>
          <a:xfrm>
            <a:off x="680592" y="7921451"/>
            <a:ext cx="4104456" cy="313932"/>
          </a:xfrm>
          <a:prstGeom prst="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Fedora 4</a:t>
            </a:r>
            <a:endParaRPr lang="en-US" sz="1800">
              <a:latin typeface="Tahoma" charset="0"/>
              <a:ea typeface="Tahoma" charset="0"/>
              <a:cs typeface="Tahoma" charset="0"/>
            </a:endParaRPr>
          </a:p>
        </p:txBody>
      </p:sp>
      <p:sp>
        <p:nvSpPr>
          <p:cNvPr id="34" name="TextBox 33"/>
          <p:cNvSpPr txBox="1"/>
          <p:nvPr/>
        </p:nvSpPr>
        <p:spPr>
          <a:xfrm>
            <a:off x="1904728" y="6049243"/>
            <a:ext cx="158417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Charon</a:t>
            </a:r>
          </a:p>
        </p:txBody>
      </p:sp>
      <p:sp>
        <p:nvSpPr>
          <p:cNvPr id="35" name="TextBox 34"/>
          <p:cNvSpPr txBox="1"/>
          <p:nvPr/>
        </p:nvSpPr>
        <p:spPr>
          <a:xfrm>
            <a:off x="680592" y="5185147"/>
            <a:ext cx="410445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CERES Publisher</a:t>
            </a:r>
          </a:p>
        </p:txBody>
      </p:sp>
      <p:sp>
        <p:nvSpPr>
          <p:cNvPr id="36" name="Rectangle 35"/>
          <p:cNvSpPr/>
          <p:nvPr/>
        </p:nvSpPr>
        <p:spPr>
          <a:xfrm>
            <a:off x="680592" y="6049243"/>
            <a:ext cx="4104456" cy="1800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37" name="TextBox 36"/>
          <p:cNvSpPr txBox="1"/>
          <p:nvPr/>
        </p:nvSpPr>
        <p:spPr>
          <a:xfrm>
            <a:off x="752600"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Hydra</a:t>
            </a:r>
          </a:p>
        </p:txBody>
      </p:sp>
      <p:sp>
        <p:nvSpPr>
          <p:cNvPr id="38" name="TextBox 37"/>
          <p:cNvSpPr txBox="1"/>
          <p:nvPr/>
        </p:nvSpPr>
        <p:spPr>
          <a:xfrm>
            <a:off x="3200872" y="7345387"/>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ImageMagick</a:t>
            </a:r>
            <a:endParaRPr lang="en-US" sz="1800" dirty="0" smtClean="0">
              <a:latin typeface="Tahoma" charset="0"/>
              <a:ea typeface="Tahoma" charset="0"/>
              <a:cs typeface="Tahoma" charset="0"/>
            </a:endParaRPr>
          </a:p>
        </p:txBody>
      </p:sp>
      <p:sp>
        <p:nvSpPr>
          <p:cNvPr id="39" name="TextBox 38"/>
          <p:cNvSpPr txBox="1"/>
          <p:nvPr/>
        </p:nvSpPr>
        <p:spPr>
          <a:xfrm>
            <a:off x="2301021" y="7345387"/>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T-Pen</a:t>
            </a:r>
          </a:p>
        </p:txBody>
      </p:sp>
      <p:sp>
        <p:nvSpPr>
          <p:cNvPr id="40" name="TextBox 39"/>
          <p:cNvSpPr txBox="1"/>
          <p:nvPr/>
        </p:nvSpPr>
        <p:spPr>
          <a:xfrm>
            <a:off x="2301021" y="6913339"/>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MySQL</a:t>
            </a:r>
          </a:p>
        </p:txBody>
      </p:sp>
      <p:sp>
        <p:nvSpPr>
          <p:cNvPr id="41" name="TextBox 40"/>
          <p:cNvSpPr txBox="1"/>
          <p:nvPr/>
        </p:nvSpPr>
        <p:spPr>
          <a:xfrm>
            <a:off x="3200872"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Kakadu</a:t>
            </a:r>
            <a:endParaRPr lang="en-US" sz="1800" dirty="0" smtClean="0">
              <a:latin typeface="Tahoma" charset="0"/>
              <a:ea typeface="Tahoma" charset="0"/>
              <a:cs typeface="Tahoma" charset="0"/>
            </a:endParaRPr>
          </a:p>
        </p:txBody>
      </p:sp>
      <p:sp>
        <p:nvSpPr>
          <p:cNvPr id="42" name="TextBox 41"/>
          <p:cNvSpPr txBox="1"/>
          <p:nvPr/>
        </p:nvSpPr>
        <p:spPr>
          <a:xfrm>
            <a:off x="2301021" y="6481291"/>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eXistdb</a:t>
            </a:r>
            <a:endParaRPr lang="en-US" sz="1800" dirty="0" smtClean="0">
              <a:latin typeface="Tahoma" charset="0"/>
              <a:ea typeface="Tahoma" charset="0"/>
              <a:cs typeface="Tahoma" charset="0"/>
            </a:endParaRPr>
          </a:p>
        </p:txBody>
      </p:sp>
      <p:sp>
        <p:nvSpPr>
          <p:cNvPr id="43" name="TextBox 42"/>
          <p:cNvSpPr txBox="1"/>
          <p:nvPr/>
        </p:nvSpPr>
        <p:spPr>
          <a:xfrm>
            <a:off x="3200872" y="6481291"/>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CWRC Writer</a:t>
            </a:r>
            <a:endParaRPr lang="en-US" sz="1800" dirty="0" smtClean="0">
              <a:latin typeface="Tahoma" charset="0"/>
              <a:ea typeface="Tahoma" charset="0"/>
              <a:cs typeface="Tahoma" charset="0"/>
            </a:endParaRPr>
          </a:p>
        </p:txBody>
      </p:sp>
      <p:sp>
        <p:nvSpPr>
          <p:cNvPr id="44" name="TextBox 43"/>
          <p:cNvSpPr txBox="1"/>
          <p:nvPr/>
        </p:nvSpPr>
        <p:spPr>
          <a:xfrm>
            <a:off x="680591" y="5617195"/>
            <a:ext cx="4104457"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REST API</a:t>
            </a:r>
          </a:p>
        </p:txBody>
      </p:sp>
      <p:sp>
        <p:nvSpPr>
          <p:cNvPr id="45" name="Rounded Rectangle 44"/>
          <p:cNvSpPr/>
          <p:nvPr/>
        </p:nvSpPr>
        <p:spPr>
          <a:xfrm>
            <a:off x="752600" y="6481291"/>
            <a:ext cx="1440160" cy="122413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26" name="Rounded Rectangle 25"/>
          <p:cNvSpPr/>
          <p:nvPr/>
        </p:nvSpPr>
        <p:spPr>
          <a:xfrm>
            <a:off x="5865167" y="5041131"/>
            <a:ext cx="1296144" cy="122413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tx1">
                  <a:lumMod val="65000"/>
                  <a:lumOff val="35000"/>
                </a:schemeClr>
              </a:solidFill>
              <a:latin typeface="Corbel" charset="0"/>
              <a:ea typeface="Corbel" charset="0"/>
              <a:cs typeface="Corbel" charset="0"/>
            </a:endParaRPr>
          </a:p>
        </p:txBody>
      </p:sp>
      <p:sp>
        <p:nvSpPr>
          <p:cNvPr id="27" name="TextBox 26"/>
          <p:cNvSpPr txBox="1"/>
          <p:nvPr/>
        </p:nvSpPr>
        <p:spPr>
          <a:xfrm>
            <a:off x="5865167" y="5473179"/>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Hydra</a:t>
            </a:r>
          </a:p>
        </p:txBody>
      </p:sp>
      <p:sp>
        <p:nvSpPr>
          <p:cNvPr id="28" name="TextBox 27"/>
          <p:cNvSpPr txBox="1"/>
          <p:nvPr/>
        </p:nvSpPr>
        <p:spPr>
          <a:xfrm>
            <a:off x="8457455" y="5905227"/>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ImageMagick</a:t>
            </a:r>
            <a:endParaRPr lang="en-US" sz="2000" dirty="0" smtClean="0">
              <a:solidFill>
                <a:schemeClr val="tx1">
                  <a:lumMod val="65000"/>
                  <a:lumOff val="35000"/>
                </a:schemeClr>
              </a:solidFill>
              <a:latin typeface="Corbel" charset="0"/>
              <a:ea typeface="Corbel" charset="0"/>
              <a:cs typeface="Corbel" charset="0"/>
            </a:endParaRPr>
          </a:p>
        </p:txBody>
      </p:sp>
      <p:sp>
        <p:nvSpPr>
          <p:cNvPr id="29" name="TextBox 28"/>
          <p:cNvSpPr txBox="1"/>
          <p:nvPr/>
        </p:nvSpPr>
        <p:spPr>
          <a:xfrm>
            <a:off x="7233319" y="5905227"/>
            <a:ext cx="1152128"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T-Pen</a:t>
            </a:r>
          </a:p>
        </p:txBody>
      </p:sp>
      <p:sp>
        <p:nvSpPr>
          <p:cNvPr id="30" name="TextBox 29"/>
          <p:cNvSpPr txBox="1"/>
          <p:nvPr/>
        </p:nvSpPr>
        <p:spPr>
          <a:xfrm>
            <a:off x="7233319" y="5473179"/>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MySQL</a:t>
            </a:r>
          </a:p>
        </p:txBody>
      </p:sp>
      <p:sp>
        <p:nvSpPr>
          <p:cNvPr id="31" name="TextBox 30"/>
          <p:cNvSpPr txBox="1"/>
          <p:nvPr/>
        </p:nvSpPr>
        <p:spPr>
          <a:xfrm>
            <a:off x="8457455" y="5473179"/>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smtClean="0">
                <a:solidFill>
                  <a:schemeClr val="tx1">
                    <a:lumMod val="65000"/>
                    <a:lumOff val="35000"/>
                  </a:schemeClr>
                </a:solidFill>
                <a:latin typeface="Corbel" charset="0"/>
                <a:ea typeface="Corbel" charset="0"/>
                <a:cs typeface="Corbel" charset="0"/>
              </a:rPr>
              <a:t>Kakadu</a:t>
            </a:r>
            <a:endParaRPr lang="en-US" sz="2000" dirty="0" smtClean="0">
              <a:solidFill>
                <a:schemeClr val="tx1">
                  <a:lumMod val="65000"/>
                  <a:lumOff val="35000"/>
                </a:schemeClr>
              </a:solidFill>
              <a:latin typeface="Corbel" charset="0"/>
              <a:ea typeface="Corbel" charset="0"/>
              <a:cs typeface="Corbel" charset="0"/>
            </a:endParaRPr>
          </a:p>
        </p:txBody>
      </p:sp>
      <p:sp>
        <p:nvSpPr>
          <p:cNvPr id="32" name="TextBox 31"/>
          <p:cNvSpPr txBox="1"/>
          <p:nvPr/>
        </p:nvSpPr>
        <p:spPr>
          <a:xfrm>
            <a:off x="7233319" y="5041131"/>
            <a:ext cx="1152127"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err="1" smtClean="0">
                <a:solidFill>
                  <a:schemeClr val="tx1">
                    <a:lumMod val="65000"/>
                    <a:lumOff val="35000"/>
                  </a:schemeClr>
                </a:solidFill>
                <a:latin typeface="Corbel" charset="0"/>
                <a:ea typeface="Corbel" charset="0"/>
                <a:cs typeface="Corbel" charset="0"/>
              </a:rPr>
              <a:t>eXistdb</a:t>
            </a:r>
            <a:endParaRPr lang="en-US" sz="2000" dirty="0" smtClean="0">
              <a:solidFill>
                <a:schemeClr val="tx1">
                  <a:lumMod val="65000"/>
                  <a:lumOff val="35000"/>
                </a:schemeClr>
              </a:solidFill>
              <a:latin typeface="Corbel" charset="0"/>
              <a:ea typeface="Corbel" charset="0"/>
              <a:cs typeface="Corbel" charset="0"/>
            </a:endParaRPr>
          </a:p>
        </p:txBody>
      </p:sp>
      <p:sp>
        <p:nvSpPr>
          <p:cNvPr id="46" name="TextBox 45"/>
          <p:cNvSpPr txBox="1"/>
          <p:nvPr/>
        </p:nvSpPr>
        <p:spPr>
          <a:xfrm>
            <a:off x="8457455" y="5041131"/>
            <a:ext cx="1584176" cy="381381"/>
          </a:xfrm>
          <a:prstGeom prst="roundRect">
            <a:avLst/>
          </a:prstGeom>
          <a:solidFill>
            <a:schemeClr val="bg1">
              <a:lumMod val="85000"/>
            </a:schemeClr>
          </a:solidFill>
          <a:ln w="19050">
            <a:noFill/>
          </a:ln>
        </p:spPr>
        <p:txBody>
          <a:bodyPr wrap="square" lIns="0" tIns="18288" rIns="0" bIns="18288" rtlCol="0">
            <a:spAutoFit/>
          </a:bodyPr>
          <a:lstStyle/>
          <a:p>
            <a:pPr algn="ctr"/>
            <a:r>
              <a:rPr lang="en-US" sz="2000" dirty="0" smtClean="0">
                <a:solidFill>
                  <a:schemeClr val="tx1">
                    <a:lumMod val="65000"/>
                    <a:lumOff val="35000"/>
                  </a:schemeClr>
                </a:solidFill>
                <a:latin typeface="Corbel" charset="0"/>
                <a:ea typeface="Corbel" charset="0"/>
                <a:cs typeface="Corbel" charset="0"/>
              </a:rPr>
              <a:t>CWRC Writer</a:t>
            </a:r>
          </a:p>
        </p:txBody>
      </p:sp>
    </p:spTree>
    <p:extLst>
      <p:ext uri="{BB962C8B-B14F-4D97-AF65-F5344CB8AC3E}">
        <p14:creationId xmlns:p14="http://schemas.microsoft.com/office/powerpoint/2010/main" val="673559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2040</TotalTime>
  <Words>1021</Words>
  <Application>Microsoft Macintosh PowerPoint</Application>
  <PresentationFormat>Custom</PresentationFormat>
  <Paragraphs>332</Paragraphs>
  <Slides>11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Calibri</vt:lpstr>
      <vt:lpstr>Consolas</vt:lpstr>
      <vt:lpstr>Corbel</vt:lpstr>
      <vt:lpstr>Futura Medium</vt:lpstr>
      <vt:lpstr>Helvetica</vt:lpstr>
      <vt:lpstr>Meiryo UI</vt:lpstr>
      <vt:lpstr>tahoma</vt:lpstr>
      <vt:lpstr>tahoma</vt:lpstr>
      <vt:lpstr>Arial</vt:lpstr>
      <vt:lpstr>Office Theme</vt:lpstr>
      <vt:lpstr>PowerPoint Presentation</vt:lpstr>
      <vt:lpstr>PowerPoint Presentation</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149</cp:revision>
  <dcterms:created xsi:type="dcterms:W3CDTF">2014-04-27T22:54:35Z</dcterms:created>
  <dcterms:modified xsi:type="dcterms:W3CDTF">2017-05-26T14:27:17Z</dcterms:modified>
</cp:coreProperties>
</file>