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media/image9.jpg" ContentType="image/png"/>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66" r:id="rId3"/>
    <p:sldId id="265" r:id="rId4"/>
    <p:sldId id="257" r:id="rId5"/>
    <p:sldId id="258" r:id="rId6"/>
    <p:sldId id="259" r:id="rId7"/>
    <p:sldId id="263" r:id="rId8"/>
    <p:sldId id="264" r:id="rId9"/>
    <p:sldId id="261" r:id="rId10"/>
    <p:sldId id="262" r:id="rId11"/>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70" userDrawn="1">
          <p15:clr>
            <a:srgbClr val="A4A3A4"/>
          </p15:clr>
        </p15:guide>
        <p15:guide id="2" pos="56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CDD7B6"/>
    <a:srgbClr val="A8C0A8"/>
    <a:srgbClr val="CAE8A2"/>
    <a:srgbClr val="A0D4A4"/>
    <a:srgbClr val="8E9E82"/>
    <a:srgbClr val="9B8596"/>
    <a:srgbClr val="9A6A6E"/>
    <a:srgbClr val="B38184"/>
    <a:srgbClr val="E29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6"/>
    <p:restoredTop sz="94662"/>
  </p:normalViewPr>
  <p:slideViewPr>
    <p:cSldViewPr>
      <p:cViewPr>
        <p:scale>
          <a:sx n="100" d="100"/>
          <a:sy n="100" d="100"/>
        </p:scale>
        <p:origin x="352" y="160"/>
      </p:cViewPr>
      <p:guideLst>
        <p:guide orient="horz" pos="5670"/>
        <p:guide pos="569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5/24/17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6</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24/05/2017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24/05/2017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gif"/><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ounded Rectangle 5"/>
          <p:cNvSpPr/>
          <p:nvPr/>
        </p:nvSpPr>
        <p:spPr>
          <a:xfrm>
            <a:off x="248543" y="3240931"/>
            <a:ext cx="9793088" cy="3240360"/>
          </a:xfrm>
          <a:prstGeom prst="roundRect">
            <a:avLst/>
          </a:prstGeom>
          <a:solidFill>
            <a:srgbClr val="73626E"/>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ectangle 66"/>
          <p:cNvSpPr/>
          <p:nvPr/>
        </p:nvSpPr>
        <p:spPr>
          <a:xfrm>
            <a:off x="896615" y="4177035"/>
            <a:ext cx="4320480" cy="1800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384947"/>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76" name="Rounded Rectangle 75"/>
          <p:cNvSpPr/>
          <p:nvPr/>
        </p:nvSpPr>
        <p:spPr>
          <a:xfrm>
            <a:off x="968623" y="4609083"/>
            <a:ext cx="1296144" cy="1224136"/>
          </a:xfrm>
          <a:prstGeom prst="roundRect">
            <a:avLst/>
          </a:prstGeom>
          <a:solidFill>
            <a:srgbClr val="CDD7B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80" name="Rectangle 79"/>
          <p:cNvSpPr/>
          <p:nvPr/>
        </p:nvSpPr>
        <p:spPr>
          <a:xfrm>
            <a:off x="248543" y="3240931"/>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Corbel" charset="0"/>
                <a:ea typeface="Corbel" charset="0"/>
                <a:cs typeface="Corbel" charset="0"/>
              </a:rPr>
              <a:t>Next</a:t>
            </a:r>
            <a:endParaRPr lang="en-US" sz="2800" dirty="0" smtClean="0">
              <a:solidFill>
                <a:srgbClr val="73626E"/>
              </a:solidFill>
              <a:latin typeface="Corbel" charset="0"/>
              <a:ea typeface="Corbel" charset="0"/>
              <a:cs typeface="Corbel" charset="0"/>
            </a:endParaRPr>
          </a:p>
        </p:txBody>
      </p:sp>
      <p:sp>
        <p:nvSpPr>
          <p:cNvPr id="64" name="TextBox 63"/>
          <p:cNvSpPr txBox="1"/>
          <p:nvPr/>
        </p:nvSpPr>
        <p:spPr>
          <a:xfrm>
            <a:off x="896615" y="6049243"/>
            <a:ext cx="4320480" cy="344710"/>
          </a:xfrm>
          <a:prstGeom prst="rect">
            <a:avLst/>
          </a:prstGeom>
          <a:solidFill>
            <a:schemeClr val="tx1">
              <a:lumMod val="65000"/>
              <a:lumOff val="35000"/>
            </a:schemeClr>
          </a:solidFill>
          <a:ln w="19050">
            <a:noFill/>
          </a:ln>
        </p:spPr>
        <p:txBody>
          <a:bodyPr wrap="square" lIns="0" tIns="18288" rIns="0" bIns="18288" rtlCol="0">
            <a:spAutoFit/>
          </a:bodyPr>
          <a:lstStyle/>
          <a:p>
            <a:pPr algn="ctr"/>
            <a:r>
              <a:rPr lang="en-US" sz="2000" smtClean="0">
                <a:solidFill>
                  <a:schemeClr val="bg1">
                    <a:lumMod val="85000"/>
                  </a:schemeClr>
                </a:solidFill>
                <a:latin typeface="Corbel" charset="0"/>
                <a:ea typeface="Corbel" charset="0"/>
                <a:cs typeface="Corbel" charset="0"/>
              </a:rPr>
              <a:t>Fedora 4</a:t>
            </a:r>
            <a:endParaRPr lang="en-US" sz="2000">
              <a:solidFill>
                <a:schemeClr val="bg1">
                  <a:lumMod val="85000"/>
                </a:schemeClr>
              </a:solidFill>
              <a:latin typeface="Corbel" charset="0"/>
              <a:ea typeface="Corbel" charset="0"/>
              <a:cs typeface="Corbel"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Corbel" charset="0"/>
                <a:ea typeface="Corbel" charset="0"/>
                <a:cs typeface="Corbel" charset="0"/>
              </a:rPr>
              <a:t>Charon</a:t>
            </a:r>
          </a:p>
        </p:txBody>
      </p:sp>
      <p:sp>
        <p:nvSpPr>
          <p:cNvPr id="66" name="TextBox 65"/>
          <p:cNvSpPr txBox="1"/>
          <p:nvPr/>
        </p:nvSpPr>
        <p:spPr>
          <a:xfrm>
            <a:off x="896615" y="3312939"/>
            <a:ext cx="4320480" cy="344710"/>
          </a:xfrm>
          <a:prstGeom prst="rect">
            <a:avLst/>
          </a:prstGeom>
          <a:solidFill>
            <a:schemeClr val="tx1">
              <a:lumMod val="65000"/>
              <a:lumOff val="35000"/>
            </a:schemeClr>
          </a:solidFill>
          <a:ln w="19050">
            <a:noFill/>
          </a:ln>
        </p:spPr>
        <p:txBody>
          <a:bodyPr wrap="square" lIns="0" tIns="18288" rIns="0" bIns="18288" rtlCol="0">
            <a:spAutoFit/>
          </a:bodyPr>
          <a:lstStyle/>
          <a:p>
            <a:pPr algn="ctr"/>
            <a:r>
              <a:rPr lang="en-US" sz="2000" dirty="0" smtClean="0">
                <a:solidFill>
                  <a:schemeClr val="bg1">
                    <a:lumMod val="85000"/>
                  </a:schemeClr>
                </a:solidFill>
                <a:latin typeface="Corbel" charset="0"/>
                <a:ea typeface="Corbel" charset="0"/>
                <a:cs typeface="Corbel" charset="0"/>
              </a:rPr>
              <a:t>CERES Publisher</a:t>
            </a:r>
          </a:p>
        </p:txBody>
      </p:sp>
      <p:sp>
        <p:nvSpPr>
          <p:cNvPr id="68" name="TextBox 67"/>
          <p:cNvSpPr txBox="1"/>
          <p:nvPr/>
        </p:nvSpPr>
        <p:spPr>
          <a:xfrm>
            <a:off x="968623" y="5041131"/>
            <a:ext cx="1296144" cy="381381"/>
          </a:xfrm>
          <a:prstGeom prst="roundRect">
            <a:avLst/>
          </a:prstGeom>
          <a:solidFill>
            <a:srgbClr val="CDD7B6"/>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69" name="TextBox 68"/>
          <p:cNvSpPr txBox="1"/>
          <p:nvPr/>
        </p:nvSpPr>
        <p:spPr>
          <a:xfrm>
            <a:off x="3560911" y="5473179"/>
            <a:ext cx="1584176" cy="381381"/>
          </a:xfrm>
          <a:prstGeom prst="roundRect">
            <a:avLst/>
          </a:prstGeom>
          <a:solidFill>
            <a:srgbClr val="CDD7B6"/>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70" name="TextBox 69"/>
          <p:cNvSpPr txBox="1"/>
          <p:nvPr/>
        </p:nvSpPr>
        <p:spPr>
          <a:xfrm>
            <a:off x="2336775" y="5473179"/>
            <a:ext cx="1152128" cy="381381"/>
          </a:xfrm>
          <a:prstGeom prst="roundRect">
            <a:avLst/>
          </a:prstGeom>
          <a:solidFill>
            <a:srgbClr val="CDD7B6"/>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71" name="TextBox 70"/>
          <p:cNvSpPr txBox="1"/>
          <p:nvPr/>
        </p:nvSpPr>
        <p:spPr>
          <a:xfrm>
            <a:off x="2336775" y="5041131"/>
            <a:ext cx="1152127" cy="381381"/>
          </a:xfrm>
          <a:prstGeom prst="roundRect">
            <a:avLst/>
          </a:prstGeom>
          <a:solidFill>
            <a:srgbClr val="CDD7B6"/>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72" name="TextBox 71"/>
          <p:cNvSpPr txBox="1"/>
          <p:nvPr/>
        </p:nvSpPr>
        <p:spPr>
          <a:xfrm>
            <a:off x="3560911" y="5041131"/>
            <a:ext cx="1584176" cy="381381"/>
          </a:xfrm>
          <a:prstGeom prst="roundRect">
            <a:avLst/>
          </a:prstGeom>
          <a:solidFill>
            <a:srgbClr val="CDD7B6"/>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73" name="TextBox 72"/>
          <p:cNvSpPr txBox="1"/>
          <p:nvPr/>
        </p:nvSpPr>
        <p:spPr>
          <a:xfrm>
            <a:off x="2336775" y="4609083"/>
            <a:ext cx="1152127" cy="381381"/>
          </a:xfrm>
          <a:prstGeom prst="roundRect">
            <a:avLst/>
          </a:prstGeom>
          <a:solidFill>
            <a:srgbClr val="CDD7B6"/>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74" name="TextBox 73"/>
          <p:cNvSpPr txBox="1"/>
          <p:nvPr/>
        </p:nvSpPr>
        <p:spPr>
          <a:xfrm>
            <a:off x="3560911" y="4609083"/>
            <a:ext cx="1584176" cy="381381"/>
          </a:xfrm>
          <a:prstGeom prst="roundRect">
            <a:avLst/>
          </a:prstGeom>
          <a:solidFill>
            <a:srgbClr val="CDD7B6"/>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
        <p:nvSpPr>
          <p:cNvPr id="75" name="TextBox 74"/>
          <p:cNvSpPr txBox="1"/>
          <p:nvPr/>
        </p:nvSpPr>
        <p:spPr>
          <a:xfrm>
            <a:off x="896616" y="3744987"/>
            <a:ext cx="4320480" cy="344710"/>
          </a:xfrm>
          <a:prstGeom prst="rect">
            <a:avLst/>
          </a:prstGeom>
          <a:solidFill>
            <a:schemeClr val="tx1">
              <a:lumMod val="65000"/>
              <a:lumOff val="35000"/>
            </a:schemeClr>
          </a:solidFill>
          <a:ln w="19050">
            <a:noFill/>
          </a:ln>
        </p:spPr>
        <p:txBody>
          <a:bodyPr wrap="square" lIns="0" tIns="18288" rIns="0" bIns="18288" rtlCol="0">
            <a:spAutoFit/>
          </a:bodyPr>
          <a:lstStyle/>
          <a:p>
            <a:pPr algn="ctr"/>
            <a:r>
              <a:rPr lang="en-US" sz="2000" dirty="0" smtClean="0">
                <a:solidFill>
                  <a:schemeClr val="bg1">
                    <a:lumMod val="85000"/>
                  </a:schemeClr>
                </a:solidFill>
                <a:latin typeface="Corbel" charset="0"/>
                <a:ea typeface="Corbel" charset="0"/>
                <a:cs typeface="Corbel" charset="0"/>
              </a:rPr>
              <a:t>REST API</a:t>
            </a:r>
          </a:p>
        </p:txBody>
      </p:sp>
      <p:sp>
        <p:nvSpPr>
          <p:cNvPr id="77" name="TextBox 76"/>
          <p:cNvSpPr txBox="1"/>
          <p:nvPr/>
        </p:nvSpPr>
        <p:spPr>
          <a:xfrm rot="16200000">
            <a:off x="-1064765" y="4626247"/>
            <a:ext cx="3236976" cy="466344"/>
          </a:xfrm>
          <a:prstGeom prst="rect">
            <a:avLst/>
          </a:prstGeom>
          <a:solidFill>
            <a:schemeClr val="bg1">
              <a:lumMod val="85000"/>
            </a:schemeClr>
          </a:solid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Corbel" charset="0"/>
                <a:ea typeface="Corbel" charset="0"/>
                <a:cs typeface="Corbel" charset="0"/>
              </a:rPr>
              <a:t>Workflows and Interfaces</a:t>
            </a:r>
            <a:endParaRPr lang="en-US" sz="2800" dirty="0" smtClean="0">
              <a:solidFill>
                <a:srgbClr val="73626E"/>
              </a:solidFill>
              <a:latin typeface="Corbel" charset="0"/>
              <a:ea typeface="Corbel" charset="0"/>
              <a:cs typeface="Corbel"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latin typeface="Corbel" charset="0"/>
                <a:ea typeface="Corbel" charset="0"/>
                <a:cs typeface="Corbel" charset="0"/>
              </a:rPr>
              <a:t>{ Configure 🛠 }</a:t>
            </a:r>
          </a:p>
          <a:p>
            <a:pPr marL="342900" indent="-342900">
              <a:buFont typeface="Arial" charset="0"/>
              <a:buChar char="•"/>
            </a:pPr>
            <a:r>
              <a:rPr lang="en-US" sz="2000" dirty="0" smtClean="0">
                <a:latin typeface="Corbel" charset="0"/>
                <a:ea typeface="Corbel" charset="0"/>
                <a:cs typeface="Corbel" charset="0"/>
              </a:rPr>
              <a:t>Manage users</a:t>
            </a:r>
          </a:p>
          <a:p>
            <a:pPr marL="342900" indent="-342900">
              <a:buFont typeface="Arial" charset="0"/>
              <a:buChar char="•"/>
            </a:pPr>
            <a:r>
              <a:rPr lang="en-US" sz="2000" dirty="0" smtClean="0">
                <a:latin typeface="Corbel" charset="0"/>
                <a:ea typeface="Corbel" charset="0"/>
                <a:cs typeface="Corbel" charset="0"/>
              </a:rPr>
              <a:t>Model metadata</a:t>
            </a:r>
          </a:p>
          <a:p>
            <a:pPr marL="342900" indent="-342900">
              <a:buFont typeface="Arial" charset="0"/>
              <a:buChar char="•"/>
            </a:pPr>
            <a:r>
              <a:rPr lang="en-US" sz="2000" dirty="0" smtClean="0">
                <a:latin typeface="Corbel" charset="0"/>
                <a:ea typeface="Corbel" charset="0"/>
                <a:cs typeface="Corbel" charset="0"/>
              </a:rPr>
              <a:t>Configure workflow</a:t>
            </a:r>
            <a:endParaRPr lang="en-US" sz="2000" dirty="0">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latin typeface="Corbel" charset="0"/>
                <a:ea typeface="Corbel" charset="0"/>
                <a:cs typeface="Corbel" charset="0"/>
              </a:rPr>
              <a:t>{ Submit 📮 }</a:t>
            </a:r>
          </a:p>
          <a:p>
            <a:pPr marL="342900" indent="-342900">
              <a:buFont typeface="Arial" charset="0"/>
              <a:buChar char="•"/>
            </a:pPr>
            <a:r>
              <a:rPr lang="en-US" sz="2000" dirty="0" smtClean="0">
                <a:latin typeface="Corbel" charset="0"/>
                <a:ea typeface="Corbel" charset="0"/>
                <a:cs typeface="Corbel" charset="0"/>
              </a:rPr>
              <a:t>Deposit files</a:t>
            </a:r>
          </a:p>
          <a:p>
            <a:pPr marL="342900" indent="-342900">
              <a:buFont typeface="Arial" charset="0"/>
              <a:buChar char="•"/>
            </a:pPr>
            <a:r>
              <a:rPr lang="en-US" sz="2000" dirty="0" smtClean="0">
                <a:latin typeface="Corbel" charset="0"/>
                <a:ea typeface="Corbel" charset="0"/>
                <a:cs typeface="Corbel" charset="0"/>
              </a:rPr>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latin typeface="Corbel" charset="0"/>
                <a:ea typeface="Corbel" charset="0"/>
                <a:cs typeface="Corbel" charset="0"/>
              </a:rPr>
              <a:t>{ Edit ✏️ }</a:t>
            </a:r>
          </a:p>
          <a:p>
            <a:pPr marL="342900" indent="-342900">
              <a:buFont typeface="Arial" charset="0"/>
              <a:buChar char="•"/>
            </a:pPr>
            <a:r>
              <a:rPr lang="en-US" sz="2000" dirty="0" smtClean="0">
                <a:latin typeface="Corbel" charset="0"/>
                <a:ea typeface="Corbel" charset="0"/>
                <a:cs typeface="Corbel" charset="0"/>
              </a:rPr>
              <a:t>Catalog</a:t>
            </a:r>
          </a:p>
          <a:p>
            <a:pPr marL="342900" indent="-342900">
              <a:buFont typeface="Arial" charset="0"/>
              <a:buChar char="•"/>
            </a:pPr>
            <a:r>
              <a:rPr lang="en-US" sz="2000" dirty="0" smtClean="0">
                <a:latin typeface="Corbel" charset="0"/>
                <a:ea typeface="Corbel" charset="0"/>
                <a:cs typeface="Corbel" charset="0"/>
              </a:rPr>
              <a:t>Transcribe</a:t>
            </a:r>
          </a:p>
          <a:p>
            <a:pPr marL="342900" indent="-342900">
              <a:buFont typeface="Arial" charset="0"/>
              <a:buChar char="•"/>
            </a:pPr>
            <a:r>
              <a:rPr lang="en-US" sz="2000" dirty="0" smtClean="0">
                <a:latin typeface="Corbel" charset="0"/>
                <a:ea typeface="Corbel" charset="0"/>
                <a:cs typeface="Corbel" charset="0"/>
              </a:rPr>
              <a:t>Encode</a:t>
            </a:r>
          </a:p>
          <a:p>
            <a:pPr marL="342900" indent="-342900">
              <a:buFont typeface="Arial" charset="0"/>
              <a:buChar char="•"/>
            </a:pPr>
            <a:r>
              <a:rPr lang="en-US" sz="2000" dirty="0" smtClean="0">
                <a:latin typeface="Corbel" charset="0"/>
                <a:ea typeface="Corbel" charset="0"/>
                <a:cs typeface="Corbel" charset="0"/>
              </a:rPr>
              <a:t>Translate</a:t>
            </a:r>
          </a:p>
          <a:p>
            <a:pPr marL="342900" indent="-342900">
              <a:buFont typeface="Arial" charset="0"/>
              <a:buChar char="•"/>
            </a:pPr>
            <a:r>
              <a:rPr lang="en-US" sz="2000" dirty="0" smtClean="0">
                <a:latin typeface="Corbel" charset="0"/>
                <a:ea typeface="Corbel" charset="0"/>
                <a:cs typeface="Corbel" charset="0"/>
              </a:rPr>
              <a:t>Transliterate</a:t>
            </a:r>
            <a:endParaRPr lang="en-US" sz="2000" dirty="0">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1999281" y="5610386"/>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075"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5259"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20551"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71403"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9475"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5259" y="3096915"/>
            <a:ext cx="1292175" cy="744522"/>
          </a:xfrm>
          <a:prstGeom prst="rect">
            <a:avLst/>
          </a:prstGeom>
        </p:spPr>
      </p:pic>
      <p:sp>
        <p:nvSpPr>
          <p:cNvPr id="13" name="TextBox 12"/>
          <p:cNvSpPr txBox="1"/>
          <p:nvPr/>
        </p:nvSpPr>
        <p:spPr>
          <a:xfrm>
            <a:off x="1843211"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59435"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782</Words>
  <Application>Microsoft Macintosh PowerPoint</Application>
  <PresentationFormat>Custom</PresentationFormat>
  <Paragraphs>273</Paragraphs>
  <Slides>10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112</cp:revision>
  <dcterms:created xsi:type="dcterms:W3CDTF">2014-04-27T22:54:35Z</dcterms:created>
  <dcterms:modified xsi:type="dcterms:W3CDTF">2017-05-24T20:36:21Z</dcterms:modified>
</cp:coreProperties>
</file>