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268" r:id="rId3"/>
    <p:sldId id="266" r:id="rId4"/>
    <p:sldId id="267" r:id="rId5"/>
    <p:sldId id="260" r:id="rId6"/>
    <p:sldId id="265" r:id="rId7"/>
    <p:sldId id="257" r:id="rId8"/>
    <p:sldId id="258" r:id="rId9"/>
    <p:sldId id="259" r:id="rId10"/>
    <p:sldId id="263" r:id="rId11"/>
    <p:sldId id="264" r:id="rId12"/>
    <p:sldId id="261" r:id="rId13"/>
    <p:sldId id="262" r:id="rId14"/>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pos="1699" userDrawn="1">
          <p15:clr>
            <a:srgbClr val="A4A3A4"/>
          </p15:clr>
        </p15:guide>
        <p15:guide id="4" orient="horz" pos="417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78909C"/>
    <a:srgbClr val="64FFDA"/>
    <a:srgbClr val="FFD966"/>
    <a:srgbClr val="37474F"/>
    <a:srgbClr val="CAE8A2"/>
    <a:srgbClr val="A8C0A8"/>
    <a:srgbClr val="73626E"/>
    <a:srgbClr val="413E4A"/>
    <a:srgbClr val="CDD7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27"/>
    <p:restoredTop sz="94716"/>
  </p:normalViewPr>
  <p:slideViewPr>
    <p:cSldViewPr>
      <p:cViewPr>
        <p:scale>
          <a:sx n="120" d="100"/>
          <a:sy n="120" d="100"/>
        </p:scale>
        <p:origin x="4712" y="-4488"/>
      </p:cViewPr>
      <p:guideLst>
        <p:guide pos="1699"/>
        <p:guide orient="horz" pos="4173"/>
      </p:guideLst>
    </p:cSldViewPr>
  </p:slideViewPr>
  <p:notesTextViewPr>
    <p:cViewPr>
      <p:scale>
        <a:sx n="100" d="100"/>
        <a:sy n="100" d="100"/>
      </p:scale>
      <p:origin x="0" y="0"/>
    </p:cViewPr>
  </p:notesTextViewPr>
  <p:notesViewPr>
    <p:cSldViewPr showGuides="1">
      <p:cViewPr varScale="1">
        <p:scale>
          <a:sx n="82" d="100"/>
          <a:sy n="82" d="100"/>
        </p:scale>
        <p:origin x="1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6/7/17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406265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13</a:t>
            </a:fld>
            <a:endParaRPr lang="en-US"/>
          </a:p>
        </p:txBody>
      </p:sp>
    </p:spTree>
    <p:extLst>
      <p:ext uri="{BB962C8B-B14F-4D97-AF65-F5344CB8AC3E}">
        <p14:creationId xmlns:p14="http://schemas.microsoft.com/office/powerpoint/2010/main" val="139508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164544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4</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5</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12</a:t>
            </a:fld>
            <a:endParaRPr lang="en-US"/>
          </a:p>
        </p:txBody>
      </p:sp>
    </p:spTree>
    <p:extLst>
      <p:ext uri="{BB962C8B-B14F-4D97-AF65-F5344CB8AC3E}">
        <p14:creationId xmlns:p14="http://schemas.microsoft.com/office/powerpoint/2010/main" val="1684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E8B92B60-3ACF-4E3B-ACCA-3CF86291A092}" type="datetimeFigureOut">
              <a:rPr lang="en-AU" smtClean="0"/>
              <a:pPr/>
              <a:t>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7/06/2017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7/06/2017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7/06/2017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7/06/2017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7/06/2017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7/06/2017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7/06/2017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gif"/><Relationship Id="rId7" Type="http://schemas.openxmlformats.org/officeDocument/2006/relationships/image" Target="../media/image10.png"/><Relationship Id="rId8" Type="http://schemas.openxmlformats.org/officeDocument/2006/relationships/image" Target="../media/image4.png"/><Relationship Id="rId9" Type="http://schemas.openxmlformats.org/officeDocument/2006/relationships/image" Target="../media/image5.jpg"/><Relationship Id="rId10"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gif"/><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5.jp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32366"/>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09883"/>
            <a:ext cx="9793088" cy="504056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885869" y="9676613"/>
            <a:ext cx="5040559"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968623" y="13816633"/>
            <a:ext cx="5112568" cy="2889794"/>
          </a:xfrm>
          <a:prstGeom prst="rect">
            <a:avLst/>
          </a:prstGeom>
        </p:spPr>
      </p:pic>
      <p:sp>
        <p:nvSpPr>
          <p:cNvPr id="115" name="Rounded Rectangle 114"/>
          <p:cNvSpPr/>
          <p:nvPr/>
        </p:nvSpPr>
        <p:spPr>
          <a:xfrm>
            <a:off x="270114" y="6769323"/>
            <a:ext cx="9573685"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2967258" y="4573303"/>
            <a:ext cx="4896543"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312368"/>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cxnSp>
        <p:nvCxnSpPr>
          <p:cNvPr id="119" name="Straight Arrow Connector 118"/>
          <p:cNvCxnSpPr/>
          <p:nvPr/>
        </p:nvCxnSpPr>
        <p:spPr>
          <a:xfrm>
            <a:off x="5001071" y="8428079"/>
            <a:ext cx="864096" cy="0"/>
          </a:xfrm>
          <a:prstGeom prst="straightConnector1">
            <a:avLst/>
          </a:prstGeom>
          <a:ln w="2540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 name="Round Same Side Corner Rectangle 5"/>
          <p:cNvSpPr/>
          <p:nvPr/>
        </p:nvSpPr>
        <p:spPr>
          <a:xfrm rot="5400000">
            <a:off x="3750371" y="315980"/>
            <a:ext cx="3312370"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2" name="Rounded Rectangle 111"/>
          <p:cNvSpPr/>
          <p:nvPr/>
        </p:nvSpPr>
        <p:spPr>
          <a:xfrm>
            <a:off x="896615" y="3456955"/>
            <a:ext cx="4176465" cy="3024336"/>
          </a:xfrm>
          <a:prstGeom prst="roundRect">
            <a:avLst/>
          </a:prstGeom>
          <a:solidFill>
            <a:srgbClr val="37474F"/>
          </a:solidFill>
          <a:ln w="15875">
            <a:solidFill>
              <a:srgbClr val="7890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rgbClr val="FFD966"/>
              </a:solidFill>
              <a:latin typeface="Corbel" charset="0"/>
              <a:ea typeface="Corbel" charset="0"/>
              <a:cs typeface="Corbel" charset="0"/>
            </a:endParaRPr>
          </a:p>
        </p:txBody>
      </p:sp>
      <p:sp>
        <p:nvSpPr>
          <p:cNvPr id="24" name="TextBox 23"/>
          <p:cNvSpPr txBox="1"/>
          <p:nvPr/>
        </p:nvSpPr>
        <p:spPr>
          <a:xfrm>
            <a:off x="5145087" y="3384947"/>
            <a:ext cx="4896544" cy="3262432"/>
          </a:xfrm>
          <a:prstGeom prst="rect">
            <a:avLst/>
          </a:prstGeom>
          <a:noFill/>
          <a:ln>
            <a:noFill/>
          </a:ln>
        </p:spPr>
        <p:txBody>
          <a:bodyPr wrap="square" lIns="91440" tIns="91440" rIns="91440" bIns="91440" rtlCol="0">
            <a:spAutoFit/>
          </a:bodyPr>
          <a:lstStyle/>
          <a:p>
            <a:r>
              <a:rPr lang="en-US" sz="2000" dirty="0" smtClean="0">
                <a:solidFill>
                  <a:srgbClr val="E0E0E0"/>
                </a:solidFill>
                <a:latin typeface="Corbel" charset="0"/>
                <a:ea typeface="Corbel" charset="0"/>
                <a:cs typeface="Corbel" charset="0"/>
              </a:rPr>
              <a:t>How can Hydra be used </a:t>
            </a:r>
            <a:r>
              <a:rPr lang="en-US" sz="2000" dirty="0">
                <a:solidFill>
                  <a:srgbClr val="E0E0E0"/>
                </a:solidFill>
                <a:latin typeface="Corbel" charset="0"/>
                <a:ea typeface="Corbel" charset="0"/>
                <a:cs typeface="Corbel" charset="0"/>
              </a:rPr>
              <a:t>to enable </a:t>
            </a:r>
            <a:r>
              <a:rPr lang="en-US" sz="2000" dirty="0" smtClean="0">
                <a:solidFill>
                  <a:srgbClr val="E0E0E0"/>
                </a:solidFill>
                <a:latin typeface="Corbel" charset="0"/>
                <a:ea typeface="Corbel" charset="0"/>
                <a:cs typeface="Corbel" charset="0"/>
              </a:rPr>
              <a:t>the creation</a:t>
            </a:r>
            <a:r>
              <a:rPr lang="en-US" sz="2000" dirty="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curation, dissemination</a:t>
            </a:r>
            <a:r>
              <a:rPr lang="en-US" sz="2000" dirty="0">
                <a:solidFill>
                  <a:srgbClr val="E0E0E0"/>
                </a:solidFill>
                <a:latin typeface="Corbel" charset="0"/>
                <a:ea typeface="Corbel" charset="0"/>
                <a:cs typeface="Corbel" charset="0"/>
              </a:rPr>
              <a:t>, and </a:t>
            </a:r>
            <a:r>
              <a:rPr lang="en-US" sz="2000" dirty="0" smtClean="0">
                <a:solidFill>
                  <a:srgbClr val="E0E0E0"/>
                </a:solidFill>
                <a:latin typeface="Corbel" charset="0"/>
                <a:ea typeface="Corbel" charset="0"/>
                <a:cs typeface="Corbel" charset="0"/>
              </a:rPr>
              <a:t>long-term </a:t>
            </a:r>
            <a:r>
              <a:rPr lang="en-US" sz="2000" dirty="0">
                <a:solidFill>
                  <a:srgbClr val="E0E0E0"/>
                </a:solidFill>
                <a:latin typeface="Corbel" charset="0"/>
                <a:ea typeface="Corbel" charset="0"/>
                <a:cs typeface="Corbel" charset="0"/>
              </a:rPr>
              <a:t>support of </a:t>
            </a:r>
            <a:r>
              <a:rPr lang="en-US" sz="2000" dirty="0" smtClean="0">
                <a:solidFill>
                  <a:srgbClr val="E0E0E0"/>
                </a:solidFill>
                <a:latin typeface="Corbel" charset="0"/>
                <a:ea typeface="Corbel" charset="0"/>
                <a:cs typeface="Corbel" charset="0"/>
              </a:rPr>
              <a:t>digital humanities (DH) projects </a:t>
            </a:r>
            <a:r>
              <a:rPr lang="en-US" sz="2000" dirty="0">
                <a:solidFill>
                  <a:srgbClr val="E0E0E0"/>
                </a:solidFill>
                <a:latin typeface="Corbel" charset="0"/>
                <a:ea typeface="Corbel" charset="0"/>
                <a:cs typeface="Corbel" charset="0"/>
              </a:rPr>
              <a:t>and </a:t>
            </a:r>
            <a:r>
              <a:rPr lang="en-US" sz="2000" dirty="0" smtClean="0">
                <a:solidFill>
                  <a:srgbClr val="E0E0E0"/>
                </a:solidFill>
                <a:latin typeface="Corbel" charset="0"/>
                <a:ea typeface="Corbel" charset="0"/>
                <a:cs typeface="Corbel" charset="0"/>
              </a:rPr>
              <a:t>publications? NUL's Digital Scholarship Group seeks </a:t>
            </a:r>
            <a:r>
              <a:rPr lang="en-US" sz="2000" dirty="0">
                <a:solidFill>
                  <a:srgbClr val="E0E0E0"/>
                </a:solidFill>
                <a:latin typeface="Corbel" charset="0"/>
                <a:ea typeface="Corbel" charset="0"/>
                <a:cs typeface="Corbel" charset="0"/>
              </a:rPr>
              <a:t>to answer this question by </a:t>
            </a:r>
            <a:r>
              <a:rPr lang="en-US" sz="2000" dirty="0" smtClean="0">
                <a:solidFill>
                  <a:srgbClr val="E0E0E0"/>
                </a:solidFill>
                <a:latin typeface="Corbel" charset="0"/>
                <a:ea typeface="Corbel" charset="0"/>
                <a:cs typeface="Corbel" charset="0"/>
              </a:rPr>
              <a:t>using Hydra to develop Charon, a </a:t>
            </a:r>
            <a:r>
              <a:rPr lang="en-US" sz="2000" dirty="0" smtClean="0">
                <a:solidFill>
                  <a:srgbClr val="E0E0E0"/>
                </a:solidFill>
                <a:latin typeface="Corbel" charset="0"/>
                <a:ea typeface="Corbel" charset="0"/>
                <a:cs typeface="Corbel" charset="0"/>
              </a:rPr>
              <a:t>digital curation framework </a:t>
            </a:r>
            <a:r>
              <a:rPr lang="en-US" sz="2000" dirty="0" smtClean="0">
                <a:solidFill>
                  <a:srgbClr val="E0E0E0"/>
                </a:solidFill>
                <a:latin typeface="Corbel" charset="0"/>
                <a:ea typeface="Corbel" charset="0"/>
                <a:cs typeface="Corbel" charset="0"/>
              </a:rPr>
              <a:t>that provides </a:t>
            </a:r>
            <a:r>
              <a:rPr lang="en-US" sz="2000" dirty="0" smtClean="0">
                <a:solidFill>
                  <a:srgbClr val="E0E0E0"/>
                </a:solidFill>
                <a:latin typeface="Corbel" charset="0"/>
                <a:ea typeface="Corbel" charset="0"/>
                <a:cs typeface="Corbel" charset="0"/>
              </a:rPr>
              <a:t>project teams with </a:t>
            </a:r>
            <a:r>
              <a:rPr lang="en-US" sz="2000" dirty="0" smtClean="0">
                <a:solidFill>
                  <a:srgbClr val="E0E0E0"/>
                </a:solidFill>
                <a:latin typeface="Corbel" charset="0"/>
                <a:ea typeface="Corbel" charset="0"/>
                <a:cs typeface="Corbel" charset="0"/>
              </a:rPr>
              <a:t>tools to perform common </a:t>
            </a:r>
            <a:r>
              <a:rPr lang="en-US" sz="2000" dirty="0" smtClean="0">
                <a:solidFill>
                  <a:srgbClr val="E0E0E0"/>
                </a:solidFill>
                <a:latin typeface="Corbel" charset="0"/>
                <a:ea typeface="Corbel" charset="0"/>
                <a:cs typeface="Corbel" charset="0"/>
              </a:rPr>
              <a:t>DH </a:t>
            </a:r>
            <a:r>
              <a:rPr lang="en-US" sz="2000" dirty="0" smtClean="0">
                <a:solidFill>
                  <a:srgbClr val="E0E0E0"/>
                </a:solidFill>
                <a:latin typeface="Corbel" charset="0"/>
                <a:ea typeface="Corbel" charset="0"/>
                <a:cs typeface="Corbel" charset="0"/>
              </a:rPr>
              <a:t>research tasks, </a:t>
            </a:r>
            <a:r>
              <a:rPr lang="en-US" sz="2000" dirty="0" smtClean="0">
                <a:solidFill>
                  <a:srgbClr val="E0E0E0"/>
                </a:solidFill>
                <a:latin typeface="Corbel" charset="0"/>
                <a:ea typeface="Corbel" charset="0"/>
                <a:cs typeface="Corbel" charset="0"/>
              </a:rPr>
              <a:t>including cataloging, </a:t>
            </a:r>
            <a:r>
              <a:rPr lang="en-US" sz="2000" dirty="0" smtClean="0">
                <a:solidFill>
                  <a:srgbClr val="E0E0E0"/>
                </a:solidFill>
                <a:latin typeface="Corbel" charset="0"/>
                <a:ea typeface="Corbel" charset="0"/>
                <a:cs typeface="Corbel" charset="0"/>
              </a:rPr>
              <a:t>text encoding, transcription, and translation.</a:t>
            </a:r>
            <a:endParaRPr lang="en-US" sz="2000" dirty="0">
              <a:solidFill>
                <a:srgbClr val="E0E0E0"/>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Humanities Projects</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7848872" cy="923330"/>
          </a:xfrm>
          <a:prstGeom prst="rect">
            <a:avLst/>
          </a:prstGeom>
          <a:noFill/>
          <a:ln>
            <a:noFill/>
          </a:ln>
        </p:spPr>
        <p:txBody>
          <a:bodyPr wrap="square" lIns="0" tIns="0" rIns="0" bIns="0" rtlCol="0">
            <a:spAutoFit/>
          </a:bodyPr>
          <a:lstStyle/>
          <a:p>
            <a:r>
              <a:rPr lang="en-US" sz="2000" dirty="0" smtClean="0">
                <a:solidFill>
                  <a:srgbClr val="E0E0E0"/>
                </a:solidFill>
                <a:latin typeface="Corbel" charset="0"/>
                <a:ea typeface="Corbel" charset="0"/>
                <a:cs typeface="Corbel" charset="0"/>
              </a:rPr>
              <a:t>This project is still in development and we would like your input!</a:t>
            </a:r>
            <a:r>
              <a:rPr lang="en-US" sz="2000" dirty="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 Scan the QR code on the right or visit </a:t>
            </a:r>
            <a:r>
              <a:rPr lang="en-US" sz="2000" dirty="0">
                <a:solidFill>
                  <a:srgbClr val="FFD966"/>
                </a:solidFill>
                <a:latin typeface="Corbel" charset="0"/>
                <a:ea typeface="Corbel" charset="0"/>
                <a:cs typeface="Corbel" charset="0"/>
              </a:rPr>
              <a:t>https://</a:t>
            </a:r>
            <a:r>
              <a:rPr lang="en-US" sz="2000" dirty="0" err="1">
                <a:solidFill>
                  <a:srgbClr val="FFD966"/>
                </a:solidFill>
                <a:latin typeface="Corbel" charset="0"/>
                <a:ea typeface="Corbel" charset="0"/>
                <a:cs typeface="Corbel" charset="0"/>
              </a:rPr>
              <a:t>goo.gl</a:t>
            </a:r>
            <a:r>
              <a:rPr lang="en-US" sz="2000" dirty="0">
                <a:solidFill>
                  <a:srgbClr val="FFD966"/>
                </a:solidFill>
                <a:latin typeface="Corbel" charset="0"/>
                <a:ea typeface="Corbel" charset="0"/>
                <a:cs typeface="Corbel" charset="0"/>
              </a:rPr>
              <a:t>/</a:t>
            </a:r>
            <a:r>
              <a:rPr lang="en-US" sz="2000" dirty="0">
                <a:solidFill>
                  <a:srgbClr val="FFD966"/>
                </a:solidFill>
                <a:latin typeface="Consolas" charset="0"/>
                <a:ea typeface="Consolas" charset="0"/>
                <a:cs typeface="Consolas" charset="0"/>
              </a:rPr>
              <a:t>PT1IhE</a:t>
            </a:r>
            <a:r>
              <a:rPr lang="en-US" sz="2000" dirty="0" smtClean="0">
                <a:solidFill>
                  <a:srgbClr val="E0E0E0"/>
                </a:solidFill>
                <a:latin typeface="Corbel" charset="0"/>
                <a:ea typeface="Corbel" charset="0"/>
                <a:cs typeface="Corbel" charset="0"/>
              </a:rPr>
              <a:t> to review and comment on the Charon technical specification. Any and all feedback is welcome!</a:t>
            </a:r>
            <a:endParaRPr lang="en-US" sz="2000" dirty="0">
              <a:solidFill>
                <a:srgbClr val="E0E0E0"/>
              </a:solidFill>
              <a:latin typeface="Corbel" charset="0"/>
              <a:ea typeface="Corbel" charset="0"/>
              <a:cs typeface="Corbel" charset="0"/>
            </a:endParaRPr>
          </a:p>
        </p:txBody>
      </p:sp>
      <p:sp>
        <p:nvSpPr>
          <p:cNvPr id="27" name="TextBox 26"/>
          <p:cNvSpPr txBox="1"/>
          <p:nvPr/>
        </p:nvSpPr>
        <p:spPr>
          <a:xfrm rot="16200000">
            <a:off x="-58189"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78" name="TextBox 77"/>
          <p:cNvSpPr txBox="1"/>
          <p:nvPr/>
        </p:nvSpPr>
        <p:spPr>
          <a:xfrm rot="16200000">
            <a:off x="-1948441" y="8983685"/>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9" name="TextBox 78"/>
          <p:cNvSpPr txBox="1"/>
          <p:nvPr/>
        </p:nvSpPr>
        <p:spPr>
          <a:xfrm rot="16200000">
            <a:off x="-1948441"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sp>
        <p:nvSpPr>
          <p:cNvPr id="86" name="Arc 85"/>
          <p:cNvSpPr/>
          <p:nvPr/>
        </p:nvSpPr>
        <p:spPr>
          <a:xfrm rot="10800000" flipV="1">
            <a:off x="4248471" y="12601971"/>
            <a:ext cx="4785048" cy="3672408"/>
          </a:xfrm>
          <a:prstGeom prst="arc">
            <a:avLst>
              <a:gd name="adj1" fmla="val 17427848"/>
              <a:gd name="adj2" fmla="val 20934109"/>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425007" y="13394059"/>
            <a:ext cx="4968552" cy="2088232"/>
          </a:xfrm>
          <a:prstGeom prst="arc">
            <a:avLst>
              <a:gd name="adj1" fmla="val 17296350"/>
              <a:gd name="adj2" fmla="val 21207025"/>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6" y="13322051"/>
            <a:ext cx="5182018" cy="2808312"/>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369223" y="12962011"/>
            <a:ext cx="3456384" cy="1210538"/>
          </a:xfrm>
          <a:prstGeom prst="roundRect">
            <a:avLst>
              <a:gd name="adj" fmla="val 26687"/>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 💡 Creators</a:t>
            </a:r>
          </a:p>
          <a:p>
            <a:pPr algn="ctr"/>
            <a:endParaRPr lang="en-US" sz="500" b="1" dirty="0" smtClean="0">
              <a:solidFill>
                <a:srgbClr val="E0E0E0"/>
              </a:solidFill>
              <a:latin typeface="Corbel" charset="0"/>
              <a:ea typeface="Corbel" charset="0"/>
              <a:cs typeface="Corbel" charset="0"/>
            </a:endParaRPr>
          </a:p>
          <a:p>
            <a:pPr marL="231775" indent="-231775">
              <a:buFont typeface="Arial" charset="0"/>
              <a:buChar char="•"/>
            </a:pPr>
            <a:r>
              <a:rPr lang="en-US" sz="1800" dirty="0" smtClean="0">
                <a:solidFill>
                  <a:srgbClr val="E0E0E0"/>
                </a:solidFill>
                <a:latin typeface="Corbel" charset="0"/>
                <a:ea typeface="Corbel" charset="0"/>
                <a:cs typeface="Corbel" charset="0"/>
              </a:rPr>
              <a:t>Contribute files and metadata</a:t>
            </a:r>
          </a:p>
          <a:p>
            <a:pPr marL="231775" indent="-231775">
              <a:buFont typeface="Arial" charset="0"/>
              <a:buChar char="•"/>
            </a:pPr>
            <a:r>
              <a:rPr lang="en-US" sz="1800" dirty="0" smtClean="0">
                <a:solidFill>
                  <a:srgbClr val="E0E0E0"/>
                </a:solidFill>
                <a:latin typeface="Corbel" charset="0"/>
                <a:ea typeface="Corbel" charset="0"/>
                <a:cs typeface="Corbel" charset="0"/>
              </a:rPr>
              <a:t>Claim and execute tasks</a:t>
            </a:r>
            <a:endParaRPr lang="en-US" sz="1800" dirty="0">
              <a:solidFill>
                <a:srgbClr val="E0E0E0"/>
              </a:solidFill>
              <a:latin typeface="Corbel" charset="0"/>
              <a:ea typeface="Corbel" charset="0"/>
              <a:cs typeface="Corbel" charset="0"/>
            </a:endParaRPr>
          </a:p>
        </p:txBody>
      </p:sp>
      <p:sp>
        <p:nvSpPr>
          <p:cNvPr id="84" name="TextBox 83"/>
          <p:cNvSpPr txBox="1"/>
          <p:nvPr/>
        </p:nvSpPr>
        <p:spPr>
          <a:xfrm>
            <a:off x="6225207" y="14360509"/>
            <a:ext cx="3600400" cy="2345918"/>
          </a:xfrm>
          <a:prstGeom prst="roundRect">
            <a:avLst>
              <a:gd name="adj" fmla="val 15346"/>
            </a:avLst>
          </a:prstGeom>
          <a:solidFill>
            <a:srgbClr val="37474F"/>
          </a:solidFill>
          <a:ln>
            <a:noFill/>
          </a:ln>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Administrator(s)</a:t>
            </a:r>
          </a:p>
          <a:p>
            <a:pPr algn="ctr"/>
            <a:endParaRPr lang="en-US" sz="500" b="1" dirty="0" smtClean="0">
              <a:solidFill>
                <a:srgbClr val="E0E0E0"/>
              </a:solidFill>
              <a:latin typeface="Corbel" charset="0"/>
              <a:ea typeface="Corbel" charset="0"/>
              <a:cs typeface="Corbel" charset="0"/>
            </a:endParaRPr>
          </a:p>
          <a:p>
            <a:pPr marL="231775" indent="-231775">
              <a:buFont typeface="Arial" charset="0"/>
              <a:buChar char="•"/>
            </a:pPr>
            <a:r>
              <a:rPr lang="en-US" sz="1800" dirty="0" smtClean="0">
                <a:solidFill>
                  <a:srgbClr val="E0E0E0"/>
                </a:solidFill>
                <a:latin typeface="Corbel" charset="0"/>
                <a:ea typeface="Corbel" charset="0"/>
                <a:cs typeface="Corbel" charset="0"/>
              </a:rPr>
              <a:t>Contribute files and metadata</a:t>
            </a:r>
          </a:p>
          <a:p>
            <a:pPr marL="231775" indent="-231775">
              <a:buFont typeface="Arial" charset="0"/>
              <a:buChar char="•"/>
            </a:pPr>
            <a:r>
              <a:rPr lang="en-US" sz="1800" dirty="0" smtClean="0">
                <a:solidFill>
                  <a:srgbClr val="E0E0E0"/>
                </a:solidFill>
                <a:latin typeface="Corbel" charset="0"/>
                <a:ea typeface="Corbel" charset="0"/>
                <a:cs typeface="Corbel" charset="0"/>
              </a:rPr>
              <a:t>Claim and execute tasks</a:t>
            </a:r>
          </a:p>
          <a:p>
            <a:pPr marL="231775" indent="-231775">
              <a:buFont typeface="Arial" charset="0"/>
              <a:buChar char="•"/>
            </a:pPr>
            <a:r>
              <a:rPr lang="en-US" sz="1800" dirty="0" smtClean="0">
                <a:solidFill>
                  <a:srgbClr val="E0E0E0"/>
                </a:solidFill>
                <a:latin typeface="Corbel" charset="0"/>
                <a:ea typeface="Corbel" charset="0"/>
                <a:cs typeface="Corbel" charset="0"/>
              </a:rPr>
              <a:t>Accept and reject deposits</a:t>
            </a:r>
          </a:p>
          <a:p>
            <a:pPr marL="231775" indent="-231775">
              <a:buFont typeface="Arial" charset="0"/>
              <a:buChar char="•"/>
            </a:pPr>
            <a:r>
              <a:rPr lang="en-US" sz="1800" dirty="0" smtClean="0">
                <a:solidFill>
                  <a:srgbClr val="E0E0E0"/>
                </a:solidFill>
                <a:latin typeface="Corbel" charset="0"/>
                <a:ea typeface="Corbel" charset="0"/>
                <a:cs typeface="Corbel" charset="0"/>
              </a:rPr>
              <a:t>Configure </a:t>
            </a:r>
            <a:r>
              <a:rPr lang="en-US" sz="1800" dirty="0" smtClean="0">
                <a:solidFill>
                  <a:srgbClr val="E0E0E0"/>
                </a:solidFill>
                <a:latin typeface="Corbel" charset="0"/>
                <a:ea typeface="Corbel" charset="0"/>
                <a:cs typeface="Corbel" charset="0"/>
              </a:rPr>
              <a:t>tasks </a:t>
            </a:r>
            <a:r>
              <a:rPr lang="en-US" sz="1800" dirty="0" smtClean="0">
                <a:solidFill>
                  <a:srgbClr val="E0E0E0"/>
                </a:solidFill>
                <a:latin typeface="Corbel" charset="0"/>
                <a:ea typeface="Corbel" charset="0"/>
                <a:cs typeface="Corbel" charset="0"/>
              </a:rPr>
              <a:t>and </a:t>
            </a:r>
            <a:r>
              <a:rPr lang="en-US" sz="1800" dirty="0" smtClean="0">
                <a:solidFill>
                  <a:srgbClr val="E0E0E0"/>
                </a:solidFill>
                <a:latin typeface="Corbel" charset="0"/>
                <a:ea typeface="Corbel" charset="0"/>
                <a:cs typeface="Corbel" charset="0"/>
              </a:rPr>
              <a:t>workflows</a:t>
            </a:r>
          </a:p>
          <a:p>
            <a:pPr marL="231775" indent="-231775">
              <a:buFont typeface="Arial" charset="0"/>
              <a:buChar char="•"/>
            </a:pPr>
            <a:r>
              <a:rPr lang="en-US" sz="1800" dirty="0" smtClean="0">
                <a:solidFill>
                  <a:srgbClr val="E0E0E0"/>
                </a:solidFill>
                <a:latin typeface="Corbel" charset="0"/>
                <a:ea typeface="Corbel" charset="0"/>
                <a:cs typeface="Corbel" charset="0"/>
              </a:rPr>
              <a:t>Bulk </a:t>
            </a:r>
            <a:r>
              <a:rPr lang="en-US" sz="1800" dirty="0" smtClean="0">
                <a:solidFill>
                  <a:srgbClr val="E0E0E0"/>
                </a:solidFill>
                <a:latin typeface="Corbel" charset="0"/>
                <a:ea typeface="Corbel" charset="0"/>
                <a:cs typeface="Corbel" charset="0"/>
              </a:rPr>
              <a:t>review and </a:t>
            </a:r>
            <a:r>
              <a:rPr lang="en-US" sz="1800" dirty="0" smtClean="0">
                <a:solidFill>
                  <a:srgbClr val="E0E0E0"/>
                </a:solidFill>
                <a:latin typeface="Corbel" charset="0"/>
                <a:ea typeface="Corbel" charset="0"/>
                <a:cs typeface="Corbel" charset="0"/>
              </a:rPr>
              <a:t>file processing</a:t>
            </a:r>
          </a:p>
          <a:p>
            <a:pPr marL="231775" indent="-231775">
              <a:buFont typeface="Arial" charset="0"/>
              <a:buChar char="•"/>
            </a:pPr>
            <a:r>
              <a:rPr lang="en-US" sz="1800" dirty="0">
                <a:solidFill>
                  <a:srgbClr val="E0E0E0"/>
                </a:solidFill>
                <a:latin typeface="Corbel" charset="0"/>
                <a:ea typeface="Corbel" charset="0"/>
                <a:cs typeface="Corbel" charset="0"/>
              </a:rPr>
              <a:t>Manage </a:t>
            </a:r>
            <a:r>
              <a:rPr lang="en-US" sz="1800" dirty="0" smtClean="0">
                <a:solidFill>
                  <a:srgbClr val="E0E0E0"/>
                </a:solidFill>
                <a:latin typeface="Corbel" charset="0"/>
                <a:ea typeface="Corbel" charset="0"/>
                <a:cs typeface="Corbel" charset="0"/>
              </a:rPr>
              <a:t>users</a:t>
            </a:r>
            <a:endParaRPr lang="en-US" sz="1800" dirty="0">
              <a:solidFill>
                <a:srgbClr val="E0E0E0"/>
              </a:solidFill>
              <a:latin typeface="Corbel" charset="0"/>
              <a:ea typeface="Corbel" charset="0"/>
              <a:cs typeface="Corbel" charset="0"/>
            </a:endParaRPr>
          </a:p>
        </p:txBody>
      </p:sp>
      <p:sp>
        <p:nvSpPr>
          <p:cNvPr id="93" name="Arc 92"/>
          <p:cNvSpPr/>
          <p:nvPr/>
        </p:nvSpPr>
        <p:spPr>
          <a:xfrm rot="10800000" flipV="1">
            <a:off x="4064967" y="12673979"/>
            <a:ext cx="5256584" cy="2952328"/>
          </a:xfrm>
          <a:prstGeom prst="arc">
            <a:avLst>
              <a:gd name="adj1" fmla="val 17836092"/>
              <a:gd name="adj2" fmla="val 21297843"/>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4727" y="8281094"/>
            <a:ext cx="707875" cy="576064"/>
          </a:xfrm>
          <a:prstGeom prst="rect">
            <a:avLst/>
          </a:prstGeom>
          <a:ln>
            <a:noFill/>
          </a:ln>
        </p:spPr>
      </p:pic>
      <p:sp>
        <p:nvSpPr>
          <p:cNvPr id="99" name="Rectangle 98"/>
          <p:cNvSpPr/>
          <p:nvPr/>
        </p:nvSpPr>
        <p:spPr>
          <a:xfrm>
            <a:off x="4569023" y="8082781"/>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0" name="Rectangle 99"/>
          <p:cNvSpPr/>
          <p:nvPr/>
        </p:nvSpPr>
        <p:spPr>
          <a:xfrm>
            <a:off x="4568255" y="9090844"/>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1" name="Rectangle 100"/>
          <p:cNvSpPr/>
          <p:nvPr/>
        </p:nvSpPr>
        <p:spPr>
          <a:xfrm>
            <a:off x="5865167" y="808278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5865167" y="928960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7987679" y="7633419"/>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5" name="Rectangle 104"/>
          <p:cNvSpPr/>
          <p:nvPr/>
        </p:nvSpPr>
        <p:spPr>
          <a:xfrm>
            <a:off x="7987679" y="8459787"/>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6" name="Rectangle 105"/>
          <p:cNvSpPr/>
          <p:nvPr/>
        </p:nvSpPr>
        <p:spPr>
          <a:xfrm>
            <a:off x="7987679" y="9289603"/>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cxnSp>
        <p:nvCxnSpPr>
          <p:cNvPr id="109" name="Straight Arrow Connector 108"/>
          <p:cNvCxnSpPr/>
          <p:nvPr/>
        </p:nvCxnSpPr>
        <p:spPr>
          <a:xfrm>
            <a:off x="2552799" y="8569126"/>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5254055" y="9433744"/>
            <a:ext cx="611112" cy="198759"/>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7017295" y="9632503"/>
            <a:ext cx="970384"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4727" y="9361611"/>
            <a:ext cx="707875" cy="576064"/>
          </a:xfrm>
          <a:prstGeom prst="rect">
            <a:avLst/>
          </a:prstGeom>
          <a:ln>
            <a:noFill/>
          </a:ln>
        </p:spPr>
      </p:pic>
      <p:cxnSp>
        <p:nvCxnSpPr>
          <p:cNvPr id="196" name="Straight Arrow Connector 195"/>
          <p:cNvCxnSpPr/>
          <p:nvPr/>
        </p:nvCxnSpPr>
        <p:spPr>
          <a:xfrm>
            <a:off x="2552130" y="9649890"/>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flipV="1">
            <a:off x="3704927" y="8569770"/>
            <a:ext cx="576064" cy="241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p:nvPr/>
        </p:nvCxnSpPr>
        <p:spPr>
          <a:xfrm>
            <a:off x="3632919" y="9649643"/>
            <a:ext cx="936104" cy="2"/>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7987679" y="7976319"/>
            <a:ext cx="12700" cy="826368"/>
          </a:xfrm>
          <a:prstGeom prst="bentConnector3">
            <a:avLst>
              <a:gd name="adj1" fmla="val 313044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rot="120000" flipV="1">
            <a:off x="7017295" y="8425681"/>
            <a:ext cx="576064" cy="16966"/>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968623" y="6913339"/>
            <a:ext cx="8856984" cy="867930"/>
          </a:xfrm>
          <a:prstGeom prst="rect">
            <a:avLst/>
          </a:prstGeom>
          <a:noFill/>
          <a:ln w="19050">
            <a:noFill/>
          </a:ln>
        </p:spPr>
        <p:txBody>
          <a:bodyPr wrap="square" lIns="0" tIns="18288" rIns="0" bIns="18288" rtlCol="0">
            <a:spAutoFit/>
          </a:bodyPr>
          <a:lstStyle/>
          <a:p>
            <a:r>
              <a:rPr lang="en-US" sz="1800" dirty="0" smtClean="0">
                <a:solidFill>
                  <a:srgbClr val="E0E0E0"/>
                </a:solidFill>
                <a:latin typeface="Corbel" charset="0"/>
                <a:ea typeface="Corbel" charset="0"/>
                <a:cs typeface="Corbel" charset="0"/>
              </a:rPr>
              <a:t>In Charon, team members are assigned roles and have access to project tasks, which are performed using open source editorial tools embedded in a web interface. Workflows, tools, and task procedures are configured by the project administrator. </a:t>
            </a:r>
            <a:endParaRPr lang="en-US" sz="1800" dirty="0">
              <a:solidFill>
                <a:srgbClr val="E0E0E0"/>
              </a:solidFill>
              <a:latin typeface="Corbel" charset="0"/>
              <a:ea typeface="Corbel" charset="0"/>
              <a:cs typeface="Corbel" charset="0"/>
            </a:endParaRPr>
          </a:p>
        </p:txBody>
      </p:sp>
      <p:sp>
        <p:nvSpPr>
          <p:cNvPr id="2" name="TextBox 1"/>
          <p:cNvSpPr txBox="1"/>
          <p:nvPr/>
        </p:nvSpPr>
        <p:spPr>
          <a:xfrm>
            <a:off x="1974644" y="5610386"/>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2100" y="5905227"/>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1580953" y="5329163"/>
            <a:ext cx="1153952" cy="864096"/>
          </a:xfrm>
          <a:prstGeom prst="rect">
            <a:avLst/>
          </a:prstGeom>
        </p:spPr>
      </p:pic>
      <p:sp>
        <p:nvSpPr>
          <p:cNvPr id="77" name="TextBox 76"/>
          <p:cNvSpPr txBox="1"/>
          <p:nvPr/>
        </p:nvSpPr>
        <p:spPr>
          <a:xfrm rot="16200000">
            <a:off x="-1162420" y="4723902"/>
            <a:ext cx="3312368"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System: Charon</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8663" y="4105027"/>
            <a:ext cx="1080120" cy="1080120"/>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6469" y="532916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6855" y="4249043"/>
            <a:ext cx="1249754" cy="720080"/>
          </a:xfrm>
          <a:prstGeom prst="rect">
            <a:avLst/>
          </a:prstGeom>
        </p:spPr>
      </p:pic>
      <p:sp>
        <p:nvSpPr>
          <p:cNvPr id="113" name="TextBox 112"/>
          <p:cNvSpPr txBox="1"/>
          <p:nvPr/>
        </p:nvSpPr>
        <p:spPr>
          <a:xfrm>
            <a:off x="2013001" y="6121251"/>
            <a:ext cx="1025179" cy="338554"/>
          </a:xfrm>
          <a:prstGeom prst="rect">
            <a:avLst/>
          </a:prstGeom>
          <a:noFill/>
          <a:ln>
            <a:noFill/>
          </a:ln>
        </p:spPr>
        <p:txBody>
          <a:bodyPr wrap="square" lIns="0" tIns="0" rIns="0" bIns="0" rtlCol="0">
            <a:spAutoFit/>
          </a:bodyPr>
          <a:lstStyle/>
          <a:p>
            <a:r>
              <a:rPr lang="en-US" sz="2200" dirty="0" err="1" smtClean="0">
                <a:solidFill>
                  <a:srgbClr val="E0E0E0"/>
                </a:solidFill>
                <a:latin typeface="Consolas" charset="0"/>
                <a:ea typeface="Consolas" charset="0"/>
                <a:cs typeface="Consolas" charset="0"/>
              </a:rPr>
              <a:t>Kakadu</a:t>
            </a:r>
            <a:endParaRPr lang="en-US" sz="2200" dirty="0">
              <a:solidFill>
                <a:srgbClr val="E0E0E0"/>
              </a:solidFill>
              <a:latin typeface="Consolas" charset="0"/>
              <a:ea typeface="Consolas" charset="0"/>
              <a:cs typeface="Consolas" charset="0"/>
            </a:endParaRPr>
          </a:p>
        </p:txBody>
      </p:sp>
      <p:sp>
        <p:nvSpPr>
          <p:cNvPr id="114" name="TextBox 113"/>
          <p:cNvSpPr txBox="1"/>
          <p:nvPr/>
        </p:nvSpPr>
        <p:spPr>
          <a:xfrm>
            <a:off x="896615" y="3528963"/>
            <a:ext cx="4176464" cy="381381"/>
          </a:xfrm>
          <a:prstGeom prst="roundRect">
            <a:avLst/>
          </a:prstGeom>
          <a:noFill/>
          <a:ln w="19050">
            <a:noFill/>
          </a:ln>
        </p:spPr>
        <p:txBody>
          <a:bodyPr wrap="square" lIns="0" tIns="18288" rIns="0" bIns="18288" rtlCol="0">
            <a:spAutoFit/>
          </a:bodyPr>
          <a:lstStyle/>
          <a:p>
            <a:pPr algn="ctr"/>
            <a:r>
              <a:rPr lang="en-US" sz="2000" b="1" dirty="0" smtClean="0">
                <a:solidFill>
                  <a:srgbClr val="FFD966"/>
                </a:solidFill>
                <a:latin typeface="Corbel" charset="0"/>
                <a:ea typeface="Corbel" charset="0"/>
                <a:cs typeface="Corbel" charset="0"/>
              </a:rPr>
              <a:t>Components</a:t>
            </a:r>
          </a:p>
        </p:txBody>
      </p:sp>
      <p:sp>
        <p:nvSpPr>
          <p:cNvPr id="117" name="Diamond 116"/>
          <p:cNvSpPr/>
          <p:nvPr/>
        </p:nvSpPr>
        <p:spPr>
          <a:xfrm>
            <a:off x="2912839" y="9217595"/>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sp>
        <p:nvSpPr>
          <p:cNvPr id="14" name="TextBox 13"/>
          <p:cNvSpPr txBox="1"/>
          <p:nvPr/>
        </p:nvSpPr>
        <p:spPr>
          <a:xfrm>
            <a:off x="5289103" y="11953899"/>
            <a:ext cx="3456384" cy="914489"/>
          </a:xfrm>
          <a:prstGeom prst="roundRect">
            <a:avLst>
              <a:gd name="adj" fmla="val 30368"/>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 Depositors</a:t>
            </a:r>
          </a:p>
          <a:p>
            <a:pPr algn="ctr"/>
            <a:endParaRPr lang="en-US" sz="500" b="1" dirty="0" smtClean="0">
              <a:solidFill>
                <a:srgbClr val="E0E0E0"/>
              </a:solidFill>
              <a:latin typeface="Corbel" charset="0"/>
              <a:ea typeface="Corbel" charset="0"/>
              <a:cs typeface="Corbel" charset="0"/>
            </a:endParaRPr>
          </a:p>
          <a:p>
            <a:pPr marL="231775" indent="-231775">
              <a:buFont typeface="Arial" charset="0"/>
              <a:buChar char="•"/>
            </a:pPr>
            <a:r>
              <a:rPr lang="en-US" sz="1800" dirty="0" smtClean="0">
                <a:solidFill>
                  <a:srgbClr val="E0E0E0"/>
                </a:solidFill>
                <a:latin typeface="Corbel" charset="0"/>
                <a:ea typeface="Corbel" charset="0"/>
                <a:cs typeface="Corbel" charset="0"/>
              </a:rPr>
              <a:t>Contribute files and metadata</a:t>
            </a:r>
            <a:endParaRPr lang="en-US" sz="1800" dirty="0">
              <a:solidFill>
                <a:srgbClr val="E0E0E0"/>
              </a:solidFill>
              <a:latin typeface="Corbel" charset="0"/>
              <a:ea typeface="Corbel" charset="0"/>
              <a:cs typeface="Corbel" charset="0"/>
            </a:endParaRPr>
          </a:p>
        </p:txBody>
      </p:sp>
      <p:sp>
        <p:nvSpPr>
          <p:cNvPr id="83" name="TextBox 82"/>
          <p:cNvSpPr txBox="1"/>
          <p:nvPr/>
        </p:nvSpPr>
        <p:spPr>
          <a:xfrm>
            <a:off x="968623" y="11953899"/>
            <a:ext cx="3456384" cy="1472505"/>
          </a:xfrm>
          <a:prstGeom prst="roundRect">
            <a:avLst>
              <a:gd name="adj" fmla="val 20426"/>
            </a:avLst>
          </a:prstGeom>
          <a:solidFill>
            <a:srgbClr val="37474F"/>
          </a:solidFill>
          <a:ln>
            <a:noFill/>
          </a:ln>
        </p:spPr>
        <p:txBody>
          <a:bodyPr wrap="square" rtlCol="0">
            <a:spAutoFit/>
          </a:bodyPr>
          <a:lstStyle/>
          <a:p>
            <a:pPr algn="ctr"/>
            <a:r>
              <a:rPr lang="en-US" sz="2000" b="1" dirty="0">
                <a:solidFill>
                  <a:srgbClr val="FFD966"/>
                </a:solidFill>
                <a:latin typeface="Corbel" charset="0"/>
                <a:ea typeface="Corbel" charset="0"/>
                <a:cs typeface="Corbel" charset="0"/>
              </a:rPr>
              <a:t> ✏️ Editors</a:t>
            </a:r>
            <a:endParaRPr lang="en-US" sz="2000" b="1" dirty="0" smtClean="0">
              <a:solidFill>
                <a:srgbClr val="FFD966"/>
              </a:solidFill>
              <a:latin typeface="Corbel" charset="0"/>
              <a:ea typeface="Corbel" charset="0"/>
              <a:cs typeface="Corbel" charset="0"/>
            </a:endParaRPr>
          </a:p>
          <a:p>
            <a:pPr algn="ctr"/>
            <a:endParaRPr lang="en-US" sz="500" b="1" dirty="0" smtClean="0">
              <a:solidFill>
                <a:srgbClr val="E0E0E0"/>
              </a:solidFill>
              <a:latin typeface="Corbel" charset="0"/>
              <a:ea typeface="Corbel" charset="0"/>
              <a:cs typeface="Corbel" charset="0"/>
            </a:endParaRPr>
          </a:p>
          <a:p>
            <a:pPr marL="231775" indent="-231775">
              <a:buFont typeface="Arial" charset="0"/>
              <a:buChar char="•"/>
            </a:pPr>
            <a:r>
              <a:rPr lang="en-US" sz="1800" dirty="0" smtClean="0">
                <a:solidFill>
                  <a:srgbClr val="E0E0E0"/>
                </a:solidFill>
                <a:latin typeface="Corbel" charset="0"/>
                <a:ea typeface="Corbel" charset="0"/>
                <a:cs typeface="Corbel" charset="0"/>
              </a:rPr>
              <a:t>Contribute files and metadata</a:t>
            </a:r>
          </a:p>
          <a:p>
            <a:pPr marL="231775" indent="-231775">
              <a:buFont typeface="Arial" charset="0"/>
              <a:buChar char="•"/>
            </a:pPr>
            <a:r>
              <a:rPr lang="en-US" sz="1800" dirty="0" smtClean="0">
                <a:solidFill>
                  <a:srgbClr val="E0E0E0"/>
                </a:solidFill>
                <a:latin typeface="Corbel" charset="0"/>
                <a:ea typeface="Corbel" charset="0"/>
                <a:cs typeface="Corbel" charset="0"/>
              </a:rPr>
              <a:t>Claim and execute tasks</a:t>
            </a:r>
          </a:p>
          <a:p>
            <a:pPr marL="231775" indent="-231775">
              <a:buFont typeface="Arial" charset="0"/>
              <a:buChar char="•"/>
            </a:pPr>
            <a:r>
              <a:rPr lang="en-US" sz="1800" dirty="0" smtClean="0">
                <a:solidFill>
                  <a:srgbClr val="E0E0E0"/>
                </a:solidFill>
                <a:latin typeface="Corbel" charset="0"/>
                <a:ea typeface="Corbel" charset="0"/>
                <a:cs typeface="Corbel" charset="0"/>
              </a:rPr>
              <a:t>Accept and reject deposits</a:t>
            </a:r>
            <a:endParaRPr lang="en-US" sz="1800" dirty="0">
              <a:solidFill>
                <a:srgbClr val="E0E0E0"/>
              </a:solidFill>
              <a:latin typeface="Corbel" charset="0"/>
              <a:ea typeface="Corbel" charset="0"/>
              <a:cs typeface="Corbel" charset="0"/>
            </a:endParaRPr>
          </a:p>
        </p:txBody>
      </p:sp>
      <p:sp>
        <p:nvSpPr>
          <p:cNvPr id="98" name="Diamond 97"/>
          <p:cNvSpPr/>
          <p:nvPr/>
        </p:nvSpPr>
        <p:spPr>
          <a:xfrm>
            <a:off x="2912839" y="8137078"/>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9503" y="17120492"/>
            <a:ext cx="954087" cy="954087"/>
          </a:xfrm>
          <a:prstGeom prst="rect">
            <a:avLst/>
          </a:prstGeom>
        </p:spPr>
      </p:pic>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6897" y="5329163"/>
            <a:ext cx="648072" cy="860834"/>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90651" y="5515719"/>
            <a:ext cx="1130300" cy="317500"/>
          </a:xfrm>
          <a:prstGeom prst="rect">
            <a:avLst/>
          </a:prstGeom>
        </p:spPr>
      </p:pic>
      <p:sp>
        <p:nvSpPr>
          <p:cNvPr id="74" name="Rounded Rectangle 73"/>
          <p:cNvSpPr/>
          <p:nvPr/>
        </p:nvSpPr>
        <p:spPr>
          <a:xfrm>
            <a:off x="896615" y="10225707"/>
            <a:ext cx="9001000" cy="1296144"/>
          </a:xfrm>
          <a:prstGeom prst="roundRect">
            <a:avLst>
              <a:gd name="adj" fmla="val 25485"/>
            </a:avLst>
          </a:prstGeom>
          <a:solidFill>
            <a:srgbClr val="37474F"/>
          </a:solidFill>
          <a:ln w="15875">
            <a:solidFill>
              <a:srgbClr val="7890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rgbClr val="FFD966"/>
              </a:solidFill>
              <a:latin typeface="Corbel" charset="0"/>
              <a:ea typeface="Corbel" charset="0"/>
              <a:cs typeface="Corbel" charset="0"/>
            </a:endParaRPr>
          </a:p>
        </p:txBody>
      </p:sp>
      <p:sp>
        <p:nvSpPr>
          <p:cNvPr id="94" name="TextBox 93"/>
          <p:cNvSpPr txBox="1"/>
          <p:nvPr/>
        </p:nvSpPr>
        <p:spPr>
          <a:xfrm>
            <a:off x="899994" y="10306610"/>
            <a:ext cx="2228869" cy="442674"/>
          </a:xfrm>
          <a:prstGeom prst="roundRect">
            <a:avLst/>
          </a:prstGeom>
          <a:no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Configure</a:t>
            </a:r>
          </a:p>
        </p:txBody>
      </p:sp>
      <p:sp>
        <p:nvSpPr>
          <p:cNvPr id="171" name="TextBox 170"/>
          <p:cNvSpPr txBox="1"/>
          <p:nvPr/>
        </p:nvSpPr>
        <p:spPr>
          <a:xfrm>
            <a:off x="3128540" y="10306610"/>
            <a:ext cx="2304579" cy="442674"/>
          </a:xfrm>
          <a:prstGeom prst="roundRect">
            <a:avLst/>
          </a:prstGeom>
          <a:no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Submit</a:t>
            </a:r>
          </a:p>
        </p:txBody>
      </p:sp>
      <p:sp>
        <p:nvSpPr>
          <p:cNvPr id="172" name="TextBox 171"/>
          <p:cNvSpPr txBox="1"/>
          <p:nvPr/>
        </p:nvSpPr>
        <p:spPr>
          <a:xfrm>
            <a:off x="5436349" y="10657755"/>
            <a:ext cx="1861628" cy="783193"/>
          </a:xfrm>
          <a:prstGeom prst="roundRect">
            <a:avLst/>
          </a:prstGeom>
          <a:noFill/>
          <a:ln>
            <a:noFill/>
          </a:ln>
        </p:spPr>
        <p:txBody>
          <a:bodyPr wrap="square" numCol="1" rtlCol="0">
            <a:spAutoFit/>
          </a:bodyPr>
          <a:lstStyle/>
          <a:p>
            <a:pPr marL="231775" indent="-231775">
              <a:buFont typeface="Arial" charset="0"/>
              <a:buChar char="•"/>
            </a:pPr>
            <a:r>
              <a:rPr lang="en-US" sz="2000" dirty="0" smtClean="0">
                <a:solidFill>
                  <a:srgbClr val="E0E0E0"/>
                </a:solidFill>
                <a:latin typeface="Corbel" charset="0"/>
                <a:ea typeface="Corbel" charset="0"/>
                <a:cs typeface="Corbel" charset="0"/>
              </a:rPr>
              <a:t>Catalog</a:t>
            </a:r>
          </a:p>
          <a:p>
            <a:pPr marL="231775" indent="-231775">
              <a:buFont typeface="Arial" charset="0"/>
              <a:buChar char="•"/>
            </a:pPr>
            <a:r>
              <a:rPr lang="en-US" sz="2000" dirty="0" smtClean="0">
                <a:solidFill>
                  <a:srgbClr val="E0E0E0"/>
                </a:solidFill>
                <a:latin typeface="Corbel" charset="0"/>
                <a:ea typeface="Corbel" charset="0"/>
                <a:cs typeface="Corbel" charset="0"/>
              </a:rPr>
              <a:t>Encode</a:t>
            </a:r>
          </a:p>
        </p:txBody>
      </p:sp>
      <p:sp>
        <p:nvSpPr>
          <p:cNvPr id="13" name="TextBox 12"/>
          <p:cNvSpPr txBox="1"/>
          <p:nvPr/>
        </p:nvSpPr>
        <p:spPr>
          <a:xfrm>
            <a:off x="5433267" y="10306610"/>
            <a:ext cx="3024188" cy="442674"/>
          </a:xfrm>
          <a:prstGeom prst="roundRect">
            <a:avLst/>
          </a:prstGeom>
          <a:no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Edit</a:t>
            </a:r>
            <a:endParaRPr lang="en-US" sz="2000" b="1" dirty="0">
              <a:solidFill>
                <a:srgbClr val="FFD966"/>
              </a:solidFill>
              <a:latin typeface="Corbel" charset="0"/>
              <a:ea typeface="Corbel" charset="0"/>
              <a:cs typeface="Corbel" charset="0"/>
            </a:endParaRPr>
          </a:p>
        </p:txBody>
      </p:sp>
      <p:sp>
        <p:nvSpPr>
          <p:cNvPr id="75" name="TextBox 74"/>
          <p:cNvSpPr txBox="1"/>
          <p:nvPr/>
        </p:nvSpPr>
        <p:spPr>
          <a:xfrm>
            <a:off x="6657255" y="10657755"/>
            <a:ext cx="1656184" cy="783193"/>
          </a:xfrm>
          <a:prstGeom prst="roundRect">
            <a:avLst/>
          </a:prstGeom>
          <a:noFill/>
          <a:ln>
            <a:noFill/>
          </a:ln>
        </p:spPr>
        <p:txBody>
          <a:bodyPr wrap="square" numCol="1" rtlCol="0">
            <a:spAutoFit/>
          </a:bodyPr>
          <a:lstStyle/>
          <a:p>
            <a:pPr marL="231775" indent="-231775">
              <a:buFont typeface="Arial" charset="0"/>
              <a:buChar char="•"/>
            </a:pPr>
            <a:r>
              <a:rPr lang="en-US" sz="2000" dirty="0" smtClean="0">
                <a:solidFill>
                  <a:srgbClr val="E0E0E0"/>
                </a:solidFill>
                <a:latin typeface="Corbel" charset="0"/>
                <a:ea typeface="Corbel" charset="0"/>
                <a:cs typeface="Corbel" charset="0"/>
              </a:rPr>
              <a:t>Transcribe</a:t>
            </a:r>
          </a:p>
          <a:p>
            <a:pPr marL="231775" indent="-231775">
              <a:buFont typeface="Arial" charset="0"/>
              <a:buChar char="•"/>
            </a:pPr>
            <a:r>
              <a:rPr lang="en-US" sz="2000" dirty="0" smtClean="0">
                <a:solidFill>
                  <a:srgbClr val="E0E0E0"/>
                </a:solidFill>
                <a:latin typeface="Corbel" charset="0"/>
                <a:ea typeface="Corbel" charset="0"/>
                <a:cs typeface="Corbel" charset="0"/>
              </a:rPr>
              <a:t>Translate</a:t>
            </a:r>
          </a:p>
        </p:txBody>
      </p:sp>
      <p:sp>
        <p:nvSpPr>
          <p:cNvPr id="76" name="TextBox 75"/>
          <p:cNvSpPr txBox="1"/>
          <p:nvPr/>
        </p:nvSpPr>
        <p:spPr>
          <a:xfrm>
            <a:off x="899994" y="10666650"/>
            <a:ext cx="2228869" cy="783193"/>
          </a:xfrm>
          <a:prstGeom prst="roundRect">
            <a:avLst/>
          </a:prstGeom>
          <a:noFill/>
          <a:ln>
            <a:noFill/>
          </a:ln>
        </p:spPr>
        <p:txBody>
          <a:bodyPr wrap="square" rtlCol="0">
            <a:spAutoFit/>
          </a:bodyPr>
          <a:lstStyle/>
          <a:p>
            <a:pPr marL="231775" indent="-231775">
              <a:buFont typeface="Arial" charset="0"/>
              <a:buChar char="•"/>
            </a:pPr>
            <a:r>
              <a:rPr lang="en-US" sz="2000" dirty="0" smtClean="0">
                <a:solidFill>
                  <a:srgbClr val="E0E0E0"/>
                </a:solidFill>
                <a:latin typeface="Corbel" charset="0"/>
                <a:ea typeface="Corbel" charset="0"/>
                <a:cs typeface="Corbel" charset="0"/>
              </a:rPr>
              <a:t>Curate data</a:t>
            </a:r>
          </a:p>
          <a:p>
            <a:pPr marL="231775" indent="-231775">
              <a:buFont typeface="Arial" charset="0"/>
              <a:buChar char="•"/>
            </a:pPr>
            <a:r>
              <a:rPr lang="en-US" sz="2000" dirty="0" smtClean="0">
                <a:solidFill>
                  <a:srgbClr val="E0E0E0"/>
                </a:solidFill>
                <a:latin typeface="Corbel" charset="0"/>
                <a:ea typeface="Corbel" charset="0"/>
                <a:cs typeface="Corbel" charset="0"/>
              </a:rPr>
              <a:t>Define workflow</a:t>
            </a:r>
            <a:endParaRPr lang="en-US" sz="2000" dirty="0">
              <a:solidFill>
                <a:srgbClr val="E0E0E0"/>
              </a:solidFill>
              <a:latin typeface="Corbel" charset="0"/>
              <a:ea typeface="Corbel" charset="0"/>
              <a:cs typeface="Corbel" charset="0"/>
            </a:endParaRPr>
          </a:p>
        </p:txBody>
      </p:sp>
      <p:sp>
        <p:nvSpPr>
          <p:cNvPr id="81" name="TextBox 80"/>
          <p:cNvSpPr txBox="1"/>
          <p:nvPr/>
        </p:nvSpPr>
        <p:spPr>
          <a:xfrm>
            <a:off x="3128540" y="10666650"/>
            <a:ext cx="2304256" cy="783193"/>
          </a:xfrm>
          <a:prstGeom prst="roundRect">
            <a:avLst/>
          </a:prstGeom>
          <a:noFill/>
          <a:ln>
            <a:noFill/>
          </a:ln>
        </p:spPr>
        <p:txBody>
          <a:bodyPr wrap="square" rtlCol="0">
            <a:spAutoFit/>
          </a:bodyPr>
          <a:lstStyle/>
          <a:p>
            <a:pPr marL="231775" indent="-231775">
              <a:buFont typeface="Arial" charset="0"/>
              <a:buChar char="•"/>
            </a:pPr>
            <a:r>
              <a:rPr lang="en-US" sz="2000" dirty="0" smtClean="0">
                <a:solidFill>
                  <a:srgbClr val="E0E0E0"/>
                </a:solidFill>
                <a:latin typeface="Corbel" charset="0"/>
                <a:ea typeface="Corbel" charset="0"/>
                <a:cs typeface="Corbel" charset="0"/>
              </a:rPr>
              <a:t>Deposit files</a:t>
            </a:r>
          </a:p>
          <a:p>
            <a:pPr marL="231775" indent="-231775">
              <a:buFont typeface="Arial" charset="0"/>
              <a:buChar char="•"/>
            </a:pPr>
            <a:r>
              <a:rPr lang="en-US" sz="2000" dirty="0" smtClean="0">
                <a:solidFill>
                  <a:srgbClr val="E0E0E0"/>
                </a:solidFill>
                <a:latin typeface="Corbel" charset="0"/>
                <a:ea typeface="Corbel" charset="0"/>
                <a:cs typeface="Corbel" charset="0"/>
              </a:rPr>
              <a:t>Create metadata</a:t>
            </a:r>
          </a:p>
        </p:txBody>
      </p:sp>
      <p:sp>
        <p:nvSpPr>
          <p:cNvPr id="46" name="TextBox 45"/>
          <p:cNvSpPr txBox="1"/>
          <p:nvPr/>
        </p:nvSpPr>
        <p:spPr>
          <a:xfrm>
            <a:off x="12560595" y="13432465"/>
            <a:ext cx="184731" cy="646331"/>
          </a:xfrm>
          <a:prstGeom prst="rect">
            <a:avLst/>
          </a:prstGeom>
          <a:noFill/>
        </p:spPr>
        <p:txBody>
          <a:bodyPr wrap="none" rtlCol="0">
            <a:spAutoFit/>
          </a:bodyPr>
          <a:lstStyle/>
          <a:p>
            <a:endParaRPr lang="en-US"/>
          </a:p>
        </p:txBody>
      </p:sp>
      <p:cxnSp>
        <p:nvCxnSpPr>
          <p:cNvPr id="122" name="Elbow Connector 121"/>
          <p:cNvCxnSpPr/>
          <p:nvPr/>
        </p:nvCxnSpPr>
        <p:spPr>
          <a:xfrm rot="10800000" flipV="1">
            <a:off x="4559111" y="8431227"/>
            <a:ext cx="9144" cy="1005840"/>
          </a:xfrm>
          <a:prstGeom prst="bentConnector3">
            <a:avLst>
              <a:gd name="adj1" fmla="val 313044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96615" y="5041131"/>
            <a:ext cx="4176464" cy="347329"/>
          </a:xfrm>
          <a:prstGeom prst="roundRect">
            <a:avLst/>
          </a:prstGeom>
          <a:noFill/>
          <a:ln w="19050">
            <a:noFill/>
          </a:ln>
        </p:spPr>
        <p:txBody>
          <a:bodyPr wrap="square" lIns="0" tIns="18288" rIns="0" bIns="18288" rtlCol="0">
            <a:spAutoFit/>
          </a:bodyPr>
          <a:lstStyle/>
          <a:p>
            <a:pPr algn="ctr"/>
            <a:r>
              <a:rPr lang="en-US" sz="1800" b="1" dirty="0" smtClean="0">
                <a:solidFill>
                  <a:srgbClr val="64FFDA"/>
                </a:solidFill>
                <a:latin typeface="Corbel" charset="0"/>
                <a:ea typeface="Corbel" charset="0"/>
                <a:cs typeface="Corbel" charset="0"/>
              </a:rPr>
              <a:t>Infrastructure</a:t>
            </a:r>
          </a:p>
        </p:txBody>
      </p:sp>
      <p:sp>
        <p:nvSpPr>
          <p:cNvPr id="132" name="TextBox 131"/>
          <p:cNvSpPr txBox="1"/>
          <p:nvPr/>
        </p:nvSpPr>
        <p:spPr>
          <a:xfrm>
            <a:off x="896615" y="3889003"/>
            <a:ext cx="4176464" cy="347329"/>
          </a:xfrm>
          <a:prstGeom prst="roundRect">
            <a:avLst/>
          </a:prstGeom>
          <a:noFill/>
          <a:ln w="19050">
            <a:noFill/>
          </a:ln>
        </p:spPr>
        <p:txBody>
          <a:bodyPr wrap="square" lIns="0" tIns="18288" rIns="0" bIns="18288" rtlCol="0">
            <a:spAutoFit/>
          </a:bodyPr>
          <a:lstStyle/>
          <a:p>
            <a:pPr algn="ctr"/>
            <a:r>
              <a:rPr lang="en-US" sz="1800" b="1" dirty="0" smtClean="0">
                <a:solidFill>
                  <a:srgbClr val="64FFDA"/>
                </a:solidFill>
                <a:latin typeface="Corbel" charset="0"/>
                <a:ea typeface="Corbel" charset="0"/>
                <a:cs typeface="Corbel" charset="0"/>
              </a:rPr>
              <a:t>Editorial Tools</a:t>
            </a:r>
          </a:p>
        </p:txBody>
      </p:sp>
      <p:cxnSp>
        <p:nvCxnSpPr>
          <p:cNvPr id="66" name="Straight Connector 65"/>
          <p:cNvCxnSpPr/>
          <p:nvPr/>
        </p:nvCxnSpPr>
        <p:spPr>
          <a:xfrm>
            <a:off x="896615" y="3889003"/>
            <a:ext cx="4176464" cy="0"/>
          </a:xfrm>
          <a:prstGeom prst="line">
            <a:avLst/>
          </a:prstGeom>
          <a:ln w="12700">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896615" y="5041131"/>
            <a:ext cx="4176464" cy="0"/>
          </a:xfrm>
          <a:prstGeom prst="line">
            <a:avLst/>
          </a:prstGeom>
          <a:ln w="12700">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128863" y="10153699"/>
            <a:ext cx="0" cy="1368152"/>
          </a:xfrm>
          <a:prstGeom prst="line">
            <a:avLst/>
          </a:prstGeom>
          <a:ln w="12700">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433119" y="10153699"/>
            <a:ext cx="0" cy="1368152"/>
          </a:xfrm>
          <a:prstGeom prst="line">
            <a:avLst/>
          </a:prstGeom>
          <a:ln w="12700">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313439" y="10225707"/>
            <a:ext cx="0" cy="1368152"/>
          </a:xfrm>
          <a:prstGeom prst="line">
            <a:avLst/>
          </a:prstGeom>
          <a:ln w="12700">
            <a:solidFill>
              <a:srgbClr val="78909C"/>
            </a:solidFill>
            <a:prstDash val="sysDot"/>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8313738" y="10297715"/>
            <a:ext cx="1583877" cy="442674"/>
          </a:xfrm>
          <a:prstGeom prst="roundRect">
            <a:avLst/>
          </a:prstGeom>
          <a:no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Publish</a:t>
            </a:r>
            <a:endParaRPr lang="en-US" sz="2000" b="1" dirty="0">
              <a:solidFill>
                <a:srgbClr val="FFD966"/>
              </a:solidFill>
              <a:latin typeface="Corbel" charset="0"/>
              <a:ea typeface="Corbel" charset="0"/>
              <a:cs typeface="Corbel" charset="0"/>
            </a:endParaRPr>
          </a:p>
        </p:txBody>
      </p:sp>
      <p:sp>
        <p:nvSpPr>
          <p:cNvPr id="146" name="TextBox 145"/>
          <p:cNvSpPr txBox="1"/>
          <p:nvPr/>
        </p:nvSpPr>
        <p:spPr>
          <a:xfrm>
            <a:off x="8313439" y="10657755"/>
            <a:ext cx="1583877" cy="783193"/>
          </a:xfrm>
          <a:prstGeom prst="roundRect">
            <a:avLst/>
          </a:prstGeom>
          <a:noFill/>
          <a:ln>
            <a:noFill/>
          </a:ln>
        </p:spPr>
        <p:txBody>
          <a:bodyPr wrap="square" rtlCol="0">
            <a:spAutoFit/>
          </a:bodyPr>
          <a:lstStyle/>
          <a:p>
            <a:pPr marL="231775" indent="-231775">
              <a:buFont typeface="Arial" charset="0"/>
              <a:buChar char="•"/>
            </a:pPr>
            <a:r>
              <a:rPr lang="en-US" sz="2000" dirty="0" smtClean="0">
                <a:solidFill>
                  <a:srgbClr val="E0E0E0"/>
                </a:solidFill>
                <a:latin typeface="Corbel" charset="0"/>
                <a:ea typeface="Corbel" charset="0"/>
                <a:cs typeface="Corbel" charset="0"/>
              </a:rPr>
              <a:t>Design</a:t>
            </a:r>
          </a:p>
          <a:p>
            <a:pPr marL="231775" indent="-231775">
              <a:buFont typeface="Arial" charset="0"/>
              <a:buChar char="•"/>
            </a:pPr>
            <a:r>
              <a:rPr lang="en-US" sz="2000" dirty="0" smtClean="0">
                <a:solidFill>
                  <a:srgbClr val="E0E0E0"/>
                </a:solidFill>
                <a:latin typeface="Corbel" charset="0"/>
                <a:ea typeface="Corbel" charset="0"/>
                <a:cs typeface="Corbel" charset="0"/>
              </a:rPr>
              <a:t>Build</a:t>
            </a:r>
          </a:p>
        </p:txBody>
      </p:sp>
    </p:spTree>
    <p:extLst>
      <p:ext uri="{BB962C8B-B14F-4D97-AF65-F5344CB8AC3E}">
        <p14:creationId xmlns:p14="http://schemas.microsoft.com/office/powerpoint/2010/main" val="1083344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608583" y="432619"/>
            <a:ext cx="7848872" cy="6986528"/>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a:p>
            <a:pPr marL="342900" indent="-342900">
              <a:buFont typeface="Arial" charset="0"/>
              <a:buChar char="•"/>
            </a:pPr>
            <a:endParaRPr lang="en-US" sz="2200" dirty="0">
              <a:solidFill>
                <a:srgbClr val="F7E4BE"/>
              </a:solidFill>
            </a:endParaRPr>
          </a:p>
          <a:p>
            <a:pPr marL="342900" indent="-342900">
              <a:buFont typeface="Arial" charset="0"/>
              <a:buChar char="•"/>
            </a:pPr>
            <a:endParaRPr lang="en-US" sz="2200" dirty="0" smtClean="0">
              <a:solidFill>
                <a:srgbClr val="F7E4BE"/>
              </a:solidFill>
            </a:endParaRPr>
          </a:p>
          <a:p>
            <a:pPr marL="342900" indent="-342900">
              <a:buFont typeface="Arial" charset="0"/>
              <a:buChar char="•"/>
            </a:pPr>
            <a:endParaRPr lang="en-US" sz="2200" dirty="0">
              <a:solidFill>
                <a:srgbClr val="F7E4BE"/>
              </a:solidFill>
            </a:endParaRPr>
          </a:p>
          <a:p>
            <a:pPr marL="342900" indent="-342900">
              <a:buFont typeface="Arial" charset="0"/>
              <a:buChar char="•"/>
            </a:pPr>
            <a:endParaRPr lang="en-US" sz="2200" dirty="0" smtClean="0">
              <a:solidFill>
                <a:srgbClr val="F7E4BE"/>
              </a:solidFill>
            </a:endParaRPr>
          </a:p>
          <a:p>
            <a:pPr marL="342900" indent="-342900">
              <a:buFont typeface="Arial" charset="0"/>
              <a:buChar char="•"/>
            </a:pPr>
            <a:r>
              <a:rPr lang="en-US" sz="2400" dirty="0" smtClean="0">
                <a:solidFill>
                  <a:srgbClr val="FFD966"/>
                </a:solidFill>
                <a:latin typeface="Consolas" charset="0"/>
                <a:ea typeface="Consolas" charset="0"/>
                <a:cs typeface="Consolas" charset="0"/>
              </a:rPr>
              <a:t>Consolas: 	https</a:t>
            </a:r>
            <a:r>
              <a:rPr lang="en-US" sz="2400" dirty="0">
                <a:solidFill>
                  <a:srgbClr val="FFD966"/>
                </a:solidFill>
                <a:latin typeface="Consolas" charset="0"/>
                <a:ea typeface="Consolas" charset="0"/>
                <a:cs typeface="Consolas" charset="0"/>
              </a:rPr>
              <a:t>://</a:t>
            </a:r>
            <a:r>
              <a:rPr lang="en-US" sz="2400" dirty="0" smtClean="0">
                <a:solidFill>
                  <a:srgbClr val="FFD966"/>
                </a:solidFill>
                <a:latin typeface="Consolas" charset="0"/>
                <a:ea typeface="Consolas" charset="0"/>
                <a:cs typeface="Consolas" charset="0"/>
              </a:rPr>
              <a:t>goo.gl/PT1IhE</a:t>
            </a:r>
          </a:p>
          <a:p>
            <a:pPr marL="342900" indent="-342900">
              <a:buFont typeface="Arial" charset="0"/>
              <a:buChar char="•"/>
            </a:pPr>
            <a:r>
              <a:rPr lang="en-US" sz="2400" dirty="0" smtClean="0">
                <a:solidFill>
                  <a:srgbClr val="FFD966"/>
                </a:solidFill>
                <a:latin typeface="Corbel" charset="0"/>
                <a:ea typeface="Corbel" charset="0"/>
                <a:cs typeface="Corbel" charset="0"/>
              </a:rPr>
              <a:t>Corbel:		https</a:t>
            </a:r>
            <a:r>
              <a:rPr lang="en-US" sz="2400" dirty="0">
                <a:solidFill>
                  <a:srgbClr val="FFD966"/>
                </a:solidFill>
                <a:latin typeface="Corbel" charset="0"/>
                <a:ea typeface="Corbel" charset="0"/>
                <a:cs typeface="Corbel" charset="0"/>
              </a:rPr>
              <a:t>://</a:t>
            </a:r>
            <a:r>
              <a:rPr lang="en-US" sz="2400" dirty="0" err="1" smtClean="0">
                <a:solidFill>
                  <a:srgbClr val="FFD966"/>
                </a:solidFill>
                <a:latin typeface="Corbel" charset="0"/>
                <a:ea typeface="Corbel" charset="0"/>
                <a:cs typeface="Corbel" charset="0"/>
              </a:rPr>
              <a:t>goo.gl</a:t>
            </a:r>
            <a:r>
              <a:rPr lang="en-US" sz="2400" dirty="0" smtClean="0">
                <a:solidFill>
                  <a:srgbClr val="FFD966"/>
                </a:solidFill>
                <a:latin typeface="Corbel" charset="0"/>
                <a:ea typeface="Corbel" charset="0"/>
                <a:cs typeface="Corbel" charset="0"/>
              </a:rPr>
              <a:t>/PT1IhE</a:t>
            </a:r>
            <a:endParaRPr lang="en-US" sz="2400" dirty="0">
              <a:solidFill>
                <a:srgbClr val="FFD966"/>
              </a:solidFill>
              <a:latin typeface="Corbel" charset="0"/>
              <a:ea typeface="Corbel" charset="0"/>
              <a:cs typeface="Corbel" charset="0"/>
            </a:endParaRPr>
          </a:p>
          <a:p>
            <a:pPr marL="342900" indent="-342900">
              <a:buFont typeface="Arial" charset="0"/>
              <a:buChar char="•"/>
            </a:pPr>
            <a:r>
              <a:rPr lang="en-US" sz="2400" dirty="0" smtClean="0">
                <a:solidFill>
                  <a:srgbClr val="FFD966"/>
                </a:solidFill>
                <a:latin typeface="Corbel" charset="0"/>
                <a:ea typeface="Corbel" charset="0"/>
                <a:cs typeface="Corbel" charset="0"/>
              </a:rPr>
              <a:t>Corbel/Adjusted:	</a:t>
            </a:r>
            <a:r>
              <a:rPr lang="en-US" sz="2400" dirty="0">
                <a:solidFill>
                  <a:srgbClr val="FFD966"/>
                </a:solidFill>
                <a:latin typeface="Corbel" charset="0"/>
                <a:ea typeface="Corbel" charset="0"/>
                <a:cs typeface="Corbel" charset="0"/>
              </a:rPr>
              <a:t>https://</a:t>
            </a:r>
            <a:r>
              <a:rPr lang="en-US" sz="2400" dirty="0" err="1" smtClean="0">
                <a:solidFill>
                  <a:srgbClr val="FFD966"/>
                </a:solidFill>
                <a:latin typeface="Corbel" charset="0"/>
                <a:ea typeface="Corbel" charset="0"/>
                <a:cs typeface="Corbel" charset="0"/>
              </a:rPr>
              <a:t>goo.gl</a:t>
            </a:r>
            <a:r>
              <a:rPr lang="en-US" sz="2400" dirty="0" smtClean="0">
                <a:solidFill>
                  <a:srgbClr val="FFD966"/>
                </a:solidFill>
                <a:latin typeface="Corbel" charset="0"/>
                <a:ea typeface="Corbel" charset="0"/>
                <a:cs typeface="Corbel" charset="0"/>
              </a:rPr>
              <a:t>/PT</a:t>
            </a:r>
            <a:r>
              <a:rPr lang="en-US" sz="2400" dirty="0" smtClean="0">
                <a:solidFill>
                  <a:srgbClr val="FFD966"/>
                </a:solidFill>
                <a:latin typeface="Consolas" charset="0"/>
                <a:ea typeface="Consolas" charset="0"/>
                <a:cs typeface="Consolas" charset="0"/>
              </a:rPr>
              <a:t>1I</a:t>
            </a:r>
            <a:r>
              <a:rPr lang="en-US" sz="2400" dirty="0" smtClean="0">
                <a:solidFill>
                  <a:srgbClr val="FFD966"/>
                </a:solidFill>
                <a:latin typeface="Corbel" charset="0"/>
                <a:ea typeface="Corbel" charset="0"/>
                <a:cs typeface="Corbel" charset="0"/>
              </a:rPr>
              <a:t>hE</a:t>
            </a:r>
          </a:p>
          <a:p>
            <a:pPr marL="342900" indent="-342900">
              <a:buFont typeface="Arial" charset="0"/>
              <a:buChar char="•"/>
            </a:pPr>
            <a:r>
              <a:rPr lang="en-US" sz="2400" dirty="0" smtClean="0">
                <a:solidFill>
                  <a:srgbClr val="FFD966"/>
                </a:solidFill>
                <a:ea typeface="Corbel" charset="0"/>
                <a:cs typeface="Corbel" charset="0"/>
              </a:rPr>
              <a:t>Calibri:		</a:t>
            </a:r>
            <a:r>
              <a:rPr lang="en-US" sz="2400" dirty="0">
                <a:solidFill>
                  <a:srgbClr val="FFD966"/>
                </a:solidFill>
                <a:ea typeface="Consolas" charset="0"/>
                <a:cs typeface="Consolas" charset="0"/>
              </a:rPr>
              <a:t>https://</a:t>
            </a:r>
            <a:r>
              <a:rPr lang="en-US" sz="2400" dirty="0" err="1" smtClean="0">
                <a:solidFill>
                  <a:srgbClr val="FFD966"/>
                </a:solidFill>
                <a:ea typeface="Consolas" charset="0"/>
                <a:cs typeface="Consolas" charset="0"/>
              </a:rPr>
              <a:t>goo.gl</a:t>
            </a:r>
            <a:r>
              <a:rPr lang="en-US" sz="2400" dirty="0" smtClean="0">
                <a:solidFill>
                  <a:srgbClr val="FFD966"/>
                </a:solidFill>
                <a:ea typeface="Consolas" charset="0"/>
                <a:cs typeface="Consolas" charset="0"/>
              </a:rPr>
              <a:t>/PT1IhE</a:t>
            </a:r>
            <a:endParaRPr lang="en-US" sz="2400" dirty="0" smtClean="0">
              <a:solidFill>
                <a:srgbClr val="FFD966"/>
              </a:solidFill>
              <a:ea typeface="Corbel" charset="0"/>
              <a:cs typeface="Corbel" charset="0"/>
            </a:endParaRPr>
          </a:p>
          <a:p>
            <a:pPr marL="342900" indent="-342900">
              <a:buFont typeface="Arial" charset="0"/>
              <a:buChar char="•"/>
            </a:pPr>
            <a:r>
              <a:rPr lang="en-US" sz="2400" dirty="0" smtClean="0">
                <a:solidFill>
                  <a:srgbClr val="FFD966"/>
                </a:solidFill>
                <a:latin typeface="Arial" charset="0"/>
                <a:ea typeface="Arial" charset="0"/>
                <a:cs typeface="Arial" charset="0"/>
              </a:rPr>
              <a:t>Arial:		https</a:t>
            </a:r>
            <a:r>
              <a:rPr lang="en-US" sz="2400" dirty="0">
                <a:solidFill>
                  <a:srgbClr val="FFD966"/>
                </a:solidFill>
                <a:latin typeface="Arial" charset="0"/>
                <a:ea typeface="Arial" charset="0"/>
                <a:cs typeface="Arial" charset="0"/>
              </a:rPr>
              <a:t>://</a:t>
            </a:r>
            <a:r>
              <a:rPr lang="en-US" sz="2400" dirty="0" err="1" smtClean="0">
                <a:solidFill>
                  <a:srgbClr val="FFD966"/>
                </a:solidFill>
                <a:latin typeface="Arial" charset="0"/>
                <a:ea typeface="Arial" charset="0"/>
                <a:cs typeface="Arial" charset="0"/>
              </a:rPr>
              <a:t>goo.gl</a:t>
            </a:r>
            <a:r>
              <a:rPr lang="en-US" sz="2400" dirty="0" smtClean="0">
                <a:solidFill>
                  <a:srgbClr val="FFD966"/>
                </a:solidFill>
                <a:latin typeface="Arial" charset="0"/>
                <a:ea typeface="Arial" charset="0"/>
                <a:cs typeface="Arial" charset="0"/>
              </a:rPr>
              <a:t>/PT1IhE</a:t>
            </a:r>
          </a:p>
          <a:p>
            <a:pPr marL="342900" indent="-342900">
              <a:buFont typeface="Arial" charset="0"/>
              <a:buChar char="•"/>
            </a:pPr>
            <a:endParaRPr lang="en-US" sz="2400" dirty="0">
              <a:solidFill>
                <a:srgbClr val="FFD966"/>
              </a:solidFill>
              <a:latin typeface="Arial" charset="0"/>
              <a:ea typeface="Arial" charset="0"/>
              <a:cs typeface="Arial" charset="0"/>
            </a:endParaRPr>
          </a:p>
          <a:p>
            <a:pPr marL="342900" indent="-342900">
              <a:buFont typeface="Arial" charset="0"/>
              <a:buChar char="•"/>
            </a:pPr>
            <a:endParaRPr lang="en-US" sz="2400" dirty="0">
              <a:solidFill>
                <a:srgbClr val="FFD966"/>
              </a:solidFill>
              <a:latin typeface="Consolas" charset="0"/>
              <a:ea typeface="Consolas" charset="0"/>
              <a:cs typeface="Consolas" charset="0"/>
            </a:endParaRPr>
          </a:p>
          <a:p>
            <a:pPr marL="342900" indent="-342900">
              <a:buFont typeface="Arial" charset="0"/>
              <a:buChar char="•"/>
            </a:pPr>
            <a:endParaRPr lang="en-US" sz="2400" dirty="0" smtClean="0">
              <a:solidFill>
                <a:srgbClr val="FFD966"/>
              </a:solidFill>
              <a:latin typeface="Consolas" charset="0"/>
              <a:ea typeface="Consolas" charset="0"/>
              <a:cs typeface="Consolas" charset="0"/>
            </a:endParaRPr>
          </a:p>
          <a:p>
            <a:pPr marL="342900" indent="-342900">
              <a:buFont typeface="Arial" charset="0"/>
              <a:buChar char="•"/>
            </a:pPr>
            <a:endParaRPr lang="en-US" sz="2200" dirty="0" smtClean="0">
              <a:solidFill>
                <a:srgbClr val="F7E4BE"/>
              </a:solidFill>
            </a:endParaRP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82136" y="1296201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8042239" y="1096886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8362230" y="900157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8025407" y="698534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8835886" y="1166586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781885" y="77054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836749" y="972165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968623" y="13754099"/>
            <a:ext cx="5112568" cy="2889794"/>
          </a:xfrm>
          <a:prstGeom prst="rect">
            <a:avLst/>
          </a:prstGeom>
        </p:spPr>
      </p:pic>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 name="Round Same Side Corner Rectangle 5"/>
          <p:cNvSpPr/>
          <p:nvPr/>
        </p:nvSpPr>
        <p:spPr>
          <a:xfrm rot="5400000">
            <a:off x="3678364" y="387987"/>
            <a:ext cx="3456384"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68622" y="3456955"/>
            <a:ext cx="4176465" cy="3168352"/>
          </a:xfrm>
          <a:prstGeom prst="roundRect">
            <a:avLst/>
          </a:prstGeom>
          <a:solidFill>
            <a:srgbClr val="37474F"/>
          </a:solidFill>
          <a:ln w="15875">
            <a:solidFill>
              <a:srgbClr val="7890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rgbClr val="FFD966"/>
              </a:solidFill>
              <a:latin typeface="Corbel" charset="0"/>
              <a:ea typeface="Corbel" charset="0"/>
              <a:cs typeface="Corbel" charset="0"/>
            </a:endParaRPr>
          </a:p>
        </p:txBody>
      </p:sp>
      <p:sp>
        <p:nvSpPr>
          <p:cNvPr id="24" name="TextBox 23"/>
          <p:cNvSpPr txBox="1"/>
          <p:nvPr/>
        </p:nvSpPr>
        <p:spPr>
          <a:xfrm>
            <a:off x="5289103" y="3456955"/>
            <a:ext cx="4608512" cy="3262432"/>
          </a:xfrm>
          <a:prstGeom prst="rect">
            <a:avLst/>
          </a:prstGeom>
          <a:noFill/>
          <a:ln>
            <a:noFill/>
          </a:ln>
        </p:spPr>
        <p:txBody>
          <a:bodyPr wrap="square" lIns="91440" tIns="91440" rIns="91440" bIns="91440" rtlCol="0">
            <a:spAutoFit/>
          </a:bodyPr>
          <a:lstStyle/>
          <a:p>
            <a:r>
              <a:rPr lang="en-US" sz="2000" dirty="0" smtClean="0">
                <a:solidFill>
                  <a:srgbClr val="E0E0E0"/>
                </a:solidFill>
                <a:latin typeface="Corbel" charset="0"/>
                <a:ea typeface="Corbel" charset="0"/>
                <a:cs typeface="Corbel" charset="0"/>
              </a:rPr>
              <a:t>How can Hydra be used </a:t>
            </a:r>
            <a:r>
              <a:rPr lang="en-US" sz="2000" dirty="0">
                <a:solidFill>
                  <a:srgbClr val="E0E0E0"/>
                </a:solidFill>
                <a:latin typeface="Corbel" charset="0"/>
                <a:ea typeface="Corbel" charset="0"/>
                <a:cs typeface="Corbel" charset="0"/>
              </a:rPr>
              <a:t>to enable </a:t>
            </a:r>
            <a:r>
              <a:rPr lang="en-US" sz="2000" dirty="0" smtClean="0">
                <a:solidFill>
                  <a:srgbClr val="E0E0E0"/>
                </a:solidFill>
                <a:latin typeface="Corbel" charset="0"/>
                <a:ea typeface="Corbel" charset="0"/>
                <a:cs typeface="Corbel" charset="0"/>
              </a:rPr>
              <a:t>the creation</a:t>
            </a:r>
            <a:r>
              <a:rPr lang="en-US" sz="2000" dirty="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curation, dissemination</a:t>
            </a:r>
            <a:r>
              <a:rPr lang="en-US" sz="2000" dirty="0">
                <a:solidFill>
                  <a:srgbClr val="E0E0E0"/>
                </a:solidFill>
                <a:latin typeface="Corbel" charset="0"/>
                <a:ea typeface="Corbel" charset="0"/>
                <a:cs typeface="Corbel" charset="0"/>
              </a:rPr>
              <a:t>, and </a:t>
            </a:r>
            <a:r>
              <a:rPr lang="en-US" sz="2000" dirty="0" smtClean="0">
                <a:solidFill>
                  <a:srgbClr val="E0E0E0"/>
                </a:solidFill>
                <a:latin typeface="Corbel" charset="0"/>
                <a:ea typeface="Corbel" charset="0"/>
                <a:cs typeface="Corbel" charset="0"/>
              </a:rPr>
              <a:t>long-term </a:t>
            </a:r>
            <a:r>
              <a:rPr lang="en-US" sz="2000" dirty="0">
                <a:solidFill>
                  <a:srgbClr val="E0E0E0"/>
                </a:solidFill>
                <a:latin typeface="Corbel" charset="0"/>
                <a:ea typeface="Corbel" charset="0"/>
                <a:cs typeface="Corbel" charset="0"/>
              </a:rPr>
              <a:t>support of </a:t>
            </a:r>
            <a:r>
              <a:rPr lang="en-US" sz="2000" dirty="0" smtClean="0">
                <a:solidFill>
                  <a:srgbClr val="E0E0E0"/>
                </a:solidFill>
                <a:latin typeface="Corbel" charset="0"/>
                <a:ea typeface="Corbel" charset="0"/>
                <a:cs typeface="Corbel" charset="0"/>
              </a:rPr>
              <a:t>digital humanities (DH) projects </a:t>
            </a:r>
            <a:r>
              <a:rPr lang="en-US" sz="2000" dirty="0">
                <a:solidFill>
                  <a:srgbClr val="E0E0E0"/>
                </a:solidFill>
                <a:latin typeface="Corbel" charset="0"/>
                <a:ea typeface="Corbel" charset="0"/>
                <a:cs typeface="Corbel" charset="0"/>
              </a:rPr>
              <a:t>and </a:t>
            </a:r>
            <a:r>
              <a:rPr lang="en-US" sz="2000" dirty="0" smtClean="0">
                <a:solidFill>
                  <a:srgbClr val="E0E0E0"/>
                </a:solidFill>
                <a:latin typeface="Corbel" charset="0"/>
                <a:ea typeface="Corbel" charset="0"/>
                <a:cs typeface="Corbel" charset="0"/>
              </a:rPr>
              <a:t>publications? NUL's Digital Scholarship Group seeks </a:t>
            </a:r>
            <a:r>
              <a:rPr lang="en-US" sz="2000" dirty="0">
                <a:solidFill>
                  <a:srgbClr val="E0E0E0"/>
                </a:solidFill>
                <a:latin typeface="Corbel" charset="0"/>
                <a:ea typeface="Corbel" charset="0"/>
                <a:cs typeface="Corbel" charset="0"/>
              </a:rPr>
              <a:t>to answer this question by developing a </a:t>
            </a:r>
            <a:r>
              <a:rPr lang="en-US" sz="2000" dirty="0" smtClean="0">
                <a:solidFill>
                  <a:srgbClr val="E0E0E0"/>
                </a:solidFill>
                <a:latin typeface="Corbel" charset="0"/>
                <a:ea typeface="Corbel" charset="0"/>
                <a:cs typeface="Corbel" charset="0"/>
              </a:rPr>
              <a:t>digital curation framework that provides workflow </a:t>
            </a:r>
            <a:r>
              <a:rPr lang="en-US" sz="2000" dirty="0">
                <a:solidFill>
                  <a:srgbClr val="E0E0E0"/>
                </a:solidFill>
                <a:latin typeface="Corbel" charset="0"/>
                <a:ea typeface="Corbel" charset="0"/>
                <a:cs typeface="Corbel" charset="0"/>
              </a:rPr>
              <a:t>management </a:t>
            </a:r>
            <a:r>
              <a:rPr lang="en-US" sz="2000" dirty="0" smtClean="0">
                <a:solidFill>
                  <a:srgbClr val="E0E0E0"/>
                </a:solidFill>
                <a:latin typeface="Corbel" charset="0"/>
                <a:ea typeface="Corbel" charset="0"/>
                <a:cs typeface="Corbel" charset="0"/>
              </a:rPr>
              <a:t>tools to support common DH project activities, such as text transcription and encoding.</a:t>
            </a:r>
            <a:endParaRPr lang="en-US" sz="2000" dirty="0">
              <a:solidFill>
                <a:srgbClr val="E0E0E0"/>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Humanities Projects</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7848872" cy="923330"/>
          </a:xfrm>
          <a:prstGeom prst="rect">
            <a:avLst/>
          </a:prstGeom>
          <a:noFill/>
          <a:ln>
            <a:noFill/>
          </a:ln>
        </p:spPr>
        <p:txBody>
          <a:bodyPr wrap="square" lIns="0" tIns="0" rIns="0" bIns="0" rtlCol="0">
            <a:spAutoFit/>
          </a:bodyPr>
          <a:lstStyle/>
          <a:p>
            <a:r>
              <a:rPr lang="en-US" sz="2000" dirty="0" smtClean="0">
                <a:solidFill>
                  <a:srgbClr val="E0E0E0"/>
                </a:solidFill>
                <a:latin typeface="Corbel" charset="0"/>
                <a:ea typeface="Corbel" charset="0"/>
                <a:cs typeface="Corbel" charset="0"/>
              </a:rPr>
              <a:t>This project is still in development and we would like your input!</a:t>
            </a:r>
            <a:r>
              <a:rPr lang="en-US" sz="500" dirty="0">
                <a:solidFill>
                  <a:srgbClr val="E0E0E0"/>
                </a:solidFill>
                <a:latin typeface="Corbel" charset="0"/>
                <a:ea typeface="Corbel" charset="0"/>
                <a:cs typeface="Corbel" charset="0"/>
              </a:rPr>
              <a:t> </a:t>
            </a:r>
            <a:r>
              <a:rPr lang="en-US" sz="500" dirty="0" smtClean="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Scan the QR code on the right or visit </a:t>
            </a:r>
            <a:r>
              <a:rPr lang="en-US" sz="2000" dirty="0">
                <a:solidFill>
                  <a:srgbClr val="FFD966"/>
                </a:solidFill>
                <a:latin typeface="Corbel" charset="0"/>
                <a:ea typeface="Corbel" charset="0"/>
                <a:cs typeface="Corbel" charset="0"/>
              </a:rPr>
              <a:t>https://</a:t>
            </a:r>
            <a:r>
              <a:rPr lang="en-US" sz="2000" dirty="0" err="1">
                <a:solidFill>
                  <a:srgbClr val="FFD966"/>
                </a:solidFill>
                <a:latin typeface="Corbel" charset="0"/>
                <a:ea typeface="Corbel" charset="0"/>
                <a:cs typeface="Corbel" charset="0"/>
              </a:rPr>
              <a:t>goo.gl</a:t>
            </a:r>
            <a:r>
              <a:rPr lang="en-US" sz="2000" dirty="0">
                <a:solidFill>
                  <a:srgbClr val="FFD966"/>
                </a:solidFill>
                <a:latin typeface="Corbel" charset="0"/>
                <a:ea typeface="Corbel" charset="0"/>
                <a:cs typeface="Corbel" charset="0"/>
              </a:rPr>
              <a:t>/</a:t>
            </a:r>
            <a:r>
              <a:rPr lang="en-US" sz="2000" dirty="0">
                <a:solidFill>
                  <a:srgbClr val="FFD966"/>
                </a:solidFill>
                <a:latin typeface="Consolas" charset="0"/>
                <a:ea typeface="Consolas" charset="0"/>
                <a:cs typeface="Consolas" charset="0"/>
              </a:rPr>
              <a:t>PT1IhE</a:t>
            </a:r>
            <a:r>
              <a:rPr lang="en-US" sz="2000" dirty="0" smtClean="0">
                <a:solidFill>
                  <a:srgbClr val="E0E0E0"/>
                </a:solidFill>
                <a:latin typeface="Corbel" charset="0"/>
                <a:ea typeface="Corbel" charset="0"/>
                <a:cs typeface="Corbel" charset="0"/>
              </a:rPr>
              <a:t> to review and comment on the Charon technical specification. Any and all feedback is welcome!</a:t>
            </a:r>
            <a:endParaRPr lang="en-US" sz="2000" dirty="0">
              <a:solidFill>
                <a:srgbClr val="E0E0E0"/>
              </a:solidFill>
              <a:latin typeface="Corbel" charset="0"/>
              <a:ea typeface="Corbel" charset="0"/>
              <a:cs typeface="Corbel" charset="0"/>
            </a:endParaRPr>
          </a:p>
        </p:txBody>
      </p:sp>
      <p:sp>
        <p:nvSpPr>
          <p:cNvPr id="27" name="TextBox 26"/>
          <p:cNvSpPr txBox="1"/>
          <p:nvPr/>
        </p:nvSpPr>
        <p:spPr>
          <a:xfrm rot="16200000">
            <a:off x="-58189"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64" name="TextBox 63"/>
          <p:cNvSpPr txBox="1"/>
          <p:nvPr/>
        </p:nvSpPr>
        <p:spPr>
          <a:xfrm>
            <a:off x="897383"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Fedora 4</a:t>
            </a:r>
            <a:endParaRPr lang="en-US" sz="2000" b="1" dirty="0">
              <a:solidFill>
                <a:srgbClr val="E0E0E0"/>
              </a:solidFill>
              <a:latin typeface="Corbel" charset="0"/>
              <a:ea typeface="Corbel" charset="0"/>
              <a:cs typeface="Corbel" charset="0"/>
            </a:endParaRPr>
          </a:p>
        </p:txBody>
      </p:sp>
      <p:sp>
        <p:nvSpPr>
          <p:cNvPr id="66" name="TextBox 65"/>
          <p:cNvSpPr txBox="1"/>
          <p:nvPr/>
        </p:nvSpPr>
        <p:spPr>
          <a:xfrm>
            <a:off x="896615"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CERES Publisher</a:t>
            </a:r>
          </a:p>
        </p:txBody>
      </p:sp>
      <p:sp>
        <p:nvSpPr>
          <p:cNvPr id="78" name="TextBox 77"/>
          <p:cNvSpPr txBox="1"/>
          <p:nvPr/>
        </p:nvSpPr>
        <p:spPr>
          <a:xfrm rot="16200000">
            <a:off x="-1840429"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5" name="TextBox 74"/>
          <p:cNvSpPr txBox="1"/>
          <p:nvPr/>
        </p:nvSpPr>
        <p:spPr>
          <a:xfrm>
            <a:off x="896614"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REST API</a:t>
            </a:r>
          </a:p>
        </p:txBody>
      </p:sp>
      <p:sp>
        <p:nvSpPr>
          <p:cNvPr id="79" name="TextBox 78"/>
          <p:cNvSpPr txBox="1"/>
          <p:nvPr/>
        </p:nvSpPr>
        <p:spPr>
          <a:xfrm rot="16200000">
            <a:off x="-1948441"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sp>
        <p:nvSpPr>
          <p:cNvPr id="86" name="Arc 85"/>
          <p:cNvSpPr/>
          <p:nvPr/>
        </p:nvSpPr>
        <p:spPr>
          <a:xfrm rot="10800000" flipV="1">
            <a:off x="4136975" y="12673979"/>
            <a:ext cx="6153200" cy="3672408"/>
          </a:xfrm>
          <a:prstGeom prst="arc">
            <a:avLst>
              <a:gd name="adj1" fmla="val 16273522"/>
              <a:gd name="adj2" fmla="val 21022623"/>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034019"/>
            <a:ext cx="3600400" cy="1140738"/>
          </a:xfrm>
          <a:prstGeom prst="roundRect">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Creators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endParaRPr lang="en-US" sz="1800" dirty="0">
              <a:solidFill>
                <a:srgbClr val="E0E0E0"/>
              </a:solidFill>
              <a:latin typeface="Corbel" charset="0"/>
              <a:ea typeface="Corbel" charset="0"/>
              <a:cs typeface="Corbel" charset="0"/>
            </a:endParaRPr>
          </a:p>
        </p:txBody>
      </p:sp>
      <p:sp>
        <p:nvSpPr>
          <p:cNvPr id="84" name="TextBox 83"/>
          <p:cNvSpPr txBox="1"/>
          <p:nvPr/>
        </p:nvSpPr>
        <p:spPr>
          <a:xfrm>
            <a:off x="6297215" y="14330163"/>
            <a:ext cx="3600400" cy="2323148"/>
          </a:xfrm>
          <a:prstGeom prst="roundRect">
            <a:avLst>
              <a:gd name="adj" fmla="val 8317"/>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Administrator(s)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E0E0E0"/>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E0E0E0"/>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E0E0E0"/>
                </a:solidFill>
                <a:latin typeface="Corbel" charset="0"/>
                <a:ea typeface="Corbel" charset="0"/>
                <a:cs typeface="Corbel" charset="0"/>
              </a:rPr>
              <a:t>Bulk review and processing</a:t>
            </a:r>
            <a:endParaRPr lang="en-US" sz="1800" dirty="0">
              <a:solidFill>
                <a:srgbClr val="E0E0E0"/>
              </a:solidFill>
              <a:latin typeface="Corbel" charset="0"/>
              <a:ea typeface="Corbel" charset="0"/>
              <a:cs typeface="Corbel" charset="0"/>
            </a:endParaRPr>
          </a:p>
        </p:txBody>
      </p:sp>
      <p:sp>
        <p:nvSpPr>
          <p:cNvPr id="93" name="Arc 92"/>
          <p:cNvSpPr/>
          <p:nvPr/>
        </p:nvSpPr>
        <p:spPr>
          <a:xfrm rot="10800000" flipV="1">
            <a:off x="4064967" y="12745987"/>
            <a:ext cx="5256584" cy="2880320"/>
          </a:xfrm>
          <a:prstGeom prst="arc">
            <a:avLst>
              <a:gd name="adj1" fmla="val 16922661"/>
              <a:gd name="adj2" fmla="val 21241058"/>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7921451"/>
            <a:ext cx="2804933" cy="1975009"/>
          </a:xfrm>
          <a:prstGeom prst="roundRect">
            <a:avLst/>
          </a:prstGeom>
          <a:solidFill>
            <a:srgbClr val="37474F"/>
          </a:solidFill>
        </p:spPr>
        <p:txBody>
          <a:bodyPr wrap="square" rtlCol="0">
            <a:spAutoFit/>
          </a:bodyPr>
          <a:lstStyle/>
          <a:p>
            <a:pPr algn="ctr"/>
            <a:r>
              <a:rPr lang="en-US" sz="2000" b="1" dirty="0" smtClean="0">
                <a:solidFill>
                  <a:srgbClr val="FFD966"/>
                </a:solidFill>
                <a:latin typeface="Corbel" charset="0"/>
                <a:ea typeface="Corbel" charset="0"/>
                <a:cs typeface="Corbel" charset="0"/>
              </a:rPr>
              <a:t>🛠 Configure</a:t>
            </a:r>
          </a:p>
          <a:p>
            <a:pPr algn="ctr"/>
            <a:endParaRPr lang="en-US" sz="1000" b="1" dirty="0" smtClean="0">
              <a:solidFill>
                <a:srgbClr val="E0E0E0"/>
              </a:solidFill>
              <a:latin typeface="Corbel" charset="0"/>
              <a:ea typeface="Corbel" charset="0"/>
              <a:cs typeface="Corbel" charset="0"/>
            </a:endParaRPr>
          </a:p>
          <a:p>
            <a:pPr marL="342900" indent="-342900">
              <a:buFont typeface="Arial" charset="0"/>
              <a:buChar char="•"/>
            </a:pPr>
            <a:r>
              <a:rPr lang="en-US" sz="2000" dirty="0" smtClean="0">
                <a:solidFill>
                  <a:srgbClr val="E0E0E0"/>
                </a:solidFill>
                <a:latin typeface="Corbel" charset="0"/>
                <a:ea typeface="Corbel" charset="0"/>
                <a:cs typeface="Corbel" charset="0"/>
              </a:rPr>
              <a:t>Curate data</a:t>
            </a:r>
          </a:p>
          <a:p>
            <a:pPr marL="342900" indent="-342900">
              <a:buFont typeface="Arial" charset="0"/>
              <a:buChar char="•"/>
            </a:pPr>
            <a:r>
              <a:rPr lang="en-US" sz="2000" dirty="0" smtClean="0">
                <a:solidFill>
                  <a:srgbClr val="E0E0E0"/>
                </a:solidFill>
                <a:latin typeface="Corbel" charset="0"/>
                <a:ea typeface="Corbel" charset="0"/>
                <a:cs typeface="Corbel" charset="0"/>
              </a:rPr>
              <a:t>Manage users</a:t>
            </a:r>
          </a:p>
          <a:p>
            <a:pPr marL="342900" indent="-342900">
              <a:buFont typeface="Arial" charset="0"/>
              <a:buChar char="•"/>
            </a:pPr>
            <a:r>
              <a:rPr lang="en-US" sz="2000" dirty="0" smtClean="0">
                <a:solidFill>
                  <a:srgbClr val="E0E0E0"/>
                </a:solidFill>
                <a:latin typeface="Corbel" charset="0"/>
                <a:ea typeface="Corbel" charset="0"/>
                <a:cs typeface="Corbel" charset="0"/>
              </a:rPr>
              <a:t>Model metadata</a:t>
            </a:r>
          </a:p>
          <a:p>
            <a:pPr marL="342900" indent="-342900">
              <a:buFont typeface="Arial" charset="0"/>
              <a:buChar char="•"/>
            </a:pPr>
            <a:r>
              <a:rPr lang="en-US" sz="2000" dirty="0" smtClean="0">
                <a:solidFill>
                  <a:srgbClr val="E0E0E0"/>
                </a:solidFill>
                <a:latin typeface="Corbel" charset="0"/>
                <a:ea typeface="Corbel" charset="0"/>
                <a:cs typeface="Corbel" charset="0"/>
              </a:rPr>
              <a:t>Configure workflow</a:t>
            </a:r>
            <a:endParaRPr lang="en-US" sz="2000" dirty="0">
              <a:solidFill>
                <a:srgbClr val="E0E0E0"/>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1" name="Rectangle 100"/>
          <p:cNvSpPr/>
          <p:nvPr/>
        </p:nvSpPr>
        <p:spPr>
          <a:xfrm>
            <a:off x="7377335"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7377335"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72749" cy="327484"/>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29463" y="9164004"/>
            <a:ext cx="487898"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598706" y="9974127"/>
            <a:ext cx="3650837" cy="1547724"/>
          </a:xfrm>
          <a:prstGeom prst="roundRect">
            <a:avLst/>
          </a:prstGeom>
          <a:solidFill>
            <a:srgbClr val="374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227880"/>
            <a:ext cx="2448272" cy="1293971"/>
          </a:xfrm>
          <a:prstGeom prst="roundRect">
            <a:avLst/>
          </a:prstGeom>
          <a:solidFill>
            <a:srgbClr val="37474F"/>
          </a:solidFill>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Submit</a:t>
            </a:r>
          </a:p>
          <a:p>
            <a:pPr algn="ctr"/>
            <a:endParaRPr lang="en-US" sz="1000" b="1" dirty="0" smtClean="0">
              <a:solidFill>
                <a:srgbClr val="E0E0E0"/>
              </a:solidFill>
              <a:latin typeface="Corbel" charset="0"/>
              <a:ea typeface="Corbel" charset="0"/>
              <a:cs typeface="Corbel" charset="0"/>
            </a:endParaRPr>
          </a:p>
          <a:p>
            <a:pPr marL="342900" indent="-342900">
              <a:buFont typeface="Arial" charset="0"/>
              <a:buChar char="•"/>
            </a:pPr>
            <a:r>
              <a:rPr lang="en-US" sz="2000" dirty="0" smtClean="0">
                <a:solidFill>
                  <a:srgbClr val="E0E0E0"/>
                </a:solidFill>
                <a:latin typeface="Corbel" charset="0"/>
                <a:ea typeface="Corbel" charset="0"/>
                <a:cs typeface="Corbel" charset="0"/>
              </a:rPr>
              <a:t>Deposit files</a:t>
            </a:r>
          </a:p>
          <a:p>
            <a:pPr marL="342900" indent="-342900">
              <a:buFont typeface="Arial" charset="0"/>
              <a:buChar char="•"/>
            </a:pPr>
            <a:r>
              <a:rPr lang="en-US" sz="2000" dirty="0" smtClean="0">
                <a:solidFill>
                  <a:srgbClr val="E0E0E0"/>
                </a:solidFill>
                <a:latin typeface="Corbel" charset="0"/>
                <a:ea typeface="Corbel" charset="0"/>
                <a:cs typeface="Corbel" charset="0"/>
              </a:rPr>
              <a:t>Create metadata</a:t>
            </a:r>
          </a:p>
        </p:txBody>
      </p:sp>
      <p:sp>
        <p:nvSpPr>
          <p:cNvPr id="172" name="TextBox 171"/>
          <p:cNvSpPr txBox="1"/>
          <p:nvPr/>
        </p:nvSpPr>
        <p:spPr>
          <a:xfrm>
            <a:off x="5577135" y="10369723"/>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E0E0E0"/>
                </a:solidFill>
                <a:latin typeface="Corbel" charset="0"/>
                <a:ea typeface="Corbel" charset="0"/>
                <a:cs typeface="Corbel" charset="0"/>
              </a:rPr>
              <a:t>Catalog</a:t>
            </a:r>
          </a:p>
          <a:p>
            <a:pPr marL="342900" indent="-342900">
              <a:buFont typeface="Arial" charset="0"/>
              <a:buChar char="•"/>
            </a:pPr>
            <a:r>
              <a:rPr lang="en-US" sz="2000" dirty="0" smtClean="0">
                <a:solidFill>
                  <a:srgbClr val="E0E0E0"/>
                </a:solidFill>
                <a:latin typeface="Corbel" charset="0"/>
                <a:ea typeface="Corbel" charset="0"/>
                <a:cs typeface="Corbel" charset="0"/>
              </a:rPr>
              <a:t>Transcribe</a:t>
            </a:r>
          </a:p>
          <a:p>
            <a:pPr marL="342900" indent="-342900">
              <a:buFont typeface="Arial" charset="0"/>
              <a:buChar char="•"/>
            </a:pPr>
            <a:r>
              <a:rPr lang="en-US" sz="2000" dirty="0" smtClean="0">
                <a:solidFill>
                  <a:srgbClr val="E0E0E0"/>
                </a:solidFill>
                <a:latin typeface="Corbel" charset="0"/>
                <a:ea typeface="Corbel" charset="0"/>
                <a:cs typeface="Corbel" charset="0"/>
              </a:rPr>
              <a:t>Encode</a:t>
            </a:r>
          </a:p>
          <a:p>
            <a:pPr marL="342900" indent="-342900">
              <a:buFont typeface="Arial" charset="0"/>
              <a:buChar char="•"/>
            </a:pPr>
            <a:r>
              <a:rPr lang="en-US" sz="2000" dirty="0" smtClean="0">
                <a:solidFill>
                  <a:srgbClr val="E0E0E0"/>
                </a:solidFill>
                <a:latin typeface="Corbel" charset="0"/>
                <a:ea typeface="Corbel" charset="0"/>
                <a:cs typeface="Corbel" charset="0"/>
              </a:rPr>
              <a:t>Translate</a:t>
            </a:r>
          </a:p>
          <a:p>
            <a:pPr marL="342900" indent="-342900">
              <a:buFont typeface="Arial" charset="0"/>
              <a:buChar char="•"/>
            </a:pPr>
            <a:r>
              <a:rPr lang="en-US" sz="2000" dirty="0" smtClean="0">
                <a:solidFill>
                  <a:srgbClr val="E0E0E0"/>
                </a:solidFill>
                <a:latin typeface="Corbel" charset="0"/>
                <a:ea typeface="Corbel" charset="0"/>
                <a:cs typeface="Corbel" charset="0"/>
              </a:rPr>
              <a:t>Transliterate</a:t>
            </a:r>
            <a:endParaRPr lang="en-US" sz="2000" dirty="0">
              <a:solidFill>
                <a:srgbClr val="E0E0E0"/>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63966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rot="-600000">
            <a:off x="8526997" y="7939868"/>
            <a:ext cx="288032" cy="53591"/>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rgbClr val="E0E0E0"/>
                </a:solidFill>
                <a:latin typeface="Corbel" charset="0"/>
                <a:ea typeface="Corbel" charset="0"/>
                <a:cs typeface="Corbel" charset="0"/>
              </a:rPr>
              <a:t>Relationships between team members, roles, tasks, interfaces, and tools</a:t>
            </a:r>
            <a:endParaRPr lang="en-US" sz="1600" i="1" dirty="0">
              <a:solidFill>
                <a:srgbClr val="E0E0E0"/>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4428"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4807"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897383"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45087" y="12025907"/>
            <a:ext cx="3600848" cy="834271"/>
          </a:xfrm>
          <a:prstGeom prst="roundRect">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Depositors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endParaRPr lang="en-US" sz="1800" dirty="0">
              <a:solidFill>
                <a:srgbClr val="E0E0E0"/>
              </a:solidFill>
              <a:latin typeface="Corbel" charset="0"/>
              <a:ea typeface="Corbel" charset="0"/>
              <a:cs typeface="Corbel" charset="0"/>
            </a:endParaRPr>
          </a:p>
        </p:txBody>
      </p:sp>
      <p:sp>
        <p:nvSpPr>
          <p:cNvPr id="83" name="TextBox 82"/>
          <p:cNvSpPr txBox="1"/>
          <p:nvPr/>
        </p:nvSpPr>
        <p:spPr>
          <a:xfrm>
            <a:off x="896615" y="12025907"/>
            <a:ext cx="3528392" cy="1396603"/>
          </a:xfrm>
          <a:prstGeom prst="roundRect">
            <a:avLst>
              <a:gd name="adj" fmla="val 11073"/>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Editors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E0E0E0"/>
                </a:solidFill>
                <a:latin typeface="Corbel" charset="0"/>
                <a:ea typeface="Corbel" charset="0"/>
                <a:cs typeface="Corbel" charset="0"/>
              </a:rPr>
              <a:t>Accept and reject deposits</a:t>
            </a:r>
            <a:endParaRPr lang="en-US" sz="1800" dirty="0">
              <a:solidFill>
                <a:srgbClr val="E0E0E0"/>
              </a:solidFill>
              <a:latin typeface="Corbel" charset="0"/>
              <a:ea typeface="Corbel" charset="0"/>
              <a:cs typeface="Corbel" charset="0"/>
            </a:endParaRPr>
          </a:p>
        </p:txBody>
      </p:sp>
      <p:sp>
        <p:nvSpPr>
          <p:cNvPr id="13" name="TextBox 12"/>
          <p:cNvSpPr txBox="1"/>
          <p:nvPr/>
        </p:nvSpPr>
        <p:spPr>
          <a:xfrm>
            <a:off x="5577135" y="9963501"/>
            <a:ext cx="3672408" cy="442674"/>
          </a:xfrm>
          <a:prstGeom prst="roundRect">
            <a:avLst/>
          </a:prstGeom>
          <a:noFill/>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Edit</a:t>
            </a:r>
            <a:endParaRPr lang="en-US" sz="2000" b="1" dirty="0">
              <a:solidFill>
                <a:srgbClr val="FFD966"/>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9503" y="17120492"/>
            <a:ext cx="954087" cy="954087"/>
          </a:xfrm>
          <a:prstGeom prst="rect">
            <a:avLst/>
          </a:prstGeom>
        </p:spPr>
      </p:pic>
      <p:cxnSp>
        <p:nvCxnSpPr>
          <p:cNvPr id="35" name="Straight Connector 34"/>
          <p:cNvCxnSpPr/>
          <p:nvPr/>
        </p:nvCxnSpPr>
        <p:spPr>
          <a:xfrm>
            <a:off x="861281" y="4177035"/>
            <a:ext cx="4571838"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708472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r>
              <a:rPr lang="en-US" sz="500" dirty="0">
                <a:solidFill>
                  <a:schemeClr val="bg1">
                    <a:lumMod val="95000"/>
                  </a:schemeClr>
                </a:solidFill>
                <a:latin typeface="Corbel" charset="0"/>
                <a:ea typeface="Corbel" charset="0"/>
                <a:cs typeface="Corbel" charset="0"/>
              </a:rPr>
              <a:t> </a:t>
            </a:r>
            <a:r>
              <a:rPr lang="en-US" sz="5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Scan the QR code on the right or visit </a:t>
            </a:r>
            <a:r>
              <a:rPr lang="en-US" sz="2000" dirty="0">
                <a:solidFill>
                  <a:schemeClr val="tx2">
                    <a:lumMod val="40000"/>
                    <a:lumOff val="60000"/>
                  </a:schemeClr>
                </a:solidFill>
                <a:latin typeface="Consolas" charset="0"/>
                <a:ea typeface="Consolas" charset="0"/>
                <a:cs typeface="Consolas" charset="0"/>
              </a:rPr>
              <a:t>https://</a:t>
            </a:r>
            <a:r>
              <a:rPr lang="en-US" sz="2000" dirty="0" err="1">
                <a:solidFill>
                  <a:schemeClr val="tx2">
                    <a:lumMod val="40000"/>
                    <a:lumOff val="60000"/>
                  </a:schemeClr>
                </a:solidFill>
                <a:latin typeface="Consolas" charset="0"/>
                <a:ea typeface="Consolas" charset="0"/>
                <a:cs typeface="Consolas" charset="0"/>
              </a:rPr>
              <a:t>goo.gl</a:t>
            </a:r>
            <a:r>
              <a:rPr lang="en-US" sz="2000" dirty="0">
                <a:solidFill>
                  <a:schemeClr val="tx2">
                    <a:lumMod val="40000"/>
                    <a:lumOff val="60000"/>
                  </a:schemeClr>
                </a:solidFill>
                <a:latin typeface="Consolas" charset="0"/>
                <a:ea typeface="Consolas" charset="0"/>
                <a:cs typeface="Consolas" charset="0"/>
              </a:rPr>
              <a:t>/PT1IhE</a:t>
            </a:r>
            <a:r>
              <a:rPr lang="en-US" sz="2000" dirty="0" smtClean="0">
                <a:solidFill>
                  <a:schemeClr val="bg1">
                    <a:lumMod val="95000"/>
                  </a:schemeClr>
                </a:solidFill>
                <a:latin typeface="Corbel" charset="0"/>
                <a:ea typeface="Corbel" charset="0"/>
                <a:cs typeface="Corbel" charset="0"/>
              </a:rPr>
              <a:t> to review and comment on the Charon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Fedora 4</a:t>
            </a:r>
            <a:endParaRPr lang="en-US" sz="2000" b="1" dirty="0">
              <a:solidFill>
                <a:srgbClr val="73626E"/>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280935"/>
            <a:ext cx="3600400" cy="2281476"/>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977"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9" name="Rectangle 118"/>
          <p:cNvSpPr/>
          <p:nvPr/>
        </p:nvSpPr>
        <p:spPr>
          <a:xfrm>
            <a:off x="-1" y="0"/>
            <a:ext cx="10290175" cy="1829117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1538</Words>
  <Application>Microsoft Macintosh PowerPoint</Application>
  <PresentationFormat>Custom</PresentationFormat>
  <Paragraphs>468</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181</cp:revision>
  <dcterms:created xsi:type="dcterms:W3CDTF">2014-04-27T22:54:35Z</dcterms:created>
  <dcterms:modified xsi:type="dcterms:W3CDTF">2017-06-07T17:54:54Z</dcterms:modified>
</cp:coreProperties>
</file>