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6" r:id="rId2"/>
    <p:sldId id="268" r:id="rId3"/>
    <p:sldId id="267" r:id="rId4"/>
    <p:sldId id="260" r:id="rId5"/>
    <p:sldId id="265" r:id="rId6"/>
    <p:sldId id="257" r:id="rId7"/>
    <p:sldId id="258" r:id="rId8"/>
    <p:sldId id="259" r:id="rId9"/>
    <p:sldId id="263" r:id="rId10"/>
    <p:sldId id="264" r:id="rId11"/>
    <p:sldId id="261" r:id="rId12"/>
    <p:sldId id="262" r:id="rId13"/>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3" userDrawn="1">
          <p15:clr>
            <a:srgbClr val="A4A3A4"/>
          </p15:clr>
        </p15:guide>
        <p15:guide id="3" pos="6371"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74F"/>
    <a:srgbClr val="FFD966"/>
    <a:srgbClr val="78909C"/>
    <a:srgbClr val="73626E"/>
    <a:srgbClr val="E0E0E0"/>
    <a:srgbClr val="64FFDA"/>
    <a:srgbClr val="413E4A"/>
    <a:srgbClr val="CDD7B6"/>
    <a:srgbClr val="A8C0A8"/>
    <a:srgbClr val="CAE8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27"/>
    <p:restoredTop sz="94716"/>
  </p:normalViewPr>
  <p:slideViewPr>
    <p:cSldViewPr>
      <p:cViewPr varScale="1">
        <p:scale>
          <a:sx n="78" d="100"/>
          <a:sy n="78" d="100"/>
        </p:scale>
        <p:origin x="6064" y="224"/>
      </p:cViewPr>
      <p:guideLst>
        <p:guide orient="horz" pos="1543"/>
        <p:guide pos="6371"/>
      </p:guideLst>
    </p:cSldViewPr>
  </p:slideViewPr>
  <p:notesTextViewPr>
    <p:cViewPr>
      <p:scale>
        <a:sx n="100" d="100"/>
        <a:sy n="100" d="100"/>
      </p:scale>
      <p:origin x="0" y="0"/>
    </p:cViewPr>
  </p:notesTextViewPr>
  <p:notesViewPr>
    <p:cSldViewPr showGuides="1">
      <p:cViewPr varScale="1">
        <p:scale>
          <a:sx n="82" d="100"/>
          <a:sy n="82" d="100"/>
        </p:scale>
        <p:origin x="1928"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5/30/17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2</a:t>
            </a:fld>
            <a:endParaRPr lang="en-US"/>
          </a:p>
        </p:txBody>
      </p:sp>
    </p:spTree>
    <p:extLst>
      <p:ext uri="{BB962C8B-B14F-4D97-AF65-F5344CB8AC3E}">
        <p14:creationId xmlns:p14="http://schemas.microsoft.com/office/powerpoint/2010/main" val="164544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408295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4</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10</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11</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12</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30/05/2017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30/05/2017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jpg"/><Relationship Id="rId5" Type="http://schemas.openxmlformats.org/officeDocument/2006/relationships/image" Target="../media/image2.png"/><Relationship Id="rId6" Type="http://schemas.openxmlformats.org/officeDocument/2006/relationships/image" Target="../media/image3.gif"/><Relationship Id="rId7" Type="http://schemas.openxmlformats.org/officeDocument/2006/relationships/image" Target="../media/image11.png"/><Relationship Id="rId8" Type="http://schemas.openxmlformats.org/officeDocument/2006/relationships/image" Target="../media/image4.png"/><Relationship Id="rId9" Type="http://schemas.openxmlformats.org/officeDocument/2006/relationships/image" Target="../media/image5.jpg"/><Relationship Id="rId10"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jpg"/><Relationship Id="rId5" Type="http://schemas.openxmlformats.org/officeDocument/2006/relationships/image" Target="../media/image2.png"/><Relationship Id="rId6"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gif"/><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5.jp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678364" y="387987"/>
            <a:ext cx="3456384" cy="9306287"/>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43985" y="3456955"/>
            <a:ext cx="4417125" cy="31683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433119" y="3456955"/>
            <a:ext cx="4536828"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r>
              <a:rPr lang="en-US" sz="500" dirty="0">
                <a:solidFill>
                  <a:schemeClr val="bg1">
                    <a:lumMod val="95000"/>
                  </a:schemeClr>
                </a:solidFill>
                <a:latin typeface="Corbel" charset="0"/>
                <a:ea typeface="Corbel" charset="0"/>
                <a:cs typeface="Corbel" charset="0"/>
              </a:rPr>
              <a:t> </a:t>
            </a:r>
            <a:r>
              <a:rPr lang="en-US" sz="500" dirty="0" smtClean="0">
                <a:solidFill>
                  <a:schemeClr val="bg1">
                    <a:lumMod val="95000"/>
                  </a:schemeClr>
                </a:solidFill>
                <a:latin typeface="Corbel" charset="0"/>
                <a:ea typeface="Corbel" charset="0"/>
                <a:cs typeface="Corbel" charset="0"/>
              </a:rPr>
              <a:t> </a:t>
            </a:r>
            <a:r>
              <a:rPr lang="en-US" sz="2000" dirty="0" smtClean="0">
                <a:solidFill>
                  <a:schemeClr val="bg1">
                    <a:lumMod val="95000"/>
                  </a:schemeClr>
                </a:solidFill>
                <a:latin typeface="Corbel" charset="0"/>
                <a:ea typeface="Corbel" charset="0"/>
                <a:cs typeface="Corbel" charset="0"/>
              </a:rPr>
              <a:t>Scan the QR code on the right or visit </a:t>
            </a:r>
            <a:r>
              <a:rPr lang="en-US" sz="2000" dirty="0">
                <a:solidFill>
                  <a:schemeClr val="tx2">
                    <a:lumMod val="40000"/>
                    <a:lumOff val="60000"/>
                  </a:schemeClr>
                </a:solidFill>
                <a:latin typeface="Consolas" charset="0"/>
                <a:ea typeface="Consolas" charset="0"/>
                <a:cs typeface="Consolas" charset="0"/>
              </a:rPr>
              <a:t>https://</a:t>
            </a:r>
            <a:r>
              <a:rPr lang="en-US" sz="2000" dirty="0" err="1">
                <a:solidFill>
                  <a:schemeClr val="tx2">
                    <a:lumMod val="40000"/>
                    <a:lumOff val="60000"/>
                  </a:schemeClr>
                </a:solidFill>
                <a:latin typeface="Consolas" charset="0"/>
                <a:ea typeface="Consolas" charset="0"/>
                <a:cs typeface="Consolas" charset="0"/>
              </a:rPr>
              <a:t>goo.gl</a:t>
            </a:r>
            <a:r>
              <a:rPr lang="en-US" sz="2000" dirty="0">
                <a:solidFill>
                  <a:schemeClr val="tx2">
                    <a:lumMod val="40000"/>
                    <a:lumOff val="60000"/>
                  </a:schemeClr>
                </a:solidFill>
                <a:latin typeface="Consolas" charset="0"/>
                <a:ea typeface="Consolas" charset="0"/>
                <a:cs typeface="Consolas" charset="0"/>
              </a:rPr>
              <a:t>/PT1IhE</a:t>
            </a:r>
            <a:r>
              <a:rPr lang="en-US" sz="2000" dirty="0" smtClean="0">
                <a:solidFill>
                  <a:schemeClr val="bg1">
                    <a:lumMod val="95000"/>
                  </a:schemeClr>
                </a:solidFill>
                <a:latin typeface="Corbel" charset="0"/>
                <a:ea typeface="Corbel" charset="0"/>
                <a:cs typeface="Corbel" charset="0"/>
              </a:rPr>
              <a:t> to review and comment on the Charon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Fedora 4</a:t>
            </a:r>
            <a:endParaRPr lang="en-US" sz="2000" b="1" dirty="0">
              <a:solidFill>
                <a:srgbClr val="73626E"/>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97215" y="14280935"/>
            <a:ext cx="3600400" cy="2281476"/>
          </a:xfrm>
          <a:prstGeom prst="roundRect">
            <a:avLst>
              <a:gd name="adj" fmla="val 8317"/>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8137475"/>
            <a:ext cx="2804933" cy="1464231"/>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886738" y="9829216"/>
            <a:ext cx="3888432" cy="16561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110107"/>
            <a:ext cx="2664296" cy="1123712"/>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6030754" y="10333272"/>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791"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13" name="TextBox 12"/>
          <p:cNvSpPr txBox="1"/>
          <p:nvPr/>
        </p:nvSpPr>
        <p:spPr>
          <a:xfrm>
            <a:off x="6030754" y="9901224"/>
            <a:ext cx="3672408" cy="442674"/>
          </a:xfrm>
          <a:prstGeom prst="roundRect">
            <a:avLst/>
          </a:prstGeom>
          <a:solidFill>
            <a:schemeClr val="bg1">
              <a:lumMod val="85000"/>
            </a:schemeClr>
          </a:solidFill>
        </p:spPr>
        <p:txBody>
          <a:bodyPr wrap="square" rtlCol="0">
            <a:spAutoFit/>
          </a:bodyPr>
          <a:lstStyle/>
          <a:p>
            <a:pPr algn="ctr"/>
            <a:r>
              <a:rPr lang="en-US" sz="2000" b="1" dirty="0">
                <a:solidFill>
                  <a:srgbClr val="73626E"/>
                </a:solidFill>
                <a:latin typeface="Corbel" charset="0"/>
                <a:ea typeface="Corbel" charset="0"/>
                <a:cs typeface="Corbel" charset="0"/>
              </a:rPr>
              <a:t>{ </a:t>
            </a:r>
            <a:r>
              <a:rPr lang="en-US" sz="2000" b="1" dirty="0" smtClean="0">
                <a:solidFill>
                  <a:srgbClr val="73626E"/>
                </a:solidFill>
                <a:latin typeface="Corbel" charset="0"/>
                <a:ea typeface="Corbel" charset="0"/>
                <a:cs typeface="Corbel" charset="0"/>
              </a:rPr>
              <a:t>Edit ✏️ }</a:t>
            </a:r>
            <a:endParaRPr lang="en-US" sz="2000" b="1" dirty="0">
              <a:solidFill>
                <a:srgbClr val="73626E"/>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lumMod val="85000"/>
              </a:schemeClr>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sp>
        <p:nvSpPr>
          <p:cNvPr id="6" name="Round Same Side Corner Rectangle 5"/>
          <p:cNvSpPr/>
          <p:nvPr/>
        </p:nvSpPr>
        <p:spPr>
          <a:xfrm rot="5400000">
            <a:off x="3678364" y="387987"/>
            <a:ext cx="3456384" cy="9306287"/>
          </a:xfrm>
          <a:prstGeom prst="round2SameRect">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43985" y="3456955"/>
            <a:ext cx="4417125" cy="31683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433119" y="3456955"/>
            <a:ext cx="4536828" cy="3262432"/>
          </a:xfrm>
          <a:prstGeom prst="rect">
            <a:avLst/>
          </a:prstGeom>
          <a:noFill/>
          <a:ln>
            <a:noFill/>
          </a:ln>
        </p:spPr>
        <p:txBody>
          <a:bodyPr wrap="square" lIns="91440" tIns="91440" rIns="91440" bIns="91440" rtlCol="0">
            <a:spAutoFit/>
          </a:bodyPr>
          <a:lstStyle/>
          <a:p>
            <a:r>
              <a:rPr lang="en-US" sz="2000" dirty="0" smtClean="0">
                <a:solidFill>
                  <a:srgbClr val="37474F"/>
                </a:solidFill>
                <a:latin typeface="Corbel" charset="0"/>
                <a:ea typeface="Corbel" charset="0"/>
                <a:cs typeface="Corbel" charset="0"/>
              </a:rPr>
              <a:t>How can Hydra be used </a:t>
            </a:r>
            <a:r>
              <a:rPr lang="en-US" sz="2000" dirty="0">
                <a:solidFill>
                  <a:srgbClr val="37474F"/>
                </a:solidFill>
                <a:latin typeface="Corbel" charset="0"/>
                <a:ea typeface="Corbel" charset="0"/>
                <a:cs typeface="Corbel" charset="0"/>
              </a:rPr>
              <a:t>to enable the creation, dissemination, and </a:t>
            </a:r>
            <a:r>
              <a:rPr lang="en-US" sz="2000" dirty="0" smtClean="0">
                <a:solidFill>
                  <a:srgbClr val="37474F"/>
                </a:solidFill>
                <a:latin typeface="Corbel" charset="0"/>
                <a:ea typeface="Corbel" charset="0"/>
                <a:cs typeface="Corbel" charset="0"/>
              </a:rPr>
              <a:t>long-term </a:t>
            </a:r>
            <a:r>
              <a:rPr lang="en-US" sz="2000" dirty="0">
                <a:solidFill>
                  <a:srgbClr val="37474F"/>
                </a:solidFill>
                <a:latin typeface="Corbel" charset="0"/>
                <a:ea typeface="Corbel" charset="0"/>
                <a:cs typeface="Corbel" charset="0"/>
              </a:rPr>
              <a:t>support of </a:t>
            </a:r>
            <a:r>
              <a:rPr lang="en-US" sz="2000" dirty="0" smtClean="0">
                <a:solidFill>
                  <a:srgbClr val="37474F"/>
                </a:solidFill>
                <a:latin typeface="Corbel" charset="0"/>
                <a:ea typeface="Corbel" charset="0"/>
                <a:cs typeface="Corbel" charset="0"/>
              </a:rPr>
              <a:t>digital humanities projects </a:t>
            </a:r>
            <a:r>
              <a:rPr lang="en-US" sz="2000" dirty="0">
                <a:solidFill>
                  <a:srgbClr val="37474F"/>
                </a:solidFill>
                <a:latin typeface="Corbel" charset="0"/>
                <a:ea typeface="Corbel" charset="0"/>
                <a:cs typeface="Corbel" charset="0"/>
              </a:rPr>
              <a:t>and </a:t>
            </a:r>
            <a:r>
              <a:rPr lang="en-US" sz="2000" dirty="0" smtClean="0">
                <a:solidFill>
                  <a:srgbClr val="37474F"/>
                </a:solidFill>
                <a:latin typeface="Corbel" charset="0"/>
                <a:ea typeface="Corbel" charset="0"/>
                <a:cs typeface="Corbel" charset="0"/>
              </a:rPr>
              <a:t>publications? NUL's Digital Scholarship Group seeks </a:t>
            </a:r>
            <a:r>
              <a:rPr lang="en-US" sz="2000" dirty="0">
                <a:solidFill>
                  <a:srgbClr val="37474F"/>
                </a:solidFill>
                <a:latin typeface="Corbel" charset="0"/>
                <a:ea typeface="Corbel" charset="0"/>
                <a:cs typeface="Corbel" charset="0"/>
              </a:rPr>
              <a:t>to answer this question by developing a workflow-based digital </a:t>
            </a:r>
            <a:r>
              <a:rPr lang="en-US" sz="2000" dirty="0" smtClean="0">
                <a:solidFill>
                  <a:srgbClr val="37474F"/>
                </a:solidFill>
                <a:latin typeface="Corbel" charset="0"/>
                <a:ea typeface="Corbel" charset="0"/>
                <a:cs typeface="Corbel" charset="0"/>
              </a:rPr>
              <a:t>framework </a:t>
            </a:r>
            <a:r>
              <a:rPr lang="en-US" sz="2000" dirty="0">
                <a:solidFill>
                  <a:srgbClr val="37474F"/>
                </a:solidFill>
                <a:latin typeface="Corbel" charset="0"/>
                <a:ea typeface="Corbel" charset="0"/>
                <a:cs typeface="Corbel" charset="0"/>
              </a:rPr>
              <a:t>to provide editorial </a:t>
            </a:r>
            <a:r>
              <a:rPr lang="en-US" sz="2000" dirty="0" smtClean="0">
                <a:solidFill>
                  <a:srgbClr val="37474F"/>
                </a:solidFill>
                <a:latin typeface="Corbel" charset="0"/>
                <a:ea typeface="Corbel" charset="0"/>
                <a:cs typeface="Corbel" charset="0"/>
              </a:rPr>
              <a:t>and other workflow </a:t>
            </a:r>
            <a:r>
              <a:rPr lang="en-US" sz="2000" dirty="0">
                <a:solidFill>
                  <a:srgbClr val="37474F"/>
                </a:solidFill>
                <a:latin typeface="Corbel" charset="0"/>
                <a:ea typeface="Corbel" charset="0"/>
                <a:cs typeface="Corbel" charset="0"/>
              </a:rPr>
              <a:t>management </a:t>
            </a:r>
            <a:r>
              <a:rPr lang="en-US" sz="2000" dirty="0" smtClean="0">
                <a:solidFill>
                  <a:srgbClr val="37474F"/>
                </a:solidFill>
                <a:latin typeface="Corbel" charset="0"/>
                <a:ea typeface="Corbel" charset="0"/>
                <a:cs typeface="Corbel" charset="0"/>
              </a:rPr>
              <a:t>tools commonly used in digital humanities project work.</a:t>
            </a:r>
            <a:endParaRPr lang="en-US" sz="2000" dirty="0">
              <a:solidFill>
                <a:srgbClr val="37474F"/>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rgbClr val="FFD966"/>
                </a:solidFill>
                <a:latin typeface="Corbel" charset="0"/>
                <a:ea typeface="Corbel" charset="0"/>
                <a:cs typeface="Corbel" charset="0"/>
              </a:rPr>
              <a:t>Charon: </a:t>
            </a:r>
            <a:r>
              <a:rPr lang="en-US" sz="5800" dirty="0" smtClean="0">
                <a:solidFill>
                  <a:srgbClr val="FFD966"/>
                </a:solidFill>
                <a:latin typeface="Corbel" charset="0"/>
                <a:ea typeface="Corbel" charset="0"/>
                <a:cs typeface="Corbel" charset="0"/>
              </a:rPr>
              <a:t>A </a:t>
            </a:r>
            <a:r>
              <a:rPr lang="en-US" sz="5800" dirty="0">
                <a:solidFill>
                  <a:srgbClr val="FFD966"/>
                </a:solidFill>
                <a:latin typeface="Corbel" charset="0"/>
                <a:ea typeface="Corbel" charset="0"/>
                <a:cs typeface="Corbel" charset="0"/>
              </a:rPr>
              <a:t>Repository </a:t>
            </a:r>
            <a:r>
              <a:rPr lang="en-US" sz="5800" dirty="0" smtClean="0">
                <a:solidFill>
                  <a:srgbClr val="FFD966"/>
                </a:solidFill>
                <a:latin typeface="Corbel" charset="0"/>
                <a:ea typeface="Corbel" charset="0"/>
                <a:cs typeface="Corbel" charset="0"/>
              </a:rPr>
              <a:t>for Digital Humanities Project Work</a:t>
            </a:r>
            <a:endParaRPr lang="en-US" sz="5800" dirty="0">
              <a:solidFill>
                <a:srgbClr val="FFD966"/>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rgbClr val="E0E0E0"/>
                </a:solidFill>
                <a:latin typeface="Corbel" charset="0"/>
                <a:ea typeface="Corbel" charset="0"/>
                <a:cs typeface="Corbel" charset="0"/>
              </a:rPr>
              <a:t>Sarah Sweeney, </a:t>
            </a:r>
            <a:r>
              <a:rPr lang="en-US" sz="2400" dirty="0" err="1">
                <a:solidFill>
                  <a:srgbClr val="E0E0E0"/>
                </a:solidFill>
                <a:latin typeface="Corbel" charset="0"/>
                <a:ea typeface="Corbel" charset="0"/>
                <a:cs typeface="Corbel" charset="0"/>
              </a:rPr>
              <a:t>sj.sweeney@northeastern.edu</a:t>
            </a:r>
            <a:endParaRPr lang="en-US" sz="2400" dirty="0">
              <a:solidFill>
                <a:srgbClr val="E0E0E0"/>
              </a:solidFill>
              <a:latin typeface="Corbel" charset="0"/>
              <a:ea typeface="Corbel" charset="0"/>
              <a:cs typeface="Corbel" charset="0"/>
            </a:endParaRPr>
          </a:p>
          <a:p>
            <a:r>
              <a:rPr lang="en-US" sz="2400" dirty="0" smtClean="0">
                <a:solidFill>
                  <a:srgbClr val="E0E0E0"/>
                </a:solidFill>
                <a:latin typeface="Corbel" charset="0"/>
                <a:ea typeface="Corbel" charset="0"/>
                <a:cs typeface="Corbel" charset="0"/>
              </a:rPr>
              <a:t>Northeastern University Libraries</a:t>
            </a:r>
          </a:p>
          <a:p>
            <a:r>
              <a:rPr lang="en-US" sz="2400" dirty="0" smtClean="0">
                <a:solidFill>
                  <a:srgbClr val="E0E0E0"/>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rgbClr val="37474F"/>
                </a:solidFill>
                <a:latin typeface="Corbel" charset="0"/>
                <a:ea typeface="Corbel" charset="0"/>
                <a:cs typeface="Corbel" charset="0"/>
              </a:rPr>
              <a:t>This project is still in development and we would like your input!</a:t>
            </a:r>
            <a:r>
              <a:rPr lang="en-US" sz="500" dirty="0">
                <a:solidFill>
                  <a:srgbClr val="37474F"/>
                </a:solidFill>
                <a:latin typeface="Corbel" charset="0"/>
                <a:ea typeface="Corbel" charset="0"/>
                <a:cs typeface="Corbel" charset="0"/>
              </a:rPr>
              <a:t> </a:t>
            </a:r>
            <a:r>
              <a:rPr lang="en-US" sz="500" dirty="0" smtClean="0">
                <a:solidFill>
                  <a:srgbClr val="37474F"/>
                </a:solidFill>
                <a:latin typeface="Corbel" charset="0"/>
                <a:ea typeface="Corbel" charset="0"/>
                <a:cs typeface="Corbel" charset="0"/>
              </a:rPr>
              <a:t> </a:t>
            </a:r>
            <a:r>
              <a:rPr lang="en-US" sz="2000" dirty="0" smtClean="0">
                <a:solidFill>
                  <a:srgbClr val="37474F"/>
                </a:solidFill>
                <a:latin typeface="Corbel" charset="0"/>
                <a:ea typeface="Corbel" charset="0"/>
                <a:cs typeface="Corbel" charset="0"/>
              </a:rPr>
              <a:t>Scan the QR code on the right or visit </a:t>
            </a:r>
            <a:r>
              <a:rPr lang="en-US" sz="2000" dirty="0">
                <a:solidFill>
                  <a:srgbClr val="FFD966"/>
                </a:solidFill>
                <a:latin typeface="Consolas" charset="0"/>
                <a:ea typeface="Consolas" charset="0"/>
                <a:cs typeface="Consolas" charset="0"/>
              </a:rPr>
              <a:t>https://</a:t>
            </a:r>
            <a:r>
              <a:rPr lang="en-US" sz="2000" dirty="0" err="1">
                <a:solidFill>
                  <a:srgbClr val="FFD966"/>
                </a:solidFill>
                <a:latin typeface="Consolas" charset="0"/>
                <a:ea typeface="Consolas" charset="0"/>
                <a:cs typeface="Consolas" charset="0"/>
              </a:rPr>
              <a:t>goo.gl</a:t>
            </a:r>
            <a:r>
              <a:rPr lang="en-US" sz="2000" dirty="0">
                <a:solidFill>
                  <a:srgbClr val="FFD966"/>
                </a:solidFill>
                <a:latin typeface="Consolas" charset="0"/>
                <a:ea typeface="Consolas" charset="0"/>
                <a:cs typeface="Consolas" charset="0"/>
              </a:rPr>
              <a:t>/PT1IhE</a:t>
            </a:r>
            <a:r>
              <a:rPr lang="en-US" sz="2000" dirty="0" smtClean="0">
                <a:solidFill>
                  <a:srgbClr val="37474F"/>
                </a:solidFill>
                <a:latin typeface="Corbel" charset="0"/>
                <a:ea typeface="Corbel" charset="0"/>
                <a:cs typeface="Corbel" charset="0"/>
              </a:rPr>
              <a:t> to review and comment on the Charon technical specification. Any and all feedback is welcome!</a:t>
            </a:r>
            <a:endParaRPr lang="en-US" sz="2000" dirty="0">
              <a:solidFill>
                <a:srgbClr val="37474F"/>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Fedora 4</a:t>
            </a:r>
            <a:endParaRPr lang="en-US" sz="2000" b="1" dirty="0">
              <a:solidFill>
                <a:srgbClr val="37474F"/>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pPr algn="ctr"/>
            <a:r>
              <a:rPr lang="en-US" sz="2000" b="1" dirty="0" smtClean="0">
                <a:solidFill>
                  <a:srgbClr val="37474F"/>
                </a:solidFill>
                <a:latin typeface="Corbel" charset="0"/>
                <a:ea typeface="Corbel" charset="0"/>
                <a:cs typeface="Corbel" charset="0"/>
              </a:rPr>
              <a:t>Creators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37474F"/>
                </a:solidFill>
                <a:latin typeface="Corbel" charset="0"/>
                <a:ea typeface="Corbel" charset="0"/>
                <a:cs typeface="Corbel" charset="0"/>
              </a:rPr>
              <a:t>Claim and execute tasks</a:t>
            </a:r>
            <a:endParaRPr lang="en-US" sz="1800" dirty="0">
              <a:solidFill>
                <a:srgbClr val="37474F"/>
              </a:solidFill>
              <a:latin typeface="Corbel" charset="0"/>
              <a:ea typeface="Corbel" charset="0"/>
              <a:cs typeface="Corbel" charset="0"/>
            </a:endParaRPr>
          </a:p>
        </p:txBody>
      </p:sp>
      <p:sp>
        <p:nvSpPr>
          <p:cNvPr id="84" name="TextBox 83"/>
          <p:cNvSpPr txBox="1"/>
          <p:nvPr/>
        </p:nvSpPr>
        <p:spPr>
          <a:xfrm>
            <a:off x="6297215" y="14280935"/>
            <a:ext cx="3600400" cy="2161818"/>
          </a:xfrm>
          <a:prstGeom prst="roundRect">
            <a:avLst>
              <a:gd name="adj" fmla="val 8317"/>
            </a:avLst>
          </a:prstGeom>
          <a:solidFill>
            <a:schemeClr val="bg1">
              <a:lumMod val="85000"/>
            </a:schemeClr>
          </a:solidFill>
          <a:ln>
            <a:noFill/>
          </a:ln>
        </p:spPr>
        <p:txBody>
          <a:bodyPr wrap="square" rtlCol="0">
            <a:spAutoFit/>
          </a:bodyPr>
          <a:lstStyle/>
          <a:p>
            <a:pPr algn="ctr"/>
            <a:r>
              <a:rPr lang="en-US" sz="2000" b="1" dirty="0" smtClean="0">
                <a:solidFill>
                  <a:srgbClr val="37474F"/>
                </a:solidFill>
                <a:latin typeface="Corbel" charset="0"/>
                <a:ea typeface="Corbel" charset="0"/>
                <a:cs typeface="Corbel" charset="0"/>
              </a:rPr>
              <a:t>Administrator(s)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37474F"/>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37474F"/>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37474F"/>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37474F"/>
                </a:solidFill>
                <a:latin typeface="Corbel" charset="0"/>
                <a:ea typeface="Corbel" charset="0"/>
                <a:cs typeface="Corbel" charset="0"/>
              </a:rPr>
              <a:t>Bulk review and processing</a:t>
            </a:r>
            <a:endParaRPr lang="en-US" sz="1800" dirty="0">
              <a:solidFill>
                <a:srgbClr val="37474F"/>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8137475"/>
            <a:ext cx="2804933" cy="1634490"/>
          </a:xfrm>
          <a:prstGeom prst="roundRect">
            <a:avLst/>
          </a:prstGeom>
          <a:solidFill>
            <a:schemeClr val="bg1">
              <a:lumMod val="85000"/>
            </a:schemeClr>
          </a:solidFill>
        </p:spPr>
        <p:txBody>
          <a:bodyPr wrap="square" rtlCol="0">
            <a:spAutoFit/>
          </a:bodyPr>
          <a:lstStyle/>
          <a:p>
            <a:pPr algn="ctr"/>
            <a:r>
              <a:rPr lang="en-US" sz="2000" b="1" dirty="0">
                <a:solidFill>
                  <a:srgbClr val="37474F"/>
                </a:solidFill>
                <a:latin typeface="Corbel" charset="0"/>
                <a:ea typeface="Corbel" charset="0"/>
                <a:cs typeface="Corbel" charset="0"/>
              </a:rPr>
              <a:t>🛠 </a:t>
            </a:r>
            <a:r>
              <a:rPr lang="en-US" sz="2000" b="1" dirty="0" smtClean="0">
                <a:solidFill>
                  <a:srgbClr val="37474F"/>
                </a:solidFill>
                <a:latin typeface="Corbel" charset="0"/>
                <a:ea typeface="Corbel" charset="0"/>
                <a:cs typeface="Corbel" charset="0"/>
              </a:rPr>
              <a:t>Configure</a:t>
            </a:r>
          </a:p>
          <a:p>
            <a:pPr algn="ctr"/>
            <a:endParaRPr lang="en-US" sz="1000" b="1" dirty="0" smtClean="0">
              <a:solidFill>
                <a:srgbClr val="37474F"/>
              </a:solidFill>
              <a:latin typeface="Corbel" charset="0"/>
              <a:ea typeface="Corbel" charset="0"/>
              <a:cs typeface="Corbel" charset="0"/>
            </a:endParaRPr>
          </a:p>
          <a:p>
            <a:pPr marL="342900" indent="-342900">
              <a:buFont typeface="Arial" charset="0"/>
              <a:buChar char="•"/>
            </a:pPr>
            <a:r>
              <a:rPr lang="en-US" sz="2000" dirty="0" smtClean="0">
                <a:solidFill>
                  <a:srgbClr val="37474F"/>
                </a:solidFill>
                <a:latin typeface="Corbel" charset="0"/>
                <a:ea typeface="Corbel" charset="0"/>
                <a:cs typeface="Corbel" charset="0"/>
              </a:rPr>
              <a:t>Manage users</a:t>
            </a:r>
          </a:p>
          <a:p>
            <a:pPr marL="342900" indent="-342900">
              <a:buFont typeface="Arial" charset="0"/>
              <a:buChar char="•"/>
            </a:pPr>
            <a:r>
              <a:rPr lang="en-US" sz="2000" dirty="0" smtClean="0">
                <a:solidFill>
                  <a:srgbClr val="37474F"/>
                </a:solidFill>
                <a:latin typeface="Corbel" charset="0"/>
                <a:ea typeface="Corbel" charset="0"/>
                <a:cs typeface="Corbel" charset="0"/>
              </a:rPr>
              <a:t>Model metadata</a:t>
            </a:r>
          </a:p>
          <a:p>
            <a:pPr marL="342900" indent="-342900">
              <a:buFont typeface="Arial" charset="0"/>
              <a:buChar char="•"/>
            </a:pPr>
            <a:r>
              <a:rPr lang="en-US" sz="2000" dirty="0" smtClean="0">
                <a:solidFill>
                  <a:srgbClr val="37474F"/>
                </a:solidFill>
                <a:latin typeface="Corbel" charset="0"/>
                <a:ea typeface="Corbel" charset="0"/>
                <a:cs typeface="Corbel" charset="0"/>
              </a:rPr>
              <a:t>Configure workflow</a:t>
            </a:r>
            <a:endParaRPr lang="en-US" sz="2000" dirty="0">
              <a:solidFill>
                <a:srgbClr val="37474F"/>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Task</a:t>
            </a:r>
            <a:endParaRPr lang="en-US" sz="1800" dirty="0">
              <a:solidFill>
                <a:srgbClr val="37474F"/>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Task</a:t>
            </a:r>
            <a:endParaRPr lang="en-US" sz="1800" dirty="0">
              <a:solidFill>
                <a:srgbClr val="37474F"/>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bg1">
                    <a:lumMod val="95000"/>
                  </a:schemeClr>
                </a:solidFill>
                <a:latin typeface="Corbel" charset="0"/>
                <a:ea typeface="Corbel" charset="0"/>
                <a:cs typeface="Corbel" charset="0"/>
              </a:rPr>
              <a:t>Tool</a:t>
            </a:r>
            <a:endParaRPr lang="en-US" sz="1800" dirty="0">
              <a:solidFill>
                <a:schemeClr val="bg1">
                  <a:lumMod val="95000"/>
                </a:schemeClr>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chemeClr val="bg1">
                    <a:lumMod val="95000"/>
                  </a:schemeClr>
                </a:solidFill>
                <a:latin typeface="Corbel" charset="0"/>
                <a:ea typeface="Corbel" charset="0"/>
                <a:cs typeface="Corbel" charset="0"/>
              </a:rPr>
              <a:t>Tool</a:t>
            </a:r>
            <a:endParaRPr lang="en-US" sz="1800" dirty="0">
              <a:solidFill>
                <a:schemeClr val="bg1">
                  <a:lumMod val="95000"/>
                </a:schemeClr>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chemeClr val="bg1">
                    <a:lumMod val="95000"/>
                  </a:schemeClr>
                </a:solidFill>
                <a:latin typeface="Corbel" charset="0"/>
                <a:ea typeface="Corbel" charset="0"/>
                <a:cs typeface="Corbel" charset="0"/>
              </a:rPr>
              <a:t>Tool</a:t>
            </a:r>
            <a:endParaRPr lang="en-US" sz="1800" dirty="0">
              <a:solidFill>
                <a:schemeClr val="bg1">
                  <a:lumMod val="95000"/>
                </a:schemeClr>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598706" y="9974127"/>
            <a:ext cx="3650837" cy="154772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110107"/>
            <a:ext cx="2448272" cy="1293971"/>
          </a:xfrm>
          <a:prstGeom prst="roundRect">
            <a:avLst/>
          </a:prstGeom>
          <a:solidFill>
            <a:schemeClr val="bg1">
              <a:lumMod val="85000"/>
            </a:schemeClr>
          </a:solidFill>
        </p:spPr>
        <p:txBody>
          <a:bodyPr wrap="square" rtlCol="0">
            <a:spAutoFit/>
          </a:bodyPr>
          <a:lstStyle/>
          <a:p>
            <a:pPr algn="ctr"/>
            <a:r>
              <a:rPr lang="en-US" sz="2000" b="1" dirty="0">
                <a:solidFill>
                  <a:srgbClr val="37474F"/>
                </a:solidFill>
                <a:latin typeface="Corbel" charset="0"/>
                <a:ea typeface="Corbel" charset="0"/>
                <a:cs typeface="Corbel" charset="0"/>
              </a:rPr>
              <a:t>📮 </a:t>
            </a:r>
            <a:r>
              <a:rPr lang="en-US" sz="2000" b="1" dirty="0" smtClean="0">
                <a:solidFill>
                  <a:srgbClr val="37474F"/>
                </a:solidFill>
                <a:latin typeface="Corbel" charset="0"/>
                <a:ea typeface="Corbel" charset="0"/>
                <a:cs typeface="Corbel" charset="0"/>
              </a:rPr>
              <a:t>Submit</a:t>
            </a:r>
          </a:p>
          <a:p>
            <a:pPr algn="ctr"/>
            <a:endParaRPr lang="en-US" sz="1000" b="1" dirty="0" smtClean="0">
              <a:solidFill>
                <a:srgbClr val="37474F"/>
              </a:solidFill>
              <a:latin typeface="Corbel" charset="0"/>
              <a:ea typeface="Corbel" charset="0"/>
              <a:cs typeface="Corbel" charset="0"/>
            </a:endParaRPr>
          </a:p>
          <a:p>
            <a:pPr marL="342900" indent="-342900">
              <a:buFont typeface="Arial" charset="0"/>
              <a:buChar char="•"/>
            </a:pPr>
            <a:r>
              <a:rPr lang="en-US" sz="2000" dirty="0" smtClean="0">
                <a:solidFill>
                  <a:srgbClr val="37474F"/>
                </a:solidFill>
                <a:latin typeface="Corbel" charset="0"/>
                <a:ea typeface="Corbel" charset="0"/>
                <a:cs typeface="Corbel" charset="0"/>
              </a:rPr>
              <a:t>Deposit files</a:t>
            </a:r>
          </a:p>
          <a:p>
            <a:pPr marL="342900" indent="-342900">
              <a:buFont typeface="Arial" charset="0"/>
              <a:buChar char="•"/>
            </a:pPr>
            <a:r>
              <a:rPr lang="en-US" sz="2000" dirty="0" smtClean="0">
                <a:solidFill>
                  <a:srgbClr val="37474F"/>
                </a:solidFill>
                <a:latin typeface="Corbel" charset="0"/>
                <a:ea typeface="Corbel" charset="0"/>
                <a:cs typeface="Corbel" charset="0"/>
              </a:rPr>
              <a:t>Review deposits</a:t>
            </a:r>
          </a:p>
        </p:txBody>
      </p:sp>
      <p:sp>
        <p:nvSpPr>
          <p:cNvPr id="172" name="TextBox 171"/>
          <p:cNvSpPr txBox="1"/>
          <p:nvPr/>
        </p:nvSpPr>
        <p:spPr>
          <a:xfrm>
            <a:off x="5577135" y="10369723"/>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37474F"/>
                </a:solidFill>
                <a:latin typeface="Corbel" charset="0"/>
                <a:ea typeface="Corbel" charset="0"/>
                <a:cs typeface="Corbel" charset="0"/>
              </a:rPr>
              <a:t>Catalog</a:t>
            </a:r>
          </a:p>
          <a:p>
            <a:pPr marL="342900" indent="-342900">
              <a:buFont typeface="Arial" charset="0"/>
              <a:buChar char="•"/>
            </a:pPr>
            <a:r>
              <a:rPr lang="en-US" sz="2000" dirty="0" smtClean="0">
                <a:solidFill>
                  <a:srgbClr val="37474F"/>
                </a:solidFill>
                <a:latin typeface="Corbel" charset="0"/>
                <a:ea typeface="Corbel" charset="0"/>
                <a:cs typeface="Corbel" charset="0"/>
              </a:rPr>
              <a:t>Transcribe</a:t>
            </a:r>
          </a:p>
          <a:p>
            <a:pPr marL="342900" indent="-342900">
              <a:buFont typeface="Arial" charset="0"/>
              <a:buChar char="•"/>
            </a:pPr>
            <a:r>
              <a:rPr lang="en-US" sz="2000" dirty="0" smtClean="0">
                <a:solidFill>
                  <a:srgbClr val="37474F"/>
                </a:solidFill>
                <a:latin typeface="Corbel" charset="0"/>
                <a:ea typeface="Corbel" charset="0"/>
                <a:cs typeface="Corbel" charset="0"/>
              </a:rPr>
              <a:t>Encode</a:t>
            </a:r>
          </a:p>
          <a:p>
            <a:pPr marL="342900" indent="-342900">
              <a:buFont typeface="Arial" charset="0"/>
              <a:buChar char="•"/>
            </a:pPr>
            <a:r>
              <a:rPr lang="en-US" sz="2000" dirty="0" smtClean="0">
                <a:solidFill>
                  <a:srgbClr val="37474F"/>
                </a:solidFill>
                <a:latin typeface="Corbel" charset="0"/>
                <a:ea typeface="Corbel" charset="0"/>
                <a:cs typeface="Corbel" charset="0"/>
              </a:rPr>
              <a:t>Translate</a:t>
            </a:r>
          </a:p>
          <a:p>
            <a:pPr marL="342900" indent="-342900">
              <a:buFont typeface="Arial" charset="0"/>
              <a:buChar char="•"/>
            </a:pPr>
            <a:r>
              <a:rPr lang="en-US" sz="2000" dirty="0" smtClean="0">
                <a:solidFill>
                  <a:srgbClr val="37474F"/>
                </a:solidFill>
                <a:latin typeface="Corbel" charset="0"/>
                <a:ea typeface="Corbel" charset="0"/>
                <a:cs typeface="Corbel" charset="0"/>
              </a:rPr>
              <a:t>Transliterate</a:t>
            </a:r>
            <a:endParaRPr lang="en-US" sz="2000" dirty="0">
              <a:solidFill>
                <a:srgbClr val="37474F"/>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rgbClr val="37474F"/>
                </a:solidFill>
                <a:latin typeface="Corbel" charset="0"/>
                <a:ea typeface="Corbel" charset="0"/>
                <a:cs typeface="Corbel" charset="0"/>
              </a:rPr>
              <a:t>Relationships between team members, roles, tasks, interfaces, and tools</a:t>
            </a:r>
            <a:endParaRPr lang="en-US" sz="1600" i="1" dirty="0">
              <a:solidFill>
                <a:srgbClr val="37474F"/>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791"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pPr algn="ctr"/>
            <a:r>
              <a:rPr lang="en-US" sz="2000" b="1" dirty="0" smtClean="0">
                <a:solidFill>
                  <a:srgbClr val="37474F"/>
                </a:solidFill>
                <a:latin typeface="Corbel" charset="0"/>
                <a:ea typeface="Corbel" charset="0"/>
                <a:cs typeface="Corbel" charset="0"/>
              </a:rPr>
              <a:t>Depositors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endParaRPr lang="en-US" sz="1800" dirty="0">
              <a:solidFill>
                <a:srgbClr val="37474F"/>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pPr algn="ctr"/>
            <a:r>
              <a:rPr lang="en-US" sz="2000" b="1" dirty="0" smtClean="0">
                <a:solidFill>
                  <a:srgbClr val="37474F"/>
                </a:solidFill>
                <a:latin typeface="Corbel" charset="0"/>
                <a:ea typeface="Corbel" charset="0"/>
                <a:cs typeface="Corbel" charset="0"/>
              </a:rPr>
              <a:t>Editors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37474F"/>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37474F"/>
                </a:solidFill>
                <a:latin typeface="Corbel" charset="0"/>
                <a:ea typeface="Corbel" charset="0"/>
                <a:cs typeface="Corbel" charset="0"/>
              </a:rPr>
              <a:t>Accept and reject deposits</a:t>
            </a:r>
            <a:endParaRPr lang="en-US" sz="1800" dirty="0">
              <a:solidFill>
                <a:srgbClr val="37474F"/>
              </a:solidFill>
              <a:latin typeface="Corbel" charset="0"/>
              <a:ea typeface="Corbel" charset="0"/>
              <a:cs typeface="Corbel" charset="0"/>
            </a:endParaRPr>
          </a:p>
        </p:txBody>
      </p:sp>
      <p:sp>
        <p:nvSpPr>
          <p:cNvPr id="13" name="TextBox 12"/>
          <p:cNvSpPr txBox="1"/>
          <p:nvPr/>
        </p:nvSpPr>
        <p:spPr>
          <a:xfrm>
            <a:off x="5577135" y="9963501"/>
            <a:ext cx="3672408" cy="442674"/>
          </a:xfrm>
          <a:prstGeom prst="roundRect">
            <a:avLst/>
          </a:prstGeom>
          <a:noFill/>
        </p:spPr>
        <p:txBody>
          <a:bodyPr wrap="square" rtlCol="0">
            <a:spAutoFit/>
          </a:bodyPr>
          <a:lstStyle/>
          <a:p>
            <a:pPr algn="ctr"/>
            <a:r>
              <a:rPr lang="en-US" sz="2000" b="1" dirty="0">
                <a:solidFill>
                  <a:srgbClr val="37474F"/>
                </a:solidFill>
                <a:latin typeface="Corbel" charset="0"/>
                <a:ea typeface="Corbel" charset="0"/>
                <a:cs typeface="Corbel" charset="0"/>
              </a:rPr>
              <a:t>✏️ </a:t>
            </a:r>
            <a:r>
              <a:rPr lang="en-US" sz="2000" b="1" dirty="0" smtClean="0">
                <a:solidFill>
                  <a:srgbClr val="37474F"/>
                </a:solidFill>
                <a:latin typeface="Corbel" charset="0"/>
                <a:ea typeface="Corbel" charset="0"/>
                <a:cs typeface="Corbel" charset="0"/>
              </a:rPr>
              <a:t>Edit</a:t>
            </a:r>
            <a:endParaRPr lang="en-US" sz="2000" b="1" dirty="0">
              <a:solidFill>
                <a:srgbClr val="37474F"/>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8909C"/>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708472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7" name="Rounded Rectangle 126"/>
          <p:cNvSpPr/>
          <p:nvPr/>
        </p:nvSpPr>
        <p:spPr>
          <a:xfrm>
            <a:off x="176535" y="11809883"/>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12839" y="9577635"/>
            <a:ext cx="4896544" cy="9361040"/>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48543" y="6841331"/>
            <a:ext cx="9793088"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56855" y="4537075"/>
            <a:ext cx="4680520" cy="9289032"/>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8543" y="3312939"/>
            <a:ext cx="9793088" cy="3240360"/>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776935" y="288603"/>
            <a:ext cx="3240360" cy="9289032"/>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180" y="4249043"/>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456955"/>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8543"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977"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6994459"/>
            <a:ext cx="1008756" cy="1008756"/>
          </a:xfrm>
          <a:prstGeom prst="rect">
            <a:avLst/>
          </a:prstGeom>
        </p:spPr>
      </p:pic>
      <p:sp>
        <p:nvSpPr>
          <p:cNvPr id="45" name="TextBox 44"/>
          <p:cNvSpPr txBox="1"/>
          <p:nvPr/>
        </p:nvSpPr>
        <p:spPr>
          <a:xfrm>
            <a:off x="803722" y="17066467"/>
            <a:ext cx="8013773"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1735260" y="6121251"/>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5260" y="3384947"/>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789178" y="8947681"/>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1735259" y="3816995"/>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2037827" y="14096253"/>
            <a:ext cx="5040560" cy="467820"/>
          </a:xfrm>
          <a:prstGeom prst="rect">
            <a:avLst/>
          </a:prstGeom>
          <a:no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24607" y="13682091"/>
            <a:ext cx="5112568" cy="2889794"/>
          </a:xfrm>
          <a:prstGeom prst="rect">
            <a:avLst/>
          </a:prstGeom>
        </p:spPr>
      </p:pic>
      <p:sp>
        <p:nvSpPr>
          <p:cNvPr id="86" name="Arc 85"/>
          <p:cNvSpPr/>
          <p:nvPr/>
        </p:nvSpPr>
        <p:spPr>
          <a:xfrm rot="10800000" flipV="1">
            <a:off x="4208983" y="12457955"/>
            <a:ext cx="5832648" cy="2880320"/>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280991" y="13178035"/>
            <a:ext cx="5400600" cy="223224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577135" y="14330163"/>
            <a:ext cx="1944216" cy="151216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569023" y="13250043"/>
            <a:ext cx="5721152"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25207" y="12817995"/>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24607" y="11953899"/>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25207" y="13970123"/>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457955"/>
            <a:ext cx="5904656" cy="3024336"/>
          </a:xfrm>
          <a:prstGeom prst="arc">
            <a:avLst>
              <a:gd name="adj1" fmla="val 17383036"/>
              <a:gd name="adj2" fmla="val 2131822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96615" y="6990571"/>
            <a:ext cx="2664296" cy="1323439"/>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8281491"/>
            <a:ext cx="707875" cy="576064"/>
          </a:xfrm>
          <a:prstGeom prst="rect">
            <a:avLst/>
          </a:prstGeom>
          <a:ln>
            <a:solidFill>
              <a:schemeClr val="bg1"/>
            </a:solidFill>
          </a:ln>
        </p:spPr>
      </p:pic>
      <p:sp>
        <p:nvSpPr>
          <p:cNvPr id="98" name="Diamond 97"/>
          <p:cNvSpPr/>
          <p:nvPr/>
        </p:nvSpPr>
        <p:spPr>
          <a:xfrm>
            <a:off x="4759523" y="8137475"/>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6127675" y="777743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127675" y="87135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411614" y="75243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411614" y="9001571"/>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67799" y="7129363"/>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67799" y="798201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67798" y="900157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a:endCxn id="98" idx="1"/>
          </p:cNvCxnSpPr>
          <p:nvPr/>
        </p:nvCxnSpPr>
        <p:spPr>
          <a:xfrm>
            <a:off x="4447081" y="8569523"/>
            <a:ext cx="31244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6813475" y="9056439"/>
            <a:ext cx="598139"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63742" y="9344471"/>
            <a:ext cx="504056"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96615" y="8358723"/>
            <a:ext cx="2664296" cy="1015663"/>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896615" y="9438843"/>
            <a:ext cx="2664718" cy="1938992"/>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Edit ✏️ }</a:t>
            </a:r>
          </a:p>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9937675"/>
            <a:ext cx="707875" cy="576064"/>
          </a:xfrm>
          <a:prstGeom prst="rect">
            <a:avLst/>
          </a:prstGeom>
          <a:ln>
            <a:solidFill>
              <a:schemeClr val="bg1"/>
            </a:solidFill>
          </a:ln>
        </p:spPr>
      </p:pic>
      <p:cxnSp>
        <p:nvCxnSpPr>
          <p:cNvPr id="196" name="Straight Arrow Connector 195"/>
          <p:cNvCxnSpPr>
            <a:stCxn id="190" idx="3"/>
          </p:cNvCxnSpPr>
          <p:nvPr/>
        </p:nvCxnSpPr>
        <p:spPr>
          <a:xfrm>
            <a:off x="4447081" y="10225707"/>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6813475" y="7867204"/>
            <a:ext cx="598139" cy="253131"/>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51611" y="8708315"/>
            <a:ext cx="275827"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623619" y="9399339"/>
            <a:ext cx="846956" cy="82636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67799" y="7472263"/>
            <a:ext cx="12700" cy="852656"/>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563742" y="7921451"/>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6225207" y="10513739"/>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7846"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184647" y="13106027"/>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177996" y="1300955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0" y="13106027"/>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040631" y="13034019"/>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364" y="5113139"/>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332" y="5617195"/>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3492" y="4681091"/>
            <a:ext cx="1268365" cy="949771"/>
          </a:xfrm>
          <a:prstGeom prst="rect">
            <a:avLst/>
          </a:prstGeom>
        </p:spPr>
      </p:pic>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196" y="4249043"/>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8783" y="4681091"/>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1204" y="5257155"/>
            <a:ext cx="999803" cy="576064"/>
          </a:xfrm>
          <a:prstGeom prst="rect">
            <a:avLst/>
          </a:prstGeom>
        </p:spPr>
      </p:pic>
      <p:sp>
        <p:nvSpPr>
          <p:cNvPr id="77" name="TextBox 76"/>
          <p:cNvSpPr txBox="1"/>
          <p:nvPr/>
        </p:nvSpPr>
        <p:spPr>
          <a:xfrm rot="16200000">
            <a:off x="-1126416" y="4687898"/>
            <a:ext cx="3240360"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112" name="TextBox 111"/>
          <p:cNvSpPr txBox="1"/>
          <p:nvPr/>
        </p:nvSpPr>
        <p:spPr>
          <a:xfrm>
            <a:off x="3679476" y="5617195"/>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3452" y="4609083"/>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2599009" y="4249043"/>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759523" y="9793659"/>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127675" y="8137475"/>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25207" y="11953899"/>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25" name="Rectangle 24"/>
          <p:cNvSpPr/>
          <p:nvPr/>
        </p:nvSpPr>
        <p:spPr>
          <a:xfrm>
            <a:off x="15802271" y="3384947"/>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0624664"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0688659"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5669119"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5665944"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0617059"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0619495" y="66253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0627839" y="16739571"/>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0594572" y="1159385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402671" y="16778435"/>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9" name="Rectangle 118"/>
          <p:cNvSpPr/>
          <p:nvPr/>
        </p:nvSpPr>
        <p:spPr>
          <a:xfrm>
            <a:off x="-1" y="0"/>
            <a:ext cx="10290175" cy="18291175"/>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21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583"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767"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10059"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0911"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8983"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4767" y="3096915"/>
            <a:ext cx="1292175" cy="744522"/>
          </a:xfrm>
          <a:prstGeom prst="rect">
            <a:avLst/>
          </a:prstGeom>
        </p:spPr>
      </p:pic>
      <p:sp>
        <p:nvSpPr>
          <p:cNvPr id="13" name="TextBox 12"/>
          <p:cNvSpPr txBox="1"/>
          <p:nvPr/>
        </p:nvSpPr>
        <p:spPr>
          <a:xfrm>
            <a:off x="1832719"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48943"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26" name="Rounded Rectangle 25"/>
          <p:cNvSpPr/>
          <p:nvPr/>
        </p:nvSpPr>
        <p:spPr>
          <a:xfrm>
            <a:off x="5865167" y="5041131"/>
            <a:ext cx="1296144" cy="122413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tx1">
                  <a:lumMod val="65000"/>
                  <a:lumOff val="35000"/>
                </a:schemeClr>
              </a:solidFill>
              <a:latin typeface="Corbel" charset="0"/>
              <a:ea typeface="Corbel" charset="0"/>
              <a:cs typeface="Corbel" charset="0"/>
            </a:endParaRPr>
          </a:p>
        </p:txBody>
      </p:sp>
      <p:sp>
        <p:nvSpPr>
          <p:cNvPr id="27" name="TextBox 26"/>
          <p:cNvSpPr txBox="1"/>
          <p:nvPr/>
        </p:nvSpPr>
        <p:spPr>
          <a:xfrm>
            <a:off x="5865167" y="5473179"/>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Hydra</a:t>
            </a:r>
          </a:p>
        </p:txBody>
      </p:sp>
      <p:sp>
        <p:nvSpPr>
          <p:cNvPr id="28" name="TextBox 27"/>
          <p:cNvSpPr txBox="1"/>
          <p:nvPr/>
        </p:nvSpPr>
        <p:spPr>
          <a:xfrm>
            <a:off x="8457455" y="5905227"/>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ImageMagick</a:t>
            </a:r>
            <a:endParaRPr lang="en-US" sz="2000" dirty="0" smtClean="0">
              <a:solidFill>
                <a:schemeClr val="tx1">
                  <a:lumMod val="65000"/>
                  <a:lumOff val="35000"/>
                </a:schemeClr>
              </a:solidFill>
              <a:latin typeface="Corbel" charset="0"/>
              <a:ea typeface="Corbel" charset="0"/>
              <a:cs typeface="Corbel" charset="0"/>
            </a:endParaRPr>
          </a:p>
        </p:txBody>
      </p:sp>
      <p:sp>
        <p:nvSpPr>
          <p:cNvPr id="29" name="TextBox 28"/>
          <p:cNvSpPr txBox="1"/>
          <p:nvPr/>
        </p:nvSpPr>
        <p:spPr>
          <a:xfrm>
            <a:off x="7233319" y="5905227"/>
            <a:ext cx="1152128"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T-Pen</a:t>
            </a:r>
          </a:p>
        </p:txBody>
      </p:sp>
      <p:sp>
        <p:nvSpPr>
          <p:cNvPr id="30" name="TextBox 29"/>
          <p:cNvSpPr txBox="1"/>
          <p:nvPr/>
        </p:nvSpPr>
        <p:spPr>
          <a:xfrm>
            <a:off x="7233319" y="5473179"/>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MySQL</a:t>
            </a:r>
          </a:p>
        </p:txBody>
      </p:sp>
      <p:sp>
        <p:nvSpPr>
          <p:cNvPr id="31" name="TextBox 30"/>
          <p:cNvSpPr txBox="1"/>
          <p:nvPr/>
        </p:nvSpPr>
        <p:spPr>
          <a:xfrm>
            <a:off x="8457455" y="5473179"/>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chemeClr val="tx1">
                    <a:lumMod val="65000"/>
                    <a:lumOff val="35000"/>
                  </a:schemeClr>
                </a:solidFill>
                <a:latin typeface="Corbel" charset="0"/>
                <a:ea typeface="Corbel" charset="0"/>
                <a:cs typeface="Corbel" charset="0"/>
              </a:rPr>
              <a:t>Kakadu</a:t>
            </a:r>
            <a:endParaRPr lang="en-US" sz="2000" dirty="0" smtClean="0">
              <a:solidFill>
                <a:schemeClr val="tx1">
                  <a:lumMod val="65000"/>
                  <a:lumOff val="35000"/>
                </a:schemeClr>
              </a:solidFill>
              <a:latin typeface="Corbel" charset="0"/>
              <a:ea typeface="Corbel" charset="0"/>
              <a:cs typeface="Corbel" charset="0"/>
            </a:endParaRPr>
          </a:p>
        </p:txBody>
      </p:sp>
      <p:sp>
        <p:nvSpPr>
          <p:cNvPr id="32" name="TextBox 31"/>
          <p:cNvSpPr txBox="1"/>
          <p:nvPr/>
        </p:nvSpPr>
        <p:spPr>
          <a:xfrm>
            <a:off x="7233319" y="5041131"/>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eXistdb</a:t>
            </a:r>
            <a:endParaRPr lang="en-US" sz="2000" dirty="0" smtClean="0">
              <a:solidFill>
                <a:schemeClr val="tx1">
                  <a:lumMod val="65000"/>
                  <a:lumOff val="35000"/>
                </a:schemeClr>
              </a:solidFill>
              <a:latin typeface="Corbel" charset="0"/>
              <a:ea typeface="Corbel" charset="0"/>
              <a:cs typeface="Corbel" charset="0"/>
            </a:endParaRPr>
          </a:p>
        </p:txBody>
      </p:sp>
      <p:sp>
        <p:nvSpPr>
          <p:cNvPr id="46" name="TextBox 45"/>
          <p:cNvSpPr txBox="1"/>
          <p:nvPr/>
        </p:nvSpPr>
        <p:spPr>
          <a:xfrm>
            <a:off x="8457455" y="5041131"/>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CWRC Writer</a:t>
            </a: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2059</TotalTime>
  <Words>1251</Words>
  <Application>Microsoft Macintosh PowerPoint</Application>
  <PresentationFormat>Custom</PresentationFormat>
  <Paragraphs>391</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Consolas</vt:lpstr>
      <vt:lpstr>Corbel</vt:lpstr>
      <vt:lpstr>Futura Medium</vt:lpstr>
      <vt:lpstr>Helvetica</vt:lpstr>
      <vt:lpstr>Meiryo UI</vt:lpstr>
      <vt:lpstr>tahoma</vt:lpstr>
      <vt:lpstr>tahoma</vt:lpstr>
      <vt:lpstr>Office Theme</vt:lpstr>
      <vt:lpstr>PowerPoint Presentation</vt:lpstr>
      <vt:lpstr>PowerPoint Presentation</vt:lpstr>
      <vt:lpstr>PowerPoint Presentation</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153</cp:revision>
  <dcterms:created xsi:type="dcterms:W3CDTF">2014-04-27T22:54:35Z</dcterms:created>
  <dcterms:modified xsi:type="dcterms:W3CDTF">2017-05-30T14:29:23Z</dcterms:modified>
</cp:coreProperties>
</file>