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media/image9.jpg" ContentType="image/png"/>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5" r:id="rId3"/>
    <p:sldId id="257" r:id="rId4"/>
    <p:sldId id="258" r:id="rId5"/>
    <p:sldId id="259" r:id="rId6"/>
    <p:sldId id="263" r:id="rId7"/>
    <p:sldId id="264" r:id="rId8"/>
    <p:sldId id="261" r:id="rId9"/>
    <p:sldId id="262" r:id="rId10"/>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70" userDrawn="1">
          <p15:clr>
            <a:srgbClr val="A4A3A4"/>
          </p15:clr>
        </p15:guide>
        <p15:guide id="2" pos="56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9B8596"/>
    <a:srgbClr val="9A6A6E"/>
    <a:srgbClr val="B38184"/>
    <a:srgbClr val="E29D4F"/>
    <a:srgbClr val="F7E4BE"/>
    <a:srgbClr val="413E4A"/>
    <a:srgbClr val="607890"/>
    <a:srgbClr val="F2F0DF"/>
    <a:srgbClr val="8E9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04"/>
    <p:restoredTop sz="94662"/>
  </p:normalViewPr>
  <p:slideViewPr>
    <p:cSldViewPr>
      <p:cViewPr>
        <p:scale>
          <a:sx n="100" d="100"/>
          <a:sy n="100" d="100"/>
        </p:scale>
        <p:origin x="1104" y="160"/>
      </p:cViewPr>
      <p:guideLst>
        <p:guide orient="horz" pos="5670"/>
        <p:guide pos="569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5/19/17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19/05/2017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g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Tahoma" charset="0"/>
                <a:ea typeface="Tahoma" charset="0"/>
                <a:cs typeface="Tahoma" charset="0"/>
              </a:rPr>
              <a:t>How can Hydra be used </a:t>
            </a:r>
            <a:r>
              <a:rPr lang="en-US" sz="2000" dirty="0">
                <a:solidFill>
                  <a:schemeClr val="bg1">
                    <a:lumMod val="85000"/>
                  </a:schemeClr>
                </a:solidFill>
                <a:latin typeface="Tahoma" charset="0"/>
                <a:ea typeface="Tahoma" charset="0"/>
                <a:cs typeface="Tahoma" charset="0"/>
              </a:rPr>
              <a:t>to enable the creation, dissemination, and </a:t>
            </a:r>
            <a:r>
              <a:rPr lang="en-US" sz="2000" dirty="0" smtClean="0">
                <a:solidFill>
                  <a:schemeClr val="bg1">
                    <a:lumMod val="85000"/>
                  </a:schemeClr>
                </a:solidFill>
                <a:latin typeface="Tahoma" charset="0"/>
                <a:ea typeface="Tahoma" charset="0"/>
                <a:cs typeface="Tahoma" charset="0"/>
              </a:rPr>
              <a:t>long-term </a:t>
            </a:r>
            <a:r>
              <a:rPr lang="en-US" sz="2000" dirty="0">
                <a:solidFill>
                  <a:schemeClr val="bg1">
                    <a:lumMod val="85000"/>
                  </a:schemeClr>
                </a:solidFill>
                <a:latin typeface="Tahoma" charset="0"/>
                <a:ea typeface="Tahoma" charset="0"/>
                <a:cs typeface="Tahoma" charset="0"/>
              </a:rPr>
              <a:t>support of </a:t>
            </a:r>
            <a:r>
              <a:rPr lang="en-US" sz="2000" dirty="0" smtClean="0">
                <a:solidFill>
                  <a:schemeClr val="bg1">
                    <a:lumMod val="85000"/>
                  </a:schemeClr>
                </a:solidFill>
                <a:latin typeface="Tahoma" charset="0"/>
                <a:ea typeface="Tahoma" charset="0"/>
                <a:cs typeface="Tahoma" charset="0"/>
              </a:rPr>
              <a:t>digital humanities projects </a:t>
            </a:r>
            <a:r>
              <a:rPr lang="en-US" sz="2000" dirty="0">
                <a:solidFill>
                  <a:schemeClr val="bg1">
                    <a:lumMod val="85000"/>
                  </a:schemeClr>
                </a:solidFill>
                <a:latin typeface="Tahoma" charset="0"/>
                <a:ea typeface="Tahoma" charset="0"/>
                <a:cs typeface="Tahoma" charset="0"/>
              </a:rPr>
              <a:t>and </a:t>
            </a:r>
            <a:r>
              <a:rPr lang="en-US" sz="2000" dirty="0" smtClean="0">
                <a:solidFill>
                  <a:schemeClr val="bg1">
                    <a:lumMod val="85000"/>
                  </a:schemeClr>
                </a:solidFill>
                <a:latin typeface="Tahoma" charset="0"/>
                <a:ea typeface="Tahoma" charset="0"/>
                <a:cs typeface="Tahoma" charset="0"/>
              </a:rPr>
              <a:t>publications? NUL's Digital Scholarship Group seeks </a:t>
            </a:r>
            <a:r>
              <a:rPr lang="en-US" sz="2000" dirty="0">
                <a:solidFill>
                  <a:schemeClr val="bg1">
                    <a:lumMod val="85000"/>
                  </a:schemeClr>
                </a:solidFill>
                <a:latin typeface="Tahoma" charset="0"/>
                <a:ea typeface="Tahoma" charset="0"/>
                <a:cs typeface="Tahoma" charset="0"/>
              </a:rPr>
              <a:t>to answer this question by developing a workflow-based digital </a:t>
            </a:r>
            <a:r>
              <a:rPr lang="en-US" sz="2000" dirty="0" smtClean="0">
                <a:solidFill>
                  <a:schemeClr val="bg1">
                    <a:lumMod val="85000"/>
                  </a:schemeClr>
                </a:solidFill>
                <a:latin typeface="Tahoma" charset="0"/>
                <a:ea typeface="Tahoma" charset="0"/>
                <a:cs typeface="Tahoma" charset="0"/>
              </a:rPr>
              <a:t>framework </a:t>
            </a:r>
            <a:r>
              <a:rPr lang="en-US" sz="2000" dirty="0">
                <a:solidFill>
                  <a:schemeClr val="bg1">
                    <a:lumMod val="85000"/>
                  </a:schemeClr>
                </a:solidFill>
                <a:latin typeface="Tahoma" charset="0"/>
                <a:ea typeface="Tahoma" charset="0"/>
                <a:cs typeface="Tahoma" charset="0"/>
              </a:rPr>
              <a:t>to provide editorial </a:t>
            </a:r>
            <a:r>
              <a:rPr lang="en-US" sz="2000" dirty="0" smtClean="0">
                <a:solidFill>
                  <a:schemeClr val="bg1">
                    <a:lumMod val="85000"/>
                  </a:schemeClr>
                </a:solidFill>
                <a:latin typeface="Tahoma" charset="0"/>
                <a:ea typeface="Tahoma" charset="0"/>
                <a:cs typeface="Tahoma" charset="0"/>
              </a:rPr>
              <a:t>and other workflow </a:t>
            </a:r>
            <a:r>
              <a:rPr lang="en-US" sz="2000" dirty="0">
                <a:solidFill>
                  <a:schemeClr val="bg1">
                    <a:lumMod val="85000"/>
                  </a:schemeClr>
                </a:solidFill>
                <a:latin typeface="Tahoma" charset="0"/>
                <a:ea typeface="Tahoma" charset="0"/>
                <a:cs typeface="Tahoma" charset="0"/>
              </a:rPr>
              <a:t>management </a:t>
            </a:r>
            <a:r>
              <a:rPr lang="en-US" sz="2000" dirty="0" smtClean="0">
                <a:solidFill>
                  <a:schemeClr val="bg1">
                    <a:lumMod val="85000"/>
                  </a:schemeClr>
                </a:solidFill>
                <a:latin typeface="Tahoma" charset="0"/>
                <a:ea typeface="Tahoma" charset="0"/>
                <a:cs typeface="Tahoma" charset="0"/>
              </a:rPr>
              <a:t>tools commonly used in digital humanities project work.</a:t>
            </a:r>
            <a:endParaRPr lang="en-US" sz="2000" dirty="0">
              <a:solidFill>
                <a:schemeClr val="bg1">
                  <a:lumMod val="85000"/>
                </a:schemeClr>
              </a:solidFill>
              <a:latin typeface="Tahoma" charset="0"/>
              <a:ea typeface="Tahoma" charset="0"/>
              <a:cs typeface="Tahoma"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75"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5259"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20551"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1403"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9475"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5259" y="3096915"/>
            <a:ext cx="1292175" cy="744522"/>
          </a:xfrm>
          <a:prstGeom prst="rect">
            <a:avLst/>
          </a:prstGeom>
        </p:spPr>
      </p:pic>
      <p:sp>
        <p:nvSpPr>
          <p:cNvPr id="13" name="TextBox 12"/>
          <p:cNvSpPr txBox="1"/>
          <p:nvPr/>
        </p:nvSpPr>
        <p:spPr>
          <a:xfrm>
            <a:off x="1843211"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59435"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549</Words>
  <Application>Microsoft Macintosh PowerPoint</Application>
  <PresentationFormat>Custom</PresentationFormat>
  <Paragraphs>210</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Consolas</vt:lpstr>
      <vt:lpstr>Corbel</vt:lpstr>
      <vt:lpstr>Futura Medium</vt:lpstr>
      <vt:lpstr>Helvetica</vt:lpstr>
      <vt:lpstr>Meiryo UI</vt:lpstr>
      <vt:lpstr>tahoma</vt:lpstr>
      <vt:lpstr>tahoma</vt:lpstr>
      <vt:lpstr>Office Theme</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105</cp:revision>
  <dcterms:created xsi:type="dcterms:W3CDTF">2014-04-27T22:54:35Z</dcterms:created>
  <dcterms:modified xsi:type="dcterms:W3CDTF">2017-05-19T22:02:59Z</dcterms:modified>
</cp:coreProperties>
</file>