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media/image10.jpg" ContentType="image/jpeg"/>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3" r:id="rId5"/>
    <p:sldId id="260" r:id="rId6"/>
    <p:sldId id="261" r:id="rId7"/>
    <p:sldId id="262" r:id="rId8"/>
    <p:sldId id="264" r:id="rId9"/>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2" userDrawn="1">
          <p15:clr>
            <a:srgbClr val="A4A3A4"/>
          </p15:clr>
        </p15:guide>
        <p15:guide id="2" pos="32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413E4A"/>
    <a:srgbClr val="607890"/>
    <a:srgbClr val="F2F0DF"/>
    <a:srgbClr val="B38184"/>
    <a:srgbClr val="8E9E82"/>
    <a:srgbClr val="F0B49E"/>
    <a:srgbClr val="CACCB6"/>
    <a:srgbClr val="A9C1D9"/>
    <a:srgbClr val="F7E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7"/>
    <p:restoredTop sz="94745"/>
  </p:normalViewPr>
  <p:slideViewPr>
    <p:cSldViewPr>
      <p:cViewPr varScale="1">
        <p:scale>
          <a:sx n="36" d="100"/>
          <a:sy n="36" d="100"/>
        </p:scale>
        <p:origin x="1200" y="280"/>
      </p:cViewPr>
      <p:guideLst>
        <p:guide orient="horz" pos="11522"/>
        <p:guide pos="32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5/12/17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139508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5893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12/05/2017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60min</a:t>
            </a:r>
            <a:r>
              <a:rPr lang="en-US" sz="6000" dirty="0" smtClean="0">
                <a:solidFill>
                  <a:schemeClr val="bg1"/>
                </a:solidFill>
                <a:latin typeface="Corbel" charset="0"/>
                <a:ea typeface="Corbel" charset="0"/>
                <a:cs typeface="Corbel" charset="0"/>
              </a:rPr>
              <a:t>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36</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4" name="Rectangle 3"/>
          <p:cNvSpPr/>
          <p:nvPr/>
        </p:nvSpPr>
        <p:spPr>
          <a:xfrm>
            <a:off x="10883988" y="-572"/>
            <a:ext cx="27432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899843" y="-18366"/>
            <a:ext cx="27432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5901705" y="-5006912"/>
            <a:ext cx="27432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5890328" y="13009943"/>
            <a:ext cx="27432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915871" y="3240359"/>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887163" y="6336703"/>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887163" y="15985775"/>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914776" y="3384375"/>
            <a:ext cx="228600" cy="2971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981403" y="16202371"/>
            <a:ext cx="228600" cy="2057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883988" y="11377263"/>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320551" y="16274379"/>
            <a:ext cx="7776864" cy="1800200"/>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84548" y="11665867"/>
            <a:ext cx="9757084" cy="424847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20551" y="6625307"/>
            <a:ext cx="9649072" cy="4680520"/>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20551" y="3528963"/>
            <a:ext cx="4680520" cy="280831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361111" y="3456955"/>
            <a:ext cx="4680520" cy="280831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320552" y="1080691"/>
            <a:ext cx="9649072" cy="2154436"/>
          </a:xfrm>
          <a:prstGeom prst="rect">
            <a:avLst/>
          </a:prstGeom>
          <a:noFill/>
          <a:ln>
            <a:noFill/>
          </a:ln>
        </p:spPr>
        <p:txBody>
          <a:bodyPr wrap="square" lIns="0" tIns="0" rIns="0" bIns="0" rtlCol="0">
            <a:spAutoFit/>
          </a:bodyPr>
          <a:lstStyle/>
          <a:p>
            <a:r>
              <a:rPr lang="en-US" sz="8000" dirty="0" smtClean="0">
                <a:solidFill>
                  <a:srgbClr val="F2F0DF"/>
                </a:solidFill>
                <a:latin typeface="Corbel" charset="0"/>
                <a:ea typeface="Corbel" charset="0"/>
                <a:cs typeface="Corbel" charset="0"/>
              </a:rPr>
              <a:t>Charon</a:t>
            </a:r>
            <a:r>
              <a:rPr lang="en-US" sz="6000" dirty="0" smtClean="0">
                <a:solidFill>
                  <a:srgbClr val="F2F0DF"/>
                </a:solidFill>
                <a:latin typeface="Corbel" charset="0"/>
                <a:ea typeface="Corbel" charset="0"/>
                <a:cs typeface="Corbel" charset="0"/>
              </a:rPr>
              <a:t>: Workflow Support for Digital Humanities Projects</a:t>
            </a:r>
            <a:endParaRPr lang="en-US" sz="6000" dirty="0">
              <a:solidFill>
                <a:srgbClr val="F2F0DF"/>
              </a:solidFill>
              <a:latin typeface="Corbel" charset="0"/>
              <a:ea typeface="Corbel" charset="0"/>
              <a:cs typeface="Corbel" charset="0"/>
            </a:endParaRPr>
          </a:p>
        </p:txBody>
      </p:sp>
      <p:sp>
        <p:nvSpPr>
          <p:cNvPr id="19" name="TextBox 18"/>
          <p:cNvSpPr txBox="1"/>
          <p:nvPr/>
        </p:nvSpPr>
        <p:spPr>
          <a:xfrm>
            <a:off x="320552" y="288603"/>
            <a:ext cx="9649072" cy="800219"/>
          </a:xfrm>
          <a:prstGeom prst="rect">
            <a:avLst/>
          </a:prstGeom>
          <a:noFill/>
          <a:ln>
            <a:noFill/>
          </a:ln>
        </p:spPr>
        <p:txBody>
          <a:bodyPr wrap="square" lIns="0" tIns="0" rIns="0" bIns="0" rtlCol="0">
            <a:spAutoFit/>
          </a:bodyPr>
          <a:lstStyle/>
          <a:p>
            <a:r>
              <a:rPr lang="en-US" sz="2600" dirty="0">
                <a:solidFill>
                  <a:schemeClr val="bg1"/>
                </a:solidFill>
                <a:latin typeface="Corbel" charset="0"/>
                <a:ea typeface="Corbel" charset="0"/>
                <a:cs typeface="Corbel" charset="0"/>
              </a:rPr>
              <a:t>Sarah Sweeney, </a:t>
            </a:r>
            <a:r>
              <a:rPr lang="en-US" sz="2600" dirty="0" err="1">
                <a:solidFill>
                  <a:schemeClr val="bg1"/>
                </a:solidFill>
                <a:latin typeface="Corbel" charset="0"/>
                <a:ea typeface="Corbel" charset="0"/>
                <a:cs typeface="Corbel" charset="0"/>
              </a:rPr>
              <a:t>sj.sweeney@northeastern.edu</a:t>
            </a:r>
            <a:endParaRPr lang="en-US" sz="2600" dirty="0">
              <a:solidFill>
                <a:schemeClr val="bg1"/>
              </a:solidFill>
              <a:latin typeface="Corbel" charset="0"/>
              <a:ea typeface="Corbel" charset="0"/>
              <a:cs typeface="Corbel" charset="0"/>
            </a:endParaRPr>
          </a:p>
          <a:p>
            <a:r>
              <a:rPr lang="en-US" sz="2600" dirty="0" smtClean="0">
                <a:solidFill>
                  <a:schemeClr val="bg1"/>
                </a:solidFill>
                <a:latin typeface="Corbel" charset="0"/>
                <a:ea typeface="Corbel" charset="0"/>
                <a:cs typeface="Corbel" charset="0"/>
              </a:rPr>
              <a:t>Northeastern University Libraries, Digital Scholarship Group</a:t>
            </a:r>
          </a:p>
        </p:txBody>
      </p:sp>
      <p:sp>
        <p:nvSpPr>
          <p:cNvPr id="24" name="TextBox 23"/>
          <p:cNvSpPr txBox="1"/>
          <p:nvPr/>
        </p:nvSpPr>
        <p:spPr>
          <a:xfrm>
            <a:off x="536575" y="3672979"/>
            <a:ext cx="4248472" cy="2462213"/>
          </a:xfrm>
          <a:prstGeom prst="rect">
            <a:avLst/>
          </a:prstGeom>
          <a:noFill/>
          <a:ln>
            <a:noFill/>
          </a:ln>
        </p:spPr>
        <p:txBody>
          <a:bodyPr wrap="square" lIns="0" tIns="0" rIns="0" bIns="0" rtlCol="0">
            <a:spAutoFit/>
          </a:bodyPr>
          <a:lstStyle/>
          <a:p>
            <a:r>
              <a:rPr lang="en-US" sz="2000" dirty="0" smtClean="0">
                <a:solidFill>
                  <a:schemeClr val="bg1"/>
                </a:solidFill>
                <a:latin typeface="Tahoma" charset="0"/>
                <a:ea typeface="Tahoma" charset="0"/>
                <a:cs typeface="Tahoma" charset="0"/>
              </a:rPr>
              <a:t>We are designing </a:t>
            </a:r>
            <a:r>
              <a:rPr lang="en-US" sz="2000" dirty="0">
                <a:solidFill>
                  <a:schemeClr val="bg1"/>
                </a:solidFill>
                <a:latin typeface="Tahoma" charset="0"/>
                <a:ea typeface="Tahoma" charset="0"/>
                <a:cs typeface="Tahoma" charset="0"/>
              </a:rPr>
              <a:t>a Hydra head to </a:t>
            </a:r>
            <a:r>
              <a:rPr lang="en-US" sz="2000" dirty="0" smtClean="0">
                <a:solidFill>
                  <a:schemeClr val="bg1"/>
                </a:solidFill>
                <a:latin typeface="Tahoma" charset="0"/>
                <a:ea typeface="Tahoma" charset="0"/>
                <a:cs typeface="Tahoma" charset="0"/>
              </a:rPr>
              <a:t>support </a:t>
            </a:r>
            <a:r>
              <a:rPr lang="en-US" sz="2000" dirty="0">
                <a:solidFill>
                  <a:schemeClr val="bg1"/>
                </a:solidFill>
                <a:latin typeface="Tahoma" charset="0"/>
                <a:ea typeface="Tahoma" charset="0"/>
                <a:cs typeface="Tahoma" charset="0"/>
              </a:rPr>
              <a:t>common DH project tasks: annotating, cataloging, proofreading, publishing, text encoding, transcribing, and translating. The end result will be a contributory and collaborative repository environment for many types of users, which </a:t>
            </a:r>
            <a:r>
              <a:rPr lang="en-US" sz="2000" dirty="0" smtClean="0">
                <a:solidFill>
                  <a:schemeClr val="bg1"/>
                </a:solidFill>
                <a:latin typeface="Tahoma" charset="0"/>
                <a:ea typeface="Tahoma" charset="0"/>
                <a:cs typeface="Tahoma" charset="0"/>
              </a:rPr>
              <a:t>ideally</a:t>
            </a:r>
            <a:endParaRPr lang="en-US" sz="2000" dirty="0">
              <a:solidFill>
                <a:schemeClr val="bg1"/>
              </a:solidFill>
              <a:latin typeface="Tahoma" charset="0"/>
              <a:ea typeface="Tahoma" charset="0"/>
              <a:cs typeface="Tahoma" charset="0"/>
            </a:endParaRPr>
          </a:p>
        </p:txBody>
      </p:sp>
      <p:sp>
        <p:nvSpPr>
          <p:cNvPr id="26" name="TextBox 25"/>
          <p:cNvSpPr txBox="1"/>
          <p:nvPr/>
        </p:nvSpPr>
        <p:spPr>
          <a:xfrm>
            <a:off x="5282596" y="3456955"/>
            <a:ext cx="4687027" cy="553998"/>
          </a:xfrm>
          <a:prstGeom prst="rect">
            <a:avLst/>
          </a:prstGeom>
          <a:noFill/>
          <a:ln>
            <a:noFill/>
          </a:ln>
        </p:spPr>
        <p:txBody>
          <a:bodyPr wrap="square" lIns="0" tIns="0" rIns="0" bIns="0" rtlCol="0">
            <a:spAutoFit/>
          </a:bodyPr>
          <a:lstStyle/>
          <a:p>
            <a:pPr algn="ctr"/>
            <a:r>
              <a:rPr lang="en-US" dirty="0" smtClean="0">
                <a:solidFill>
                  <a:schemeClr val="bg1"/>
                </a:solidFill>
                <a:latin typeface="Corbel" charset="0"/>
                <a:ea typeface="Corbel" charset="0"/>
                <a:cs typeface="Corbel" charset="0"/>
              </a:rPr>
              <a:t>Components</a:t>
            </a:r>
          </a:p>
        </p:txBody>
      </p:sp>
      <p:sp>
        <p:nvSpPr>
          <p:cNvPr id="33" name="TextBox 32"/>
          <p:cNvSpPr txBox="1"/>
          <p:nvPr/>
        </p:nvSpPr>
        <p:spPr>
          <a:xfrm>
            <a:off x="320551" y="6625307"/>
            <a:ext cx="9692640" cy="553998"/>
          </a:xfrm>
          <a:prstGeom prst="rect">
            <a:avLst/>
          </a:prstGeom>
          <a:noFill/>
          <a:ln>
            <a:noFill/>
          </a:ln>
        </p:spPr>
        <p:txBody>
          <a:bodyPr wrap="square" lIns="0" tIns="0" rIns="0" bIns="0" rtlCol="0">
            <a:spAutoFit/>
          </a:bodyPr>
          <a:lstStyle/>
          <a:p>
            <a:pPr algn="ctr"/>
            <a:r>
              <a:rPr lang="en-US" dirty="0" smtClean="0">
                <a:solidFill>
                  <a:schemeClr val="bg1"/>
                </a:solidFill>
                <a:latin typeface="Corbel" charset="0"/>
                <a:ea typeface="Corbel" charset="0"/>
                <a:cs typeface="Corbel" charset="0"/>
              </a:rPr>
              <a:t>DH Workflows</a:t>
            </a:r>
          </a:p>
        </p:txBody>
      </p:sp>
      <p:sp>
        <p:nvSpPr>
          <p:cNvPr id="34" name="TextBox 33"/>
          <p:cNvSpPr txBox="1"/>
          <p:nvPr/>
        </p:nvSpPr>
        <p:spPr>
          <a:xfrm>
            <a:off x="298768" y="11665867"/>
            <a:ext cx="9692640" cy="553998"/>
          </a:xfrm>
          <a:prstGeom prst="rect">
            <a:avLst/>
          </a:prstGeom>
          <a:noFill/>
          <a:ln>
            <a:noFill/>
          </a:ln>
        </p:spPr>
        <p:txBody>
          <a:bodyPr wrap="square" lIns="0" tIns="0" rIns="0" bIns="0" rtlCol="0">
            <a:spAutoFit/>
          </a:bodyPr>
          <a:lstStyle/>
          <a:p>
            <a:pPr algn="ctr"/>
            <a:r>
              <a:rPr lang="en-US" dirty="0" smtClean="0">
                <a:solidFill>
                  <a:schemeClr val="bg1"/>
                </a:solidFill>
                <a:latin typeface="Corbel" charset="0"/>
                <a:ea typeface="Corbel" charset="0"/>
                <a:cs typeface="Corbel" charset="0"/>
              </a:rPr>
              <a:t>User Roles</a:t>
            </a: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83" y="7201371"/>
            <a:ext cx="3252964" cy="252028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191" y="12241931"/>
            <a:ext cx="3888432" cy="2447540"/>
          </a:xfrm>
          <a:prstGeom prst="rect">
            <a:avLst/>
          </a:prstGeom>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1431" y="16202371"/>
            <a:ext cx="1800200" cy="1800200"/>
          </a:xfrm>
          <a:prstGeom prst="rect">
            <a:avLst/>
          </a:prstGeom>
        </p:spPr>
      </p:pic>
      <p:sp>
        <p:nvSpPr>
          <p:cNvPr id="45" name="TextBox 44"/>
          <p:cNvSpPr txBox="1"/>
          <p:nvPr/>
        </p:nvSpPr>
        <p:spPr>
          <a:xfrm>
            <a:off x="320551" y="16202371"/>
            <a:ext cx="7776865" cy="1785104"/>
          </a:xfrm>
          <a:prstGeom prst="rect">
            <a:avLst/>
          </a:prstGeom>
          <a:noFill/>
          <a:ln>
            <a:noFill/>
          </a:ln>
        </p:spPr>
        <p:txBody>
          <a:bodyPr wrap="square" lIns="0" tIns="0" rIns="0" bIns="0" rtlCol="0">
            <a:spAutoFit/>
          </a:bodyPr>
          <a:lstStyle/>
          <a:p>
            <a:r>
              <a:rPr lang="en-US" dirty="0" smtClean="0">
                <a:solidFill>
                  <a:schemeClr val="bg1"/>
                </a:solidFill>
                <a:latin typeface="Tahoma" charset="0"/>
                <a:ea typeface="Tahoma" charset="0"/>
                <a:cs typeface="Tahoma" charset="0"/>
              </a:rPr>
              <a:t>Next Steps</a:t>
            </a:r>
          </a:p>
          <a:p>
            <a:r>
              <a:rPr lang="en-US" sz="2000" dirty="0" smtClean="0">
                <a:solidFill>
                  <a:schemeClr val="bg1"/>
                </a:solidFill>
                <a:latin typeface="Tahoma" charset="0"/>
                <a:ea typeface="Tahoma" charset="0"/>
                <a:cs typeface="Tahoma" charset="0"/>
              </a:rPr>
              <a:t>Lorem ipsum dolor sit </a:t>
            </a:r>
            <a:r>
              <a:rPr lang="en-US" sz="2000" dirty="0" err="1" smtClean="0">
                <a:solidFill>
                  <a:schemeClr val="bg1"/>
                </a:solidFill>
                <a:latin typeface="Tahoma" charset="0"/>
                <a:ea typeface="Tahoma" charset="0"/>
                <a:cs typeface="Tahoma" charset="0"/>
              </a:rPr>
              <a:t>amet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consectetur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adipiscing</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elit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sed</a:t>
            </a:r>
            <a:r>
              <a:rPr lang="en-US" sz="2000" dirty="0" smtClean="0">
                <a:solidFill>
                  <a:schemeClr val="bg1"/>
                </a:solidFill>
                <a:latin typeface="Tahoma" charset="0"/>
                <a:ea typeface="Tahoma" charset="0"/>
                <a:cs typeface="Tahoma" charset="0"/>
              </a:rPr>
              <a:t> do </a:t>
            </a:r>
            <a:r>
              <a:rPr lang="en-US" sz="2000" dirty="0" err="1" smtClean="0">
                <a:solidFill>
                  <a:schemeClr val="bg1"/>
                </a:solidFill>
                <a:latin typeface="Tahoma" charset="0"/>
                <a:ea typeface="Tahoma" charset="0"/>
                <a:cs typeface="Tahoma" charset="0"/>
              </a:rPr>
              <a:t>eiusmod</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tempor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incididunt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labore</a:t>
            </a:r>
            <a:r>
              <a:rPr lang="en-US" sz="2000" dirty="0" smtClean="0">
                <a:solidFill>
                  <a:schemeClr val="bg1"/>
                </a:solidFill>
                <a:latin typeface="Tahoma" charset="0"/>
                <a:ea typeface="Tahoma" charset="0"/>
                <a:cs typeface="Tahoma" charset="0"/>
              </a:rPr>
              <a:t> et </a:t>
            </a:r>
            <a:r>
              <a:rPr lang="en-US" sz="2000" dirty="0" err="1" smtClean="0">
                <a:solidFill>
                  <a:schemeClr val="bg1"/>
                </a:solidFill>
                <a:latin typeface="Tahoma" charset="0"/>
                <a:ea typeface="Tahoma" charset="0"/>
                <a:cs typeface="Tahoma" charset="0"/>
              </a:rPr>
              <a:t>dolore</a:t>
            </a:r>
            <a:r>
              <a:rPr lang="en-US" sz="2000" dirty="0" smtClean="0">
                <a:solidFill>
                  <a:schemeClr val="bg1"/>
                </a:solidFill>
                <a:latin typeface="Tahoma" charset="0"/>
                <a:ea typeface="Tahoma" charset="0"/>
                <a:cs typeface="Tahoma" charset="0"/>
              </a:rPr>
              <a:t> magna </a:t>
            </a:r>
            <a:r>
              <a:rPr lang="en-US" sz="2000" dirty="0" err="1" smtClean="0">
                <a:solidFill>
                  <a:schemeClr val="bg1"/>
                </a:solidFill>
                <a:latin typeface="Tahoma" charset="0"/>
                <a:ea typeface="Tahoma" charset="0"/>
                <a:cs typeface="Tahoma" charset="0"/>
              </a:rPr>
              <a:t>aliqua</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enim</a:t>
            </a:r>
            <a:r>
              <a:rPr lang="en-US" sz="2000" dirty="0" smtClean="0">
                <a:solidFill>
                  <a:schemeClr val="bg1"/>
                </a:solidFill>
                <a:latin typeface="Tahoma" charset="0"/>
                <a:ea typeface="Tahoma" charset="0"/>
                <a:cs typeface="Tahoma" charset="0"/>
              </a:rPr>
              <a:t> ad minim </a:t>
            </a:r>
            <a:r>
              <a:rPr lang="en-US" sz="2000" dirty="0" err="1" smtClean="0">
                <a:solidFill>
                  <a:schemeClr val="bg1"/>
                </a:solidFill>
                <a:latin typeface="Tahoma" charset="0"/>
                <a:ea typeface="Tahoma" charset="0"/>
                <a:cs typeface="Tahoma" charset="0"/>
              </a:rPr>
              <a:t>veniam</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quis</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nostrud</a:t>
            </a:r>
            <a:r>
              <a:rPr lang="en-US" sz="2000" dirty="0" smtClean="0">
                <a:solidFill>
                  <a:schemeClr val="bg1"/>
                </a:solidFill>
                <a:latin typeface="Tahoma" charset="0"/>
                <a:ea typeface="Tahoma" charset="0"/>
                <a:cs typeface="Tahoma" charset="0"/>
              </a:rPr>
              <a:t> exercitation </a:t>
            </a:r>
            <a:r>
              <a:rPr lang="en-US" sz="2000" dirty="0" err="1">
                <a:solidFill>
                  <a:schemeClr val="bg1"/>
                </a:solidFill>
                <a:latin typeface="Tahoma" charset="0"/>
                <a:ea typeface="Tahoma" charset="0"/>
                <a:cs typeface="Tahoma" charset="0"/>
              </a:rPr>
              <a:t>ullamco</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tempor</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incididunt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ut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labore</a:t>
            </a:r>
            <a:r>
              <a:rPr lang="en-US" sz="2000" dirty="0">
                <a:solidFill>
                  <a:schemeClr val="bg1"/>
                </a:solidFill>
                <a:latin typeface="Tahoma" charset="0"/>
                <a:ea typeface="Tahoma" charset="0"/>
                <a:cs typeface="Tahoma" charset="0"/>
              </a:rPr>
              <a:t> et </a:t>
            </a:r>
            <a:r>
              <a:rPr lang="en-US" sz="2000" dirty="0" err="1">
                <a:solidFill>
                  <a:schemeClr val="bg1"/>
                </a:solidFill>
                <a:latin typeface="Tahoma" charset="0"/>
                <a:ea typeface="Tahoma" charset="0"/>
                <a:cs typeface="Tahoma" charset="0"/>
              </a:rPr>
              <a:t>dolore</a:t>
            </a:r>
            <a:r>
              <a:rPr lang="en-US" sz="2000" dirty="0">
                <a:solidFill>
                  <a:schemeClr val="bg1"/>
                </a:solidFill>
                <a:latin typeface="Tahoma" charset="0"/>
                <a:ea typeface="Tahoma" charset="0"/>
                <a:cs typeface="Tahoma" charset="0"/>
              </a:rPr>
              <a:t> magna </a:t>
            </a:r>
            <a:r>
              <a:rPr lang="en-US" sz="2000" dirty="0" err="1" smtClean="0">
                <a:solidFill>
                  <a:schemeClr val="bg1"/>
                </a:solidFill>
                <a:latin typeface="Tahoma" charset="0"/>
                <a:ea typeface="Tahoma" charset="0"/>
                <a:cs typeface="Tahoma" charset="0"/>
              </a:rPr>
              <a:t>aliqua</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tempor</a:t>
            </a:r>
            <a:r>
              <a:rPr lang="en-US" sz="2000" dirty="0" smtClean="0">
                <a:solidFill>
                  <a:schemeClr val="bg1"/>
                </a:solidFill>
                <a:latin typeface="Tahoma" charset="0"/>
                <a:ea typeface="Tahoma" charset="0"/>
                <a:cs typeface="Tahoma" charset="0"/>
              </a:rPr>
              <a:t>. </a:t>
            </a:r>
            <a:endParaRPr lang="en-US" sz="2000" dirty="0">
              <a:solidFill>
                <a:schemeClr val="bg1"/>
              </a:solidFill>
              <a:latin typeface="Tahoma" charset="0"/>
              <a:ea typeface="Tahoma" charset="0"/>
              <a:cs typeface="Tahoma"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9" y="4177035"/>
            <a:ext cx="1398588" cy="50857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9303" y="5401171"/>
            <a:ext cx="1130300" cy="317500"/>
          </a:xfrm>
          <a:prstGeom prst="rect">
            <a:avLst/>
          </a:prstGeom>
        </p:spPr>
      </p:pic>
      <p:pic>
        <p:nvPicPr>
          <p:cNvPr id="11" name="Picture 10"/>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5134595" y="4825107"/>
            <a:ext cx="1845341" cy="138181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5447" y="5185147"/>
            <a:ext cx="1369889" cy="136988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4681091"/>
            <a:ext cx="720080" cy="472032"/>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89303" y="4465067"/>
            <a:ext cx="1292175" cy="744522"/>
          </a:xfrm>
          <a:prstGeom prst="rect">
            <a:avLst/>
          </a:prstGeom>
        </p:spPr>
      </p:pic>
      <p:sp>
        <p:nvSpPr>
          <p:cNvPr id="38" name="TextBox 37"/>
          <p:cNvSpPr txBox="1"/>
          <p:nvPr/>
        </p:nvSpPr>
        <p:spPr>
          <a:xfrm>
            <a:off x="6657255" y="5833219"/>
            <a:ext cx="1609627" cy="307777"/>
          </a:xfrm>
          <a:prstGeom prst="rect">
            <a:avLst/>
          </a:prstGeom>
          <a:noFill/>
          <a:ln>
            <a:noFill/>
          </a:ln>
        </p:spPr>
        <p:txBody>
          <a:bodyPr wrap="square" lIns="0" tIns="0" rIns="0" bIns="0" rtlCol="0">
            <a:spAutoFit/>
          </a:bodyPr>
          <a:lstStyle/>
          <a:p>
            <a:r>
              <a:rPr lang="en-US" sz="2000" dirty="0" err="1" smtClean="0">
                <a:solidFill>
                  <a:schemeClr val="bg1"/>
                </a:solidFill>
                <a:latin typeface="Tahoma" charset="0"/>
                <a:ea typeface="Tahoma" charset="0"/>
                <a:cs typeface="Tahoma" charset="0"/>
              </a:rPr>
              <a:t>ImageMagick</a:t>
            </a:r>
            <a:endParaRPr lang="en-US" sz="2000" dirty="0">
              <a:solidFill>
                <a:schemeClr val="bg1"/>
              </a:solidFill>
              <a:latin typeface="Tahoma" charset="0"/>
              <a:ea typeface="Tahoma" charset="0"/>
              <a:cs typeface="Tahoma" charset="0"/>
            </a:endParaRPr>
          </a:p>
        </p:txBody>
      </p:sp>
      <p:sp>
        <p:nvSpPr>
          <p:cNvPr id="41" name="TextBox 40"/>
          <p:cNvSpPr txBox="1"/>
          <p:nvPr/>
        </p:nvSpPr>
        <p:spPr>
          <a:xfrm>
            <a:off x="8673479" y="4177035"/>
            <a:ext cx="1025179" cy="307777"/>
          </a:xfrm>
          <a:prstGeom prst="rect">
            <a:avLst/>
          </a:prstGeom>
          <a:noFill/>
          <a:ln>
            <a:noFill/>
          </a:ln>
        </p:spPr>
        <p:txBody>
          <a:bodyPr wrap="square" lIns="0" tIns="0" rIns="0" bIns="0" rtlCol="0">
            <a:spAutoFit/>
          </a:bodyPr>
          <a:lstStyle/>
          <a:p>
            <a:r>
              <a:rPr lang="en-US" sz="2000" dirty="0" err="1" smtClean="0">
                <a:solidFill>
                  <a:schemeClr val="bg1"/>
                </a:solidFill>
                <a:latin typeface="Tahoma" charset="0"/>
                <a:ea typeface="Tahoma" charset="0"/>
                <a:cs typeface="Tahoma" charset="0"/>
              </a:rPr>
              <a:t>Kakadu</a:t>
            </a:r>
            <a:endParaRPr lang="en-US" sz="2000" dirty="0">
              <a:solidFill>
                <a:schemeClr val="bg1"/>
              </a:solidFill>
              <a:latin typeface="Tahoma" charset="0"/>
              <a:ea typeface="Tahoma" charset="0"/>
              <a:cs typeface="Tahoma" charset="0"/>
            </a:endParaRPr>
          </a:p>
        </p:txBody>
      </p:sp>
      <p:pic>
        <p:nvPicPr>
          <p:cNvPr id="16" name="Picture 15"/>
          <p:cNvPicPr>
            <a:picLocks noChangeAspect="1"/>
          </p:cNvPicPr>
          <p:nvPr/>
        </p:nvPicPr>
        <p:blipFill rotWithShape="1">
          <a:blip r:embed="rId12">
            <a:extLst>
              <a:ext uri="{28A0092B-C50C-407E-A947-70E740481C1C}">
                <a14:useLocalDpi xmlns:a14="http://schemas.microsoft.com/office/drawing/2010/main" val="0"/>
              </a:ext>
            </a:extLst>
          </a:blip>
          <a:srcRect l="11490" t="35522"/>
          <a:stretch/>
        </p:blipFill>
        <p:spPr>
          <a:xfrm>
            <a:off x="536576" y="12601972"/>
            <a:ext cx="2808312" cy="1534356"/>
          </a:xfrm>
          <a:prstGeom prst="rect">
            <a:avLst/>
          </a:prstGeom>
        </p:spPr>
      </p:pic>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421</Words>
  <Application>Microsoft Macintosh PowerPoint</Application>
  <PresentationFormat>Custom</PresentationFormat>
  <Paragraphs>148</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Calibri</vt:lpstr>
      <vt:lpstr>Consolas</vt:lpstr>
      <vt:lpstr>Corbel</vt:lpstr>
      <vt:lpstr>Futura Medium</vt:lpstr>
      <vt:lpstr>Helvetica</vt:lpstr>
      <vt:lpstr>Meiryo UI</vt:lpstr>
      <vt:lpstr>tahoma</vt:lpstr>
      <vt:lpstr>tahoma</vt:lpstr>
      <vt:lpstr>Arial</vt:lpstr>
      <vt:lpstr>Office Theme</vt:lpstr>
      <vt:lpstr>Poster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61</cp:revision>
  <dcterms:created xsi:type="dcterms:W3CDTF">2014-04-27T22:54:35Z</dcterms:created>
  <dcterms:modified xsi:type="dcterms:W3CDTF">2017-05-12T20:30:48Z</dcterms:modified>
</cp:coreProperties>
</file>