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68" r:id="rId3"/>
    <p:sldId id="266" r:id="rId4"/>
    <p:sldId id="267" r:id="rId5"/>
    <p:sldId id="260" r:id="rId6"/>
    <p:sldId id="265" r:id="rId7"/>
    <p:sldId id="257" r:id="rId8"/>
    <p:sldId id="258" r:id="rId9"/>
    <p:sldId id="259" r:id="rId10"/>
    <p:sldId id="263" r:id="rId11"/>
    <p:sldId id="264" r:id="rId12"/>
    <p:sldId id="261" r:id="rId13"/>
    <p:sldId id="262" r:id="rId14"/>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FFD966"/>
    <a:srgbClr val="37474F"/>
    <a:srgbClr val="64FFDA"/>
    <a:srgbClr val="CAE8A2"/>
    <a:srgbClr val="A8C0A8"/>
    <a:srgbClr val="78909C"/>
    <a:srgbClr val="73626E"/>
    <a:srgbClr val="413E4A"/>
    <a:srgbClr val="CDD7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27"/>
    <p:restoredTop sz="94716"/>
  </p:normalViewPr>
  <p:slideViewPr>
    <p:cSldViewPr>
      <p:cViewPr varScale="1">
        <p:scale>
          <a:sx n="78" d="100"/>
          <a:sy n="78" d="100"/>
        </p:scale>
        <p:origin x="6064" y="224"/>
      </p:cViewPr>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6/5/17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406265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13</a:t>
            </a:fld>
            <a:endParaRPr lang="en-US"/>
          </a:p>
        </p:txBody>
      </p:sp>
    </p:spTree>
    <p:extLst>
      <p:ext uri="{BB962C8B-B14F-4D97-AF65-F5344CB8AC3E}">
        <p14:creationId xmlns:p14="http://schemas.microsoft.com/office/powerpoint/2010/main" val="139508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684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5/06/2017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5/06/2017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5/06/2017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5/06/2017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5/06/2017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5/06/2017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5/06/2017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0.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968623" y="13754099"/>
            <a:ext cx="5112568" cy="2889794"/>
          </a:xfrm>
          <a:prstGeom prst="rect">
            <a:avLst/>
          </a:prstGeom>
        </p:spPr>
      </p:pic>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2" name="Rounded Rectangle 111"/>
          <p:cNvSpPr/>
          <p:nvPr/>
        </p:nvSpPr>
        <p:spPr>
          <a:xfrm>
            <a:off x="968623" y="3528963"/>
            <a:ext cx="4176465" cy="3024336"/>
          </a:xfrm>
          <a:prstGeom prst="roundRect">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E0E0E0"/>
                </a:solidFill>
                <a:latin typeface="Corbel" charset="0"/>
                <a:ea typeface="Corbel" charset="0"/>
                <a:cs typeface="Corbel" charset="0"/>
              </a:rPr>
              <a:t>How can Hydra be used </a:t>
            </a:r>
            <a:r>
              <a:rPr lang="en-US" sz="2000" dirty="0">
                <a:solidFill>
                  <a:srgbClr val="E0E0E0"/>
                </a:solidFill>
                <a:latin typeface="Corbel" charset="0"/>
                <a:ea typeface="Corbel" charset="0"/>
                <a:cs typeface="Corbel" charset="0"/>
              </a:rPr>
              <a:t>to enable </a:t>
            </a:r>
            <a:r>
              <a:rPr lang="en-US" sz="2000" dirty="0" smtClean="0">
                <a:solidFill>
                  <a:srgbClr val="E0E0E0"/>
                </a:solidFill>
                <a:latin typeface="Corbel" charset="0"/>
                <a:ea typeface="Corbel" charset="0"/>
                <a:cs typeface="Corbel" charset="0"/>
              </a:rPr>
              <a:t>the creation</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curation, dissemination</a:t>
            </a:r>
            <a:r>
              <a:rPr lang="en-US" sz="2000" dirty="0">
                <a:solidFill>
                  <a:srgbClr val="E0E0E0"/>
                </a:solidFill>
                <a:latin typeface="Corbel" charset="0"/>
                <a:ea typeface="Corbel" charset="0"/>
                <a:cs typeface="Corbel" charset="0"/>
              </a:rPr>
              <a:t>, and </a:t>
            </a:r>
            <a:r>
              <a:rPr lang="en-US" sz="2000" dirty="0" smtClean="0">
                <a:solidFill>
                  <a:srgbClr val="E0E0E0"/>
                </a:solidFill>
                <a:latin typeface="Corbel" charset="0"/>
                <a:ea typeface="Corbel" charset="0"/>
                <a:cs typeface="Corbel" charset="0"/>
              </a:rPr>
              <a:t>long-term </a:t>
            </a:r>
            <a:r>
              <a:rPr lang="en-US" sz="2000" dirty="0">
                <a:solidFill>
                  <a:srgbClr val="E0E0E0"/>
                </a:solidFill>
                <a:latin typeface="Corbel" charset="0"/>
                <a:ea typeface="Corbel" charset="0"/>
                <a:cs typeface="Corbel" charset="0"/>
              </a:rPr>
              <a:t>support of </a:t>
            </a:r>
            <a:r>
              <a:rPr lang="en-US" sz="2000" dirty="0" smtClean="0">
                <a:solidFill>
                  <a:srgbClr val="E0E0E0"/>
                </a:solidFill>
                <a:latin typeface="Corbel" charset="0"/>
                <a:ea typeface="Corbel" charset="0"/>
                <a:cs typeface="Corbel" charset="0"/>
              </a:rPr>
              <a:t>digital humanities (DH) projects </a:t>
            </a:r>
            <a:r>
              <a:rPr lang="en-US" sz="2000" dirty="0">
                <a:solidFill>
                  <a:srgbClr val="E0E0E0"/>
                </a:solidFill>
                <a:latin typeface="Corbel" charset="0"/>
                <a:ea typeface="Corbel" charset="0"/>
                <a:cs typeface="Corbel" charset="0"/>
              </a:rPr>
              <a:t>and </a:t>
            </a:r>
            <a:r>
              <a:rPr lang="en-US" sz="2000" dirty="0" smtClean="0">
                <a:solidFill>
                  <a:srgbClr val="E0E0E0"/>
                </a:solidFill>
                <a:latin typeface="Corbel" charset="0"/>
                <a:ea typeface="Corbel" charset="0"/>
                <a:cs typeface="Corbel" charset="0"/>
              </a:rPr>
              <a:t>publications? NUL's Digital Scholarship Group seeks </a:t>
            </a:r>
            <a:r>
              <a:rPr lang="en-US" sz="2000" dirty="0">
                <a:solidFill>
                  <a:srgbClr val="E0E0E0"/>
                </a:solidFill>
                <a:latin typeface="Corbel" charset="0"/>
                <a:ea typeface="Corbel" charset="0"/>
                <a:cs typeface="Corbel" charset="0"/>
              </a:rPr>
              <a:t>to answer this question by developing a </a:t>
            </a:r>
            <a:r>
              <a:rPr lang="en-US" sz="2000" dirty="0" smtClean="0">
                <a:solidFill>
                  <a:srgbClr val="E0E0E0"/>
                </a:solidFill>
                <a:latin typeface="Corbel" charset="0"/>
                <a:ea typeface="Corbel" charset="0"/>
                <a:cs typeface="Corbel" charset="0"/>
              </a:rPr>
              <a:t>digital curation framework that provides workflow </a:t>
            </a:r>
            <a:r>
              <a:rPr lang="en-US" sz="2000" dirty="0">
                <a:solidFill>
                  <a:srgbClr val="E0E0E0"/>
                </a:solidFill>
                <a:latin typeface="Corbel" charset="0"/>
                <a:ea typeface="Corbel" charset="0"/>
                <a:cs typeface="Corbel" charset="0"/>
              </a:rPr>
              <a:t>management </a:t>
            </a:r>
            <a:r>
              <a:rPr lang="en-US" sz="2000" dirty="0" smtClean="0">
                <a:solidFill>
                  <a:srgbClr val="E0E0E0"/>
                </a:solidFill>
                <a:latin typeface="Corbel" charset="0"/>
                <a:ea typeface="Corbel" charset="0"/>
                <a:cs typeface="Corbel" charset="0"/>
              </a:rPr>
              <a:t>tools to support common DH project activities, such as text transcription and encoding.</a:t>
            </a:r>
            <a:endParaRPr lang="en-US" sz="2000" dirty="0">
              <a:solidFill>
                <a:srgbClr val="E0E0E0"/>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7848872" cy="923330"/>
          </a:xfrm>
          <a:prstGeom prst="rect">
            <a:avLst/>
          </a:prstGeom>
          <a:noFill/>
          <a:ln>
            <a:noFill/>
          </a:ln>
        </p:spPr>
        <p:txBody>
          <a:bodyPr wrap="square" lIns="0" tIns="0" rIns="0" bIns="0" rtlCol="0">
            <a:spAutoFit/>
          </a:bodyPr>
          <a:lstStyle/>
          <a:p>
            <a:r>
              <a:rPr lang="en-US" sz="2000" dirty="0" smtClean="0">
                <a:solidFill>
                  <a:srgbClr val="E0E0E0"/>
                </a:solidFill>
                <a:latin typeface="Corbel" charset="0"/>
                <a:ea typeface="Corbel" charset="0"/>
                <a:cs typeface="Corbel" charset="0"/>
              </a:rPr>
              <a:t>This project is still in development and we would like your input!</a:t>
            </a:r>
            <a:r>
              <a:rPr lang="en-US" sz="500" dirty="0">
                <a:solidFill>
                  <a:srgbClr val="E0E0E0"/>
                </a:solidFill>
                <a:latin typeface="Corbel" charset="0"/>
                <a:ea typeface="Corbel" charset="0"/>
                <a:cs typeface="Corbel" charset="0"/>
              </a:rPr>
              <a:t> </a:t>
            </a:r>
            <a:r>
              <a:rPr lang="en-US" sz="500" dirty="0" smtClean="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Scan the QR code on the right or visit </a:t>
            </a:r>
            <a:r>
              <a:rPr lang="en-US" sz="2000" dirty="0">
                <a:solidFill>
                  <a:srgbClr val="FFD966"/>
                </a:solidFill>
                <a:latin typeface="Corbel" charset="0"/>
                <a:ea typeface="Corbel" charset="0"/>
                <a:cs typeface="Corbel" charset="0"/>
              </a:rPr>
              <a:t>https://</a:t>
            </a:r>
            <a:r>
              <a:rPr lang="en-US" sz="2000" dirty="0" err="1">
                <a:solidFill>
                  <a:srgbClr val="FFD966"/>
                </a:solidFill>
                <a:latin typeface="Corbel" charset="0"/>
                <a:ea typeface="Corbel" charset="0"/>
                <a:cs typeface="Corbel" charset="0"/>
              </a:rPr>
              <a:t>goo.gl</a:t>
            </a:r>
            <a:r>
              <a:rPr lang="en-US" sz="2000" dirty="0">
                <a:solidFill>
                  <a:srgbClr val="FFD966"/>
                </a:solidFill>
                <a:latin typeface="Corbel" charset="0"/>
                <a:ea typeface="Corbel" charset="0"/>
                <a:cs typeface="Corbel" charset="0"/>
              </a:rPr>
              <a:t>/</a:t>
            </a:r>
            <a:r>
              <a:rPr lang="en-US" sz="2000" dirty="0">
                <a:solidFill>
                  <a:srgbClr val="FFD966"/>
                </a:solidFill>
                <a:latin typeface="Consolas" charset="0"/>
                <a:ea typeface="Consolas" charset="0"/>
                <a:cs typeface="Consolas" charset="0"/>
              </a:rPr>
              <a:t>PT1IhE</a:t>
            </a:r>
            <a:r>
              <a:rPr lang="en-US" sz="2000" dirty="0" smtClean="0">
                <a:solidFill>
                  <a:srgbClr val="E0E0E0"/>
                </a:solidFill>
                <a:latin typeface="Corbel" charset="0"/>
                <a:ea typeface="Corbel" charset="0"/>
                <a:cs typeface="Corbel" charset="0"/>
              </a:rPr>
              <a:t> to review and comment on the Charon technical specification. Any and all feedback is welcome!</a:t>
            </a:r>
            <a:endParaRPr lang="en-US" sz="2000" dirty="0">
              <a:solidFill>
                <a:srgbClr val="E0E0E0"/>
              </a:solidFill>
              <a:latin typeface="Corbel" charset="0"/>
              <a:ea typeface="Corbel" charset="0"/>
              <a:cs typeface="Corbel" charset="0"/>
            </a:endParaRPr>
          </a:p>
        </p:txBody>
      </p:sp>
      <p:sp>
        <p:nvSpPr>
          <p:cNvPr id="27" name="TextBox 26"/>
          <p:cNvSpPr txBox="1"/>
          <p:nvPr/>
        </p:nvSpPr>
        <p:spPr>
          <a:xfrm rot="16200000">
            <a:off x="-58189"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78" name="TextBox 77"/>
          <p:cNvSpPr txBox="1"/>
          <p:nvPr/>
        </p:nvSpPr>
        <p:spPr>
          <a:xfrm rot="16200000">
            <a:off x="-1840429"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9" name="TextBox 78"/>
          <p:cNvSpPr txBox="1"/>
          <p:nvPr/>
        </p:nvSpPr>
        <p:spPr>
          <a:xfrm rot="16200000">
            <a:off x="-1948441"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sp>
        <p:nvSpPr>
          <p:cNvPr id="86" name="Arc 85"/>
          <p:cNvSpPr/>
          <p:nvPr/>
        </p:nvSpPr>
        <p:spPr>
          <a:xfrm rot="10800000" flipV="1">
            <a:off x="4136975" y="12673979"/>
            <a:ext cx="6153200" cy="3672408"/>
          </a:xfrm>
          <a:prstGeom prst="arc">
            <a:avLst>
              <a:gd name="adj1" fmla="val 16273522"/>
              <a:gd name="adj2" fmla="val 21022623"/>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034019"/>
            <a:ext cx="3600400" cy="1140738"/>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Creators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endParaRPr lang="en-US" sz="1800" dirty="0">
              <a:solidFill>
                <a:srgbClr val="E0E0E0"/>
              </a:solidFill>
              <a:latin typeface="Corbel" charset="0"/>
              <a:ea typeface="Corbel" charset="0"/>
              <a:cs typeface="Corbel" charset="0"/>
            </a:endParaRPr>
          </a:p>
        </p:txBody>
      </p:sp>
      <p:sp>
        <p:nvSpPr>
          <p:cNvPr id="84" name="TextBox 83"/>
          <p:cNvSpPr txBox="1"/>
          <p:nvPr/>
        </p:nvSpPr>
        <p:spPr>
          <a:xfrm>
            <a:off x="6297215" y="14330163"/>
            <a:ext cx="3600400" cy="2323148"/>
          </a:xfrm>
          <a:prstGeom prst="roundRect">
            <a:avLst>
              <a:gd name="adj" fmla="val 8317"/>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Administrator(s</a:t>
            </a:r>
            <a:r>
              <a:rPr lang="en-US" sz="2000" b="1" dirty="0" smtClean="0">
                <a:solidFill>
                  <a:srgbClr val="FFD966"/>
                </a:solidFill>
                <a:latin typeface="Corbel" charset="0"/>
                <a:ea typeface="Corbel" charset="0"/>
                <a:cs typeface="Corbel" charset="0"/>
              </a:rPr>
              <a:t>)</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E0E0E0"/>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E0E0E0"/>
                </a:solidFill>
                <a:latin typeface="Corbel" charset="0"/>
                <a:ea typeface="Corbel" charset="0"/>
                <a:cs typeface="Corbel" charset="0"/>
              </a:rPr>
              <a:t>Bulk review and processing</a:t>
            </a:r>
            <a:endParaRPr lang="en-US" sz="1800" dirty="0">
              <a:solidFill>
                <a:srgbClr val="E0E0E0"/>
              </a:solidFill>
              <a:latin typeface="Corbel" charset="0"/>
              <a:ea typeface="Corbel" charset="0"/>
              <a:cs typeface="Corbel" charset="0"/>
            </a:endParaRPr>
          </a:p>
        </p:txBody>
      </p:sp>
      <p:sp>
        <p:nvSpPr>
          <p:cNvPr id="93" name="Arc 92"/>
          <p:cNvSpPr/>
          <p:nvPr/>
        </p:nvSpPr>
        <p:spPr>
          <a:xfrm rot="10800000" flipV="1">
            <a:off x="4064967" y="12745987"/>
            <a:ext cx="5256584" cy="2880320"/>
          </a:xfrm>
          <a:prstGeom prst="arc">
            <a:avLst>
              <a:gd name="adj1" fmla="val 16922661"/>
              <a:gd name="adj2" fmla="val 21241058"/>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7921451"/>
            <a:ext cx="2804933" cy="1975009"/>
          </a:xfrm>
          <a:prstGeom prst="roundRect">
            <a:avLst/>
          </a:prstGeom>
          <a:solidFill>
            <a:srgbClr val="37474F"/>
          </a:solidFill>
        </p:spPr>
        <p:txBody>
          <a:bodyPr wrap="square" rtlCol="0">
            <a:spAutoFit/>
          </a:bodyPr>
          <a:lstStyle/>
          <a:p>
            <a:pPr algn="ctr"/>
            <a:r>
              <a:rPr lang="en-US" sz="2000" b="1" dirty="0" smtClean="0">
                <a:solidFill>
                  <a:srgbClr val="FFD966"/>
                </a:solidFill>
                <a:latin typeface="Corbel" charset="0"/>
                <a:ea typeface="Corbel" charset="0"/>
                <a:cs typeface="Corbel" charset="0"/>
              </a:rPr>
              <a:t>🛠 Configure</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Curate data</a:t>
            </a:r>
          </a:p>
          <a:p>
            <a:pPr marL="342900" indent="-342900">
              <a:buFont typeface="Arial" charset="0"/>
              <a:buChar char="•"/>
            </a:pPr>
            <a:r>
              <a:rPr lang="en-US" sz="2000" dirty="0" smtClean="0">
                <a:solidFill>
                  <a:srgbClr val="E0E0E0"/>
                </a:solidFill>
                <a:latin typeface="Corbel" charset="0"/>
                <a:ea typeface="Corbel" charset="0"/>
                <a:cs typeface="Corbel" charset="0"/>
              </a:rPr>
              <a:t>Manage users</a:t>
            </a:r>
          </a:p>
          <a:p>
            <a:pPr marL="342900" indent="-342900">
              <a:buFont typeface="Arial" charset="0"/>
              <a:buChar char="•"/>
            </a:pPr>
            <a:r>
              <a:rPr lang="en-US" sz="2000" dirty="0" smtClean="0">
                <a:solidFill>
                  <a:srgbClr val="E0E0E0"/>
                </a:solidFill>
                <a:latin typeface="Corbel" charset="0"/>
                <a:ea typeface="Corbel" charset="0"/>
                <a:cs typeface="Corbel" charset="0"/>
              </a:rPr>
              <a:t>Model metadata</a:t>
            </a:r>
          </a:p>
          <a:p>
            <a:pPr marL="342900" indent="-342900">
              <a:buFont typeface="Arial" charset="0"/>
              <a:buChar char="•"/>
            </a:pPr>
            <a:r>
              <a:rPr lang="en-US" sz="2000" dirty="0" smtClean="0">
                <a:solidFill>
                  <a:srgbClr val="E0E0E0"/>
                </a:solidFill>
                <a:latin typeface="Corbel" charset="0"/>
                <a:ea typeface="Corbel" charset="0"/>
                <a:cs typeface="Corbel" charset="0"/>
              </a:rPr>
              <a:t>Configure workflow</a:t>
            </a:r>
            <a:endParaRPr lang="en-US" sz="2000" dirty="0">
              <a:solidFill>
                <a:srgbClr val="E0E0E0"/>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7377335"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77335"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72749"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29463" y="9164004"/>
            <a:ext cx="487898"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227880"/>
            <a:ext cx="2448272" cy="1293971"/>
          </a:xfrm>
          <a:prstGeom prst="roundRect">
            <a:avLst/>
          </a:prstGeom>
          <a:solidFill>
            <a:srgbClr val="37474F"/>
          </a:solid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Submit</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Deposit files</a:t>
            </a:r>
          </a:p>
          <a:p>
            <a:pPr marL="342900" indent="-342900">
              <a:buFont typeface="Arial" charset="0"/>
              <a:buChar char="•"/>
            </a:pPr>
            <a:r>
              <a:rPr lang="en-US" sz="2000" dirty="0" smtClean="0">
                <a:solidFill>
                  <a:srgbClr val="E0E0E0"/>
                </a:solidFill>
                <a:latin typeface="Corbel" charset="0"/>
                <a:ea typeface="Corbel" charset="0"/>
                <a:cs typeface="Corbel" charset="0"/>
              </a:rPr>
              <a:t>Create metadata</a:t>
            </a: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E0E0E0"/>
                </a:solidFill>
                <a:latin typeface="Corbel" charset="0"/>
                <a:ea typeface="Corbel" charset="0"/>
                <a:cs typeface="Corbel" charset="0"/>
              </a:rPr>
              <a:t>Catalog</a:t>
            </a:r>
          </a:p>
          <a:p>
            <a:pPr marL="342900" indent="-342900">
              <a:buFont typeface="Arial" charset="0"/>
              <a:buChar char="•"/>
            </a:pPr>
            <a:r>
              <a:rPr lang="en-US" sz="2000" dirty="0" smtClean="0">
                <a:solidFill>
                  <a:srgbClr val="E0E0E0"/>
                </a:solidFill>
                <a:latin typeface="Corbel" charset="0"/>
                <a:ea typeface="Corbel" charset="0"/>
                <a:cs typeface="Corbel" charset="0"/>
              </a:rPr>
              <a:t>Transcribe</a:t>
            </a:r>
          </a:p>
          <a:p>
            <a:pPr marL="342900" indent="-342900">
              <a:buFont typeface="Arial" charset="0"/>
              <a:buChar char="•"/>
            </a:pPr>
            <a:r>
              <a:rPr lang="en-US" sz="2000" dirty="0" smtClean="0">
                <a:solidFill>
                  <a:srgbClr val="E0E0E0"/>
                </a:solidFill>
                <a:latin typeface="Corbel" charset="0"/>
                <a:ea typeface="Corbel" charset="0"/>
                <a:cs typeface="Corbel" charset="0"/>
              </a:rPr>
              <a:t>Encode</a:t>
            </a:r>
          </a:p>
          <a:p>
            <a:pPr marL="342900" indent="-342900">
              <a:buFont typeface="Arial" charset="0"/>
              <a:buChar char="•"/>
            </a:pPr>
            <a:r>
              <a:rPr lang="en-US" sz="2000" dirty="0" smtClean="0">
                <a:solidFill>
                  <a:srgbClr val="E0E0E0"/>
                </a:solidFill>
                <a:latin typeface="Corbel" charset="0"/>
                <a:ea typeface="Corbel" charset="0"/>
                <a:cs typeface="Corbel" charset="0"/>
              </a:rPr>
              <a:t>Translate</a:t>
            </a:r>
          </a:p>
          <a:p>
            <a:pPr marL="342900" indent="-342900">
              <a:buFont typeface="Arial" charset="0"/>
              <a:buChar char="•"/>
            </a:pPr>
            <a:r>
              <a:rPr lang="en-US" sz="2000" dirty="0" smtClean="0">
                <a:solidFill>
                  <a:srgbClr val="E0E0E0"/>
                </a:solidFill>
                <a:latin typeface="Corbel" charset="0"/>
                <a:ea typeface="Corbel" charset="0"/>
                <a:cs typeface="Corbel" charset="0"/>
              </a:rPr>
              <a:t>Transliterate</a:t>
            </a:r>
            <a:endParaRPr lang="en-US" sz="2000" dirty="0">
              <a:solidFill>
                <a:srgbClr val="E0E0E0"/>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63966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600000">
            <a:off x="8526997" y="7939868"/>
            <a:ext cx="288032" cy="53591"/>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E0E0E0"/>
                </a:solidFill>
                <a:latin typeface="Corbel" charset="0"/>
                <a:ea typeface="Corbel" charset="0"/>
                <a:cs typeface="Corbel" charset="0"/>
              </a:rPr>
              <a:t>Relationships between team members, roles, tasks, interfaces, and tools</a:t>
            </a:r>
            <a:endParaRPr lang="en-US" sz="1600" i="1" dirty="0">
              <a:solidFill>
                <a:srgbClr val="E0E0E0"/>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177035"/>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1904727" y="4969123"/>
            <a:ext cx="1484389" cy="1111532"/>
          </a:xfrm>
          <a:prstGeom prst="rect">
            <a:avLst/>
          </a:prstGeom>
        </p:spPr>
      </p:pic>
      <p:sp>
        <p:nvSpPr>
          <p:cNvPr id="77" name="TextBox 76"/>
          <p:cNvSpPr txBox="1"/>
          <p:nvPr/>
        </p:nvSpPr>
        <p:spPr>
          <a:xfrm rot="16200000">
            <a:off x="-1234428"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System: Charon</a:t>
            </a:r>
            <a:endParaRPr lang="en-US" sz="2800" dirty="0" smtClean="0">
              <a:solidFill>
                <a:srgbClr val="37474F"/>
              </a:solidFill>
              <a:latin typeface="Corbel" charset="0"/>
              <a:ea typeface="Corbel" charset="0"/>
              <a:cs typeface="Corbel" charset="0"/>
            </a:endParaRP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3744987"/>
            <a:ext cx="1440160" cy="1440160"/>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4807" y="424904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2919" y="5473179"/>
            <a:ext cx="1249754" cy="720080"/>
          </a:xfrm>
          <a:prstGeom prst="rect">
            <a:avLst/>
          </a:prstGeom>
        </p:spPr>
      </p:pic>
      <p:sp>
        <p:nvSpPr>
          <p:cNvPr id="113" name="TextBox 112"/>
          <p:cNvSpPr txBox="1"/>
          <p:nvPr/>
        </p:nvSpPr>
        <p:spPr>
          <a:xfrm>
            <a:off x="3776935" y="4897115"/>
            <a:ext cx="1025179" cy="338554"/>
          </a:xfrm>
          <a:prstGeom prst="rect">
            <a:avLst/>
          </a:prstGeom>
          <a:noFill/>
          <a:ln>
            <a:noFill/>
          </a:ln>
        </p:spPr>
        <p:txBody>
          <a:bodyPr wrap="square" lIns="0" tIns="0" rIns="0" bIns="0" rtlCol="0">
            <a:spAutoFit/>
          </a:bodyPr>
          <a:lstStyle/>
          <a:p>
            <a:r>
              <a:rPr lang="en-US" sz="2200" dirty="0" err="1" smtClean="0">
                <a:solidFill>
                  <a:srgbClr val="E0E0E0"/>
                </a:solidFill>
                <a:latin typeface="Consolas" charset="0"/>
                <a:ea typeface="Consolas" charset="0"/>
                <a:cs typeface="Consolas" charset="0"/>
              </a:rPr>
              <a:t>Kakadu</a:t>
            </a:r>
            <a:endParaRPr lang="en-US" sz="2200" dirty="0">
              <a:solidFill>
                <a:srgbClr val="E0E0E0"/>
              </a:solidFill>
              <a:latin typeface="Consolas" charset="0"/>
              <a:ea typeface="Consolas" charset="0"/>
              <a:cs typeface="Consolas" charset="0"/>
            </a:endParaRPr>
          </a:p>
        </p:txBody>
      </p:sp>
      <p:sp>
        <p:nvSpPr>
          <p:cNvPr id="114" name="TextBox 113"/>
          <p:cNvSpPr txBox="1"/>
          <p:nvPr/>
        </p:nvSpPr>
        <p:spPr>
          <a:xfrm>
            <a:off x="968623" y="3600971"/>
            <a:ext cx="4176464" cy="381381"/>
          </a:xfrm>
          <a:prstGeom prst="roundRect">
            <a:avLst/>
          </a:prstGeom>
          <a:noFill/>
          <a:ln w="19050">
            <a:noFill/>
          </a:ln>
        </p:spPr>
        <p:txBody>
          <a:bodyPr wrap="square" lIns="0" tIns="18288" rIns="0" bIns="18288" rtlCol="0">
            <a:spAutoFit/>
          </a:bodyPr>
          <a:lstStyle/>
          <a:p>
            <a:pPr algn="ctr"/>
            <a:r>
              <a:rPr lang="en-US" sz="2000" b="1" dirty="0" smtClean="0">
                <a:solidFill>
                  <a:srgbClr val="FFD966"/>
                </a:solidFill>
                <a:latin typeface="Corbel" charset="0"/>
                <a:ea typeface="Corbel" charset="0"/>
                <a:cs typeface="Corbel" charset="0"/>
              </a:rPr>
              <a:t>Components</a:t>
            </a:r>
            <a:endParaRPr lang="en-US" sz="2000" b="1" dirty="0" smtClean="0">
              <a:solidFill>
                <a:srgbClr val="FFD966"/>
              </a:solidFill>
              <a:latin typeface="Corbel" charset="0"/>
              <a:ea typeface="Corbel" charset="0"/>
              <a:cs typeface="Corbel" charset="0"/>
            </a:endParaRP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45087" y="12025907"/>
            <a:ext cx="3600848" cy="834271"/>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Depositors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endParaRPr lang="en-US" sz="1800" dirty="0">
              <a:solidFill>
                <a:srgbClr val="E0E0E0"/>
              </a:solidFill>
              <a:latin typeface="Corbel" charset="0"/>
              <a:ea typeface="Corbel" charset="0"/>
              <a:cs typeface="Corbel" charset="0"/>
            </a:endParaRPr>
          </a:p>
        </p:txBody>
      </p:sp>
      <p:sp>
        <p:nvSpPr>
          <p:cNvPr id="83" name="TextBox 82"/>
          <p:cNvSpPr txBox="1"/>
          <p:nvPr/>
        </p:nvSpPr>
        <p:spPr>
          <a:xfrm>
            <a:off x="896615" y="12025907"/>
            <a:ext cx="3528392" cy="1396603"/>
          </a:xfrm>
          <a:prstGeom prst="roundRect">
            <a:avLst>
              <a:gd name="adj" fmla="val 11073"/>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Editors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endParaRPr lang="en-US" sz="1800" dirty="0">
              <a:solidFill>
                <a:srgbClr val="E0E0E0"/>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Edit</a:t>
            </a:r>
            <a:endParaRPr lang="en-US" sz="2000" b="1" dirty="0">
              <a:solidFill>
                <a:srgbClr val="FFD966"/>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9503" y="17120492"/>
            <a:ext cx="954087" cy="954087"/>
          </a:xfrm>
          <a:prstGeom prst="rect">
            <a:avLst/>
          </a:prstGeom>
        </p:spPr>
      </p:pic>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6655" y="5257155"/>
            <a:ext cx="648072" cy="860834"/>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64767" y="6049243"/>
            <a:ext cx="1130300" cy="317500"/>
          </a:xfrm>
          <a:prstGeom prst="rect">
            <a:avLst/>
          </a:prstGeom>
        </p:spPr>
      </p:pic>
    </p:spTree>
    <p:extLst>
      <p:ext uri="{BB962C8B-B14F-4D97-AF65-F5344CB8AC3E}">
        <p14:creationId xmlns:p14="http://schemas.microsoft.com/office/powerpoint/2010/main" val="1083344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608583" y="432619"/>
            <a:ext cx="7848872" cy="6986528"/>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a:t>
            </a:r>
            <a:r>
              <a:rPr lang="en-US" sz="2200" dirty="0" smtClean="0">
                <a:solidFill>
                  <a:srgbClr val="F7E4BE"/>
                </a:solidFill>
              </a:rPr>
              <a:t>3</a:t>
            </a: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r>
              <a:rPr lang="en-US" sz="2400" dirty="0" smtClean="0">
                <a:solidFill>
                  <a:srgbClr val="FFD966"/>
                </a:solidFill>
                <a:latin typeface="Consolas" charset="0"/>
                <a:ea typeface="Consolas" charset="0"/>
                <a:cs typeface="Consolas" charset="0"/>
              </a:rPr>
              <a:t>Consolas: 	https</a:t>
            </a:r>
            <a:r>
              <a:rPr lang="en-US" sz="2400" dirty="0">
                <a:solidFill>
                  <a:srgbClr val="FFD966"/>
                </a:solidFill>
                <a:latin typeface="Consolas" charset="0"/>
                <a:ea typeface="Consolas" charset="0"/>
                <a:cs typeface="Consolas" charset="0"/>
              </a:rPr>
              <a:t>://</a:t>
            </a:r>
            <a:r>
              <a:rPr lang="en-US" sz="2400" dirty="0" smtClean="0">
                <a:solidFill>
                  <a:srgbClr val="FFD966"/>
                </a:solidFill>
                <a:latin typeface="Consolas" charset="0"/>
                <a:ea typeface="Consolas" charset="0"/>
                <a:cs typeface="Consolas" charset="0"/>
              </a:rPr>
              <a:t>goo.gl/PT1IhE</a:t>
            </a:r>
          </a:p>
          <a:p>
            <a:pPr marL="342900" indent="-342900">
              <a:buFont typeface="Arial" charset="0"/>
              <a:buChar char="•"/>
            </a:pPr>
            <a:r>
              <a:rPr lang="en-US" sz="2400" dirty="0" smtClean="0">
                <a:solidFill>
                  <a:srgbClr val="FFD966"/>
                </a:solidFill>
                <a:latin typeface="Corbel" charset="0"/>
                <a:ea typeface="Corbel" charset="0"/>
                <a:cs typeface="Corbel" charset="0"/>
              </a:rPr>
              <a:t>Corbel:		https</a:t>
            </a:r>
            <a:r>
              <a:rPr lang="en-US" sz="2400" dirty="0">
                <a:solidFill>
                  <a:srgbClr val="FFD966"/>
                </a:solidFill>
                <a:latin typeface="Corbel" charset="0"/>
                <a:ea typeface="Corbel" charset="0"/>
                <a:cs typeface="Corbel" charset="0"/>
              </a:rPr>
              <a:t>://</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/PT1IhE</a:t>
            </a:r>
            <a:endParaRPr lang="en-US" sz="2400" dirty="0">
              <a:solidFill>
                <a:srgbClr val="FFD966"/>
              </a:solidFill>
              <a:latin typeface="Corbel" charset="0"/>
              <a:ea typeface="Corbel" charset="0"/>
              <a:cs typeface="Corbel" charset="0"/>
            </a:endParaRPr>
          </a:p>
          <a:p>
            <a:pPr marL="342900" indent="-342900">
              <a:buFont typeface="Arial" charset="0"/>
              <a:buChar char="•"/>
            </a:pPr>
            <a:r>
              <a:rPr lang="en-US" sz="2400" dirty="0" smtClean="0">
                <a:solidFill>
                  <a:srgbClr val="FFD966"/>
                </a:solidFill>
                <a:latin typeface="Corbel" charset="0"/>
                <a:ea typeface="Corbel" charset="0"/>
                <a:cs typeface="Corbel" charset="0"/>
              </a:rPr>
              <a:t>Corbel/Adjusted:	</a:t>
            </a:r>
            <a:r>
              <a:rPr lang="en-US" sz="2400" dirty="0">
                <a:solidFill>
                  <a:srgbClr val="FFD966"/>
                </a:solidFill>
                <a:latin typeface="Corbel" charset="0"/>
                <a:ea typeface="Corbel" charset="0"/>
                <a:cs typeface="Corbel" charset="0"/>
              </a:rPr>
              <a:t>https://</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a:t>
            </a:r>
            <a:r>
              <a:rPr lang="en-US" sz="2400" dirty="0" smtClean="0">
                <a:solidFill>
                  <a:srgbClr val="FFD966"/>
                </a:solidFill>
                <a:latin typeface="Consolas" charset="0"/>
                <a:ea typeface="Consolas" charset="0"/>
                <a:cs typeface="Consolas" charset="0"/>
              </a:rPr>
              <a:t>1I</a:t>
            </a:r>
            <a:r>
              <a:rPr lang="en-US" sz="2400" dirty="0" smtClean="0">
                <a:solidFill>
                  <a:srgbClr val="FFD966"/>
                </a:solidFill>
                <a:latin typeface="Corbel" charset="0"/>
                <a:ea typeface="Corbel" charset="0"/>
                <a:cs typeface="Corbel" charset="0"/>
              </a:rPr>
              <a:t>hE</a:t>
            </a:r>
          </a:p>
          <a:p>
            <a:pPr marL="342900" indent="-342900">
              <a:buFont typeface="Arial" charset="0"/>
              <a:buChar char="•"/>
            </a:pPr>
            <a:r>
              <a:rPr lang="en-US" sz="2400" dirty="0" smtClean="0">
                <a:solidFill>
                  <a:srgbClr val="FFD966"/>
                </a:solidFill>
                <a:ea typeface="Corbel" charset="0"/>
                <a:cs typeface="Corbel" charset="0"/>
              </a:rPr>
              <a:t>Calibri:		</a:t>
            </a:r>
            <a:r>
              <a:rPr lang="en-US" sz="2400" dirty="0">
                <a:solidFill>
                  <a:srgbClr val="FFD966"/>
                </a:solidFill>
                <a:ea typeface="Consolas" charset="0"/>
                <a:cs typeface="Consolas" charset="0"/>
              </a:rPr>
              <a:t>https://</a:t>
            </a:r>
            <a:r>
              <a:rPr lang="en-US" sz="2400" dirty="0" err="1" smtClean="0">
                <a:solidFill>
                  <a:srgbClr val="FFD966"/>
                </a:solidFill>
                <a:ea typeface="Consolas" charset="0"/>
                <a:cs typeface="Consolas" charset="0"/>
              </a:rPr>
              <a:t>goo.gl</a:t>
            </a:r>
            <a:r>
              <a:rPr lang="en-US" sz="2400" dirty="0" smtClean="0">
                <a:solidFill>
                  <a:srgbClr val="FFD966"/>
                </a:solidFill>
                <a:ea typeface="Consolas" charset="0"/>
                <a:cs typeface="Consolas" charset="0"/>
              </a:rPr>
              <a:t>/PT1IhE</a:t>
            </a:r>
            <a:endParaRPr lang="en-US" sz="2400" dirty="0" smtClean="0">
              <a:solidFill>
                <a:srgbClr val="FFD966"/>
              </a:solidFill>
              <a:ea typeface="Corbel" charset="0"/>
              <a:cs typeface="Corbel" charset="0"/>
            </a:endParaRPr>
          </a:p>
          <a:p>
            <a:pPr marL="342900" indent="-342900">
              <a:buFont typeface="Arial" charset="0"/>
              <a:buChar char="•"/>
            </a:pPr>
            <a:r>
              <a:rPr lang="en-US" sz="2400" dirty="0" smtClean="0">
                <a:solidFill>
                  <a:srgbClr val="FFD966"/>
                </a:solidFill>
                <a:latin typeface="Arial" charset="0"/>
                <a:ea typeface="Arial" charset="0"/>
                <a:cs typeface="Arial" charset="0"/>
              </a:rPr>
              <a:t>Arial:		https</a:t>
            </a:r>
            <a:r>
              <a:rPr lang="en-US" sz="2400" dirty="0">
                <a:solidFill>
                  <a:srgbClr val="FFD966"/>
                </a:solidFill>
                <a:latin typeface="Arial" charset="0"/>
                <a:ea typeface="Arial" charset="0"/>
                <a:cs typeface="Arial" charset="0"/>
              </a:rPr>
              <a:t>://</a:t>
            </a:r>
            <a:r>
              <a:rPr lang="en-US" sz="2400" dirty="0" err="1" smtClean="0">
                <a:solidFill>
                  <a:srgbClr val="FFD966"/>
                </a:solidFill>
                <a:latin typeface="Arial" charset="0"/>
                <a:ea typeface="Arial" charset="0"/>
                <a:cs typeface="Arial" charset="0"/>
              </a:rPr>
              <a:t>goo.gl</a:t>
            </a:r>
            <a:r>
              <a:rPr lang="en-US" sz="2400" dirty="0" smtClean="0">
                <a:solidFill>
                  <a:srgbClr val="FFD966"/>
                </a:solidFill>
                <a:latin typeface="Arial" charset="0"/>
                <a:ea typeface="Arial" charset="0"/>
                <a:cs typeface="Arial" charset="0"/>
              </a:rPr>
              <a:t>/PT1IhE</a:t>
            </a:r>
          </a:p>
          <a:p>
            <a:pPr marL="342900" indent="-342900">
              <a:buFont typeface="Arial" charset="0"/>
              <a:buChar char="•"/>
            </a:pPr>
            <a:endParaRPr lang="en-US" sz="2400" dirty="0">
              <a:solidFill>
                <a:srgbClr val="FFD966"/>
              </a:solidFill>
              <a:latin typeface="Arial" charset="0"/>
              <a:ea typeface="Arial" charset="0"/>
              <a:cs typeface="Arial" charset="0"/>
            </a:endParaRPr>
          </a:p>
          <a:p>
            <a:pPr marL="342900" indent="-342900">
              <a:buFont typeface="Arial" charset="0"/>
              <a:buChar char="•"/>
            </a:pPr>
            <a:endParaRPr lang="en-US" sz="2400" dirty="0">
              <a:solidFill>
                <a:srgbClr val="FFD966"/>
              </a:solidFill>
              <a:latin typeface="Consolas" charset="0"/>
              <a:ea typeface="Consolas" charset="0"/>
              <a:cs typeface="Consolas" charset="0"/>
            </a:endParaRPr>
          </a:p>
          <a:p>
            <a:pPr marL="342900" indent="-342900">
              <a:buFont typeface="Arial" charset="0"/>
              <a:buChar char="•"/>
            </a:pPr>
            <a:endParaRPr lang="en-US" sz="2400" dirty="0" smtClean="0">
              <a:solidFill>
                <a:srgbClr val="FFD966"/>
              </a:solidFill>
              <a:latin typeface="Consolas" charset="0"/>
              <a:ea typeface="Consolas" charset="0"/>
              <a:cs typeface="Consolas" charset="0"/>
            </a:endParaRPr>
          </a:p>
          <a:p>
            <a:pPr marL="342900" indent="-342900">
              <a:buFont typeface="Arial" charset="0"/>
              <a:buChar char="•"/>
            </a:pPr>
            <a:endParaRPr lang="en-US" sz="2200" dirty="0" smtClean="0">
              <a:solidFill>
                <a:srgbClr val="F7E4BE"/>
              </a:solidFill>
            </a:endParaRP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82136" y="1296201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8042239" y="1096886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8362230" y="900157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8025407" y="698534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8835886" y="1166586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781885" y="77054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836749" y="972165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968623" y="13754099"/>
            <a:ext cx="5112568" cy="2889794"/>
          </a:xfrm>
          <a:prstGeom prst="rect">
            <a:avLst/>
          </a:prstGeom>
        </p:spPr>
      </p:pic>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68622" y="3456955"/>
            <a:ext cx="4176465" cy="3168352"/>
          </a:xfrm>
          <a:prstGeom prst="roundRect">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E0E0E0"/>
                </a:solidFill>
                <a:latin typeface="Corbel" charset="0"/>
                <a:ea typeface="Corbel" charset="0"/>
                <a:cs typeface="Corbel" charset="0"/>
              </a:rPr>
              <a:t>How can Hydra be used </a:t>
            </a:r>
            <a:r>
              <a:rPr lang="en-US" sz="2000" dirty="0">
                <a:solidFill>
                  <a:srgbClr val="E0E0E0"/>
                </a:solidFill>
                <a:latin typeface="Corbel" charset="0"/>
                <a:ea typeface="Corbel" charset="0"/>
                <a:cs typeface="Corbel" charset="0"/>
              </a:rPr>
              <a:t>to enable </a:t>
            </a:r>
            <a:r>
              <a:rPr lang="en-US" sz="2000" dirty="0" smtClean="0">
                <a:solidFill>
                  <a:srgbClr val="E0E0E0"/>
                </a:solidFill>
                <a:latin typeface="Corbel" charset="0"/>
                <a:ea typeface="Corbel" charset="0"/>
                <a:cs typeface="Corbel" charset="0"/>
              </a:rPr>
              <a:t>the creation</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curation, dissemination</a:t>
            </a:r>
            <a:r>
              <a:rPr lang="en-US" sz="2000" dirty="0">
                <a:solidFill>
                  <a:srgbClr val="E0E0E0"/>
                </a:solidFill>
                <a:latin typeface="Corbel" charset="0"/>
                <a:ea typeface="Corbel" charset="0"/>
                <a:cs typeface="Corbel" charset="0"/>
              </a:rPr>
              <a:t>, and </a:t>
            </a:r>
            <a:r>
              <a:rPr lang="en-US" sz="2000" dirty="0" smtClean="0">
                <a:solidFill>
                  <a:srgbClr val="E0E0E0"/>
                </a:solidFill>
                <a:latin typeface="Corbel" charset="0"/>
                <a:ea typeface="Corbel" charset="0"/>
                <a:cs typeface="Corbel" charset="0"/>
              </a:rPr>
              <a:t>long-term </a:t>
            </a:r>
            <a:r>
              <a:rPr lang="en-US" sz="2000" dirty="0">
                <a:solidFill>
                  <a:srgbClr val="E0E0E0"/>
                </a:solidFill>
                <a:latin typeface="Corbel" charset="0"/>
                <a:ea typeface="Corbel" charset="0"/>
                <a:cs typeface="Corbel" charset="0"/>
              </a:rPr>
              <a:t>support of </a:t>
            </a:r>
            <a:r>
              <a:rPr lang="en-US" sz="2000" dirty="0" smtClean="0">
                <a:solidFill>
                  <a:srgbClr val="E0E0E0"/>
                </a:solidFill>
                <a:latin typeface="Corbel" charset="0"/>
                <a:ea typeface="Corbel" charset="0"/>
                <a:cs typeface="Corbel" charset="0"/>
              </a:rPr>
              <a:t>digital humanities (DH) projects </a:t>
            </a:r>
            <a:r>
              <a:rPr lang="en-US" sz="2000" dirty="0">
                <a:solidFill>
                  <a:srgbClr val="E0E0E0"/>
                </a:solidFill>
                <a:latin typeface="Corbel" charset="0"/>
                <a:ea typeface="Corbel" charset="0"/>
                <a:cs typeface="Corbel" charset="0"/>
              </a:rPr>
              <a:t>and </a:t>
            </a:r>
            <a:r>
              <a:rPr lang="en-US" sz="2000" dirty="0" smtClean="0">
                <a:solidFill>
                  <a:srgbClr val="E0E0E0"/>
                </a:solidFill>
                <a:latin typeface="Corbel" charset="0"/>
                <a:ea typeface="Corbel" charset="0"/>
                <a:cs typeface="Corbel" charset="0"/>
              </a:rPr>
              <a:t>publications? NUL's Digital Scholarship Group seeks </a:t>
            </a:r>
            <a:r>
              <a:rPr lang="en-US" sz="2000" dirty="0">
                <a:solidFill>
                  <a:srgbClr val="E0E0E0"/>
                </a:solidFill>
                <a:latin typeface="Corbel" charset="0"/>
                <a:ea typeface="Corbel" charset="0"/>
                <a:cs typeface="Corbel" charset="0"/>
              </a:rPr>
              <a:t>to answer this question by developing a </a:t>
            </a:r>
            <a:r>
              <a:rPr lang="en-US" sz="2000" dirty="0" smtClean="0">
                <a:solidFill>
                  <a:srgbClr val="E0E0E0"/>
                </a:solidFill>
                <a:latin typeface="Corbel" charset="0"/>
                <a:ea typeface="Corbel" charset="0"/>
                <a:cs typeface="Corbel" charset="0"/>
              </a:rPr>
              <a:t>digital curation framework that provides workflow </a:t>
            </a:r>
            <a:r>
              <a:rPr lang="en-US" sz="2000" dirty="0">
                <a:solidFill>
                  <a:srgbClr val="E0E0E0"/>
                </a:solidFill>
                <a:latin typeface="Corbel" charset="0"/>
                <a:ea typeface="Corbel" charset="0"/>
                <a:cs typeface="Corbel" charset="0"/>
              </a:rPr>
              <a:t>management </a:t>
            </a:r>
            <a:r>
              <a:rPr lang="en-US" sz="2000" dirty="0" smtClean="0">
                <a:solidFill>
                  <a:srgbClr val="E0E0E0"/>
                </a:solidFill>
                <a:latin typeface="Corbel" charset="0"/>
                <a:ea typeface="Corbel" charset="0"/>
                <a:cs typeface="Corbel" charset="0"/>
              </a:rPr>
              <a:t>tools to support common DH project activities, such as text transcription and encoding.</a:t>
            </a:r>
            <a:endParaRPr lang="en-US" sz="2000" dirty="0">
              <a:solidFill>
                <a:srgbClr val="E0E0E0"/>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7848872" cy="923330"/>
          </a:xfrm>
          <a:prstGeom prst="rect">
            <a:avLst/>
          </a:prstGeom>
          <a:noFill/>
          <a:ln>
            <a:noFill/>
          </a:ln>
        </p:spPr>
        <p:txBody>
          <a:bodyPr wrap="square" lIns="0" tIns="0" rIns="0" bIns="0" rtlCol="0">
            <a:spAutoFit/>
          </a:bodyPr>
          <a:lstStyle/>
          <a:p>
            <a:r>
              <a:rPr lang="en-US" sz="2000" dirty="0" smtClean="0">
                <a:solidFill>
                  <a:srgbClr val="E0E0E0"/>
                </a:solidFill>
                <a:latin typeface="Corbel" charset="0"/>
                <a:ea typeface="Corbel" charset="0"/>
                <a:cs typeface="Corbel" charset="0"/>
              </a:rPr>
              <a:t>This project is still in development and we would like your input!</a:t>
            </a:r>
            <a:r>
              <a:rPr lang="en-US" sz="500" dirty="0">
                <a:solidFill>
                  <a:srgbClr val="E0E0E0"/>
                </a:solidFill>
                <a:latin typeface="Corbel" charset="0"/>
                <a:ea typeface="Corbel" charset="0"/>
                <a:cs typeface="Corbel" charset="0"/>
              </a:rPr>
              <a:t> </a:t>
            </a:r>
            <a:r>
              <a:rPr lang="en-US" sz="500" dirty="0" smtClean="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Scan the QR code on the right or visit </a:t>
            </a:r>
            <a:r>
              <a:rPr lang="en-US" sz="2000" dirty="0">
                <a:solidFill>
                  <a:srgbClr val="FFD966"/>
                </a:solidFill>
                <a:latin typeface="Corbel" charset="0"/>
                <a:ea typeface="Corbel" charset="0"/>
                <a:cs typeface="Corbel" charset="0"/>
              </a:rPr>
              <a:t>https://</a:t>
            </a:r>
            <a:r>
              <a:rPr lang="en-US" sz="2000" dirty="0" err="1">
                <a:solidFill>
                  <a:srgbClr val="FFD966"/>
                </a:solidFill>
                <a:latin typeface="Corbel" charset="0"/>
                <a:ea typeface="Corbel" charset="0"/>
                <a:cs typeface="Corbel" charset="0"/>
              </a:rPr>
              <a:t>goo.gl</a:t>
            </a:r>
            <a:r>
              <a:rPr lang="en-US" sz="2000" dirty="0">
                <a:solidFill>
                  <a:srgbClr val="FFD966"/>
                </a:solidFill>
                <a:latin typeface="Corbel" charset="0"/>
                <a:ea typeface="Corbel" charset="0"/>
                <a:cs typeface="Corbel" charset="0"/>
              </a:rPr>
              <a:t>/</a:t>
            </a:r>
            <a:r>
              <a:rPr lang="en-US" sz="2000" dirty="0">
                <a:solidFill>
                  <a:srgbClr val="FFD966"/>
                </a:solidFill>
                <a:latin typeface="Consolas" charset="0"/>
                <a:ea typeface="Consolas" charset="0"/>
                <a:cs typeface="Consolas" charset="0"/>
              </a:rPr>
              <a:t>PT1IhE</a:t>
            </a:r>
            <a:r>
              <a:rPr lang="en-US" sz="2000" dirty="0" smtClean="0">
                <a:solidFill>
                  <a:srgbClr val="E0E0E0"/>
                </a:solidFill>
                <a:latin typeface="Corbel" charset="0"/>
                <a:ea typeface="Corbel" charset="0"/>
                <a:cs typeface="Corbel" charset="0"/>
              </a:rPr>
              <a:t> to review and comment on the Charon technical specification. Any and all feedback is welcome!</a:t>
            </a:r>
            <a:endParaRPr lang="en-US" sz="2000" dirty="0">
              <a:solidFill>
                <a:srgbClr val="E0E0E0"/>
              </a:solidFill>
              <a:latin typeface="Corbel" charset="0"/>
              <a:ea typeface="Corbel" charset="0"/>
              <a:cs typeface="Corbel" charset="0"/>
            </a:endParaRPr>
          </a:p>
        </p:txBody>
      </p:sp>
      <p:sp>
        <p:nvSpPr>
          <p:cNvPr id="27" name="TextBox 26"/>
          <p:cNvSpPr txBox="1"/>
          <p:nvPr/>
        </p:nvSpPr>
        <p:spPr>
          <a:xfrm rot="16200000">
            <a:off x="-58189"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897383"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Fedora 4</a:t>
            </a:r>
            <a:endParaRPr lang="en-US" sz="2000" b="1" dirty="0">
              <a:solidFill>
                <a:srgbClr val="E0E0E0"/>
              </a:solidFill>
              <a:latin typeface="Corbel" charset="0"/>
              <a:ea typeface="Corbel" charset="0"/>
              <a:cs typeface="Corbel" charset="0"/>
            </a:endParaRPr>
          </a:p>
        </p:txBody>
      </p:sp>
      <p:sp>
        <p:nvSpPr>
          <p:cNvPr id="66" name="TextBox 65"/>
          <p:cNvSpPr txBox="1"/>
          <p:nvPr/>
        </p:nvSpPr>
        <p:spPr>
          <a:xfrm>
            <a:off x="896615"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CERES Publisher</a:t>
            </a:r>
          </a:p>
        </p:txBody>
      </p:sp>
      <p:sp>
        <p:nvSpPr>
          <p:cNvPr id="78" name="TextBox 77"/>
          <p:cNvSpPr txBox="1"/>
          <p:nvPr/>
        </p:nvSpPr>
        <p:spPr>
          <a:xfrm rot="16200000">
            <a:off x="-1840429"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896614"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REST API</a:t>
            </a:r>
          </a:p>
        </p:txBody>
      </p:sp>
      <p:sp>
        <p:nvSpPr>
          <p:cNvPr id="79" name="TextBox 78"/>
          <p:cNvSpPr txBox="1"/>
          <p:nvPr/>
        </p:nvSpPr>
        <p:spPr>
          <a:xfrm rot="16200000">
            <a:off x="-1948441"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sp>
        <p:nvSpPr>
          <p:cNvPr id="86" name="Arc 85"/>
          <p:cNvSpPr/>
          <p:nvPr/>
        </p:nvSpPr>
        <p:spPr>
          <a:xfrm rot="10800000" flipV="1">
            <a:off x="4136975" y="12673979"/>
            <a:ext cx="6153200" cy="3672408"/>
          </a:xfrm>
          <a:prstGeom prst="arc">
            <a:avLst>
              <a:gd name="adj1" fmla="val 16273522"/>
              <a:gd name="adj2" fmla="val 21022623"/>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034019"/>
            <a:ext cx="3600400" cy="1140738"/>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Creators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endParaRPr lang="en-US" sz="1800" dirty="0">
              <a:solidFill>
                <a:srgbClr val="E0E0E0"/>
              </a:solidFill>
              <a:latin typeface="Corbel" charset="0"/>
              <a:ea typeface="Corbel" charset="0"/>
              <a:cs typeface="Corbel" charset="0"/>
            </a:endParaRPr>
          </a:p>
        </p:txBody>
      </p:sp>
      <p:sp>
        <p:nvSpPr>
          <p:cNvPr id="84" name="TextBox 83"/>
          <p:cNvSpPr txBox="1"/>
          <p:nvPr/>
        </p:nvSpPr>
        <p:spPr>
          <a:xfrm>
            <a:off x="6297215" y="14330163"/>
            <a:ext cx="3600400" cy="2323148"/>
          </a:xfrm>
          <a:prstGeom prst="roundRect">
            <a:avLst>
              <a:gd name="adj" fmla="val 8317"/>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Administrator(s</a:t>
            </a:r>
            <a:r>
              <a:rPr lang="en-US" sz="2000" b="1" dirty="0" smtClean="0">
                <a:solidFill>
                  <a:srgbClr val="FFD966"/>
                </a:solidFill>
                <a:latin typeface="Corbel" charset="0"/>
                <a:ea typeface="Corbel" charset="0"/>
                <a:cs typeface="Corbel" charset="0"/>
              </a:rPr>
              <a:t>)</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E0E0E0"/>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E0E0E0"/>
                </a:solidFill>
                <a:latin typeface="Corbel" charset="0"/>
                <a:ea typeface="Corbel" charset="0"/>
                <a:cs typeface="Corbel" charset="0"/>
              </a:rPr>
              <a:t>Bulk review and processing</a:t>
            </a:r>
            <a:endParaRPr lang="en-US" sz="1800" dirty="0">
              <a:solidFill>
                <a:srgbClr val="E0E0E0"/>
              </a:solidFill>
              <a:latin typeface="Corbel" charset="0"/>
              <a:ea typeface="Corbel" charset="0"/>
              <a:cs typeface="Corbel" charset="0"/>
            </a:endParaRPr>
          </a:p>
        </p:txBody>
      </p:sp>
      <p:sp>
        <p:nvSpPr>
          <p:cNvPr id="93" name="Arc 92"/>
          <p:cNvSpPr/>
          <p:nvPr/>
        </p:nvSpPr>
        <p:spPr>
          <a:xfrm rot="10800000" flipV="1">
            <a:off x="4064967" y="12745987"/>
            <a:ext cx="5256584" cy="2880320"/>
          </a:xfrm>
          <a:prstGeom prst="arc">
            <a:avLst>
              <a:gd name="adj1" fmla="val 16922661"/>
              <a:gd name="adj2" fmla="val 21241058"/>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7921451"/>
            <a:ext cx="2804933" cy="1975009"/>
          </a:xfrm>
          <a:prstGeom prst="roundRect">
            <a:avLst/>
          </a:prstGeom>
          <a:solidFill>
            <a:srgbClr val="37474F"/>
          </a:solidFill>
        </p:spPr>
        <p:txBody>
          <a:bodyPr wrap="square" rtlCol="0">
            <a:spAutoFit/>
          </a:bodyPr>
          <a:lstStyle/>
          <a:p>
            <a:pPr algn="ctr"/>
            <a:r>
              <a:rPr lang="en-US" sz="2000" b="1" dirty="0" smtClean="0">
                <a:solidFill>
                  <a:srgbClr val="FFD966"/>
                </a:solidFill>
                <a:latin typeface="Corbel" charset="0"/>
                <a:ea typeface="Corbel" charset="0"/>
                <a:cs typeface="Corbel" charset="0"/>
              </a:rPr>
              <a:t>🛠 Configure</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Curate data</a:t>
            </a:r>
          </a:p>
          <a:p>
            <a:pPr marL="342900" indent="-342900">
              <a:buFont typeface="Arial" charset="0"/>
              <a:buChar char="•"/>
            </a:pPr>
            <a:r>
              <a:rPr lang="en-US" sz="2000" dirty="0" smtClean="0">
                <a:solidFill>
                  <a:srgbClr val="E0E0E0"/>
                </a:solidFill>
                <a:latin typeface="Corbel" charset="0"/>
                <a:ea typeface="Corbel" charset="0"/>
                <a:cs typeface="Corbel" charset="0"/>
              </a:rPr>
              <a:t>Manage users</a:t>
            </a:r>
          </a:p>
          <a:p>
            <a:pPr marL="342900" indent="-342900">
              <a:buFont typeface="Arial" charset="0"/>
              <a:buChar char="•"/>
            </a:pPr>
            <a:r>
              <a:rPr lang="en-US" sz="2000" dirty="0" smtClean="0">
                <a:solidFill>
                  <a:srgbClr val="E0E0E0"/>
                </a:solidFill>
                <a:latin typeface="Corbel" charset="0"/>
                <a:ea typeface="Corbel" charset="0"/>
                <a:cs typeface="Corbel" charset="0"/>
              </a:rPr>
              <a:t>Model metadata</a:t>
            </a:r>
          </a:p>
          <a:p>
            <a:pPr marL="342900" indent="-342900">
              <a:buFont typeface="Arial" charset="0"/>
              <a:buChar char="•"/>
            </a:pPr>
            <a:r>
              <a:rPr lang="en-US" sz="2000" dirty="0" smtClean="0">
                <a:solidFill>
                  <a:srgbClr val="E0E0E0"/>
                </a:solidFill>
                <a:latin typeface="Corbel" charset="0"/>
                <a:ea typeface="Corbel" charset="0"/>
                <a:cs typeface="Corbel" charset="0"/>
              </a:rPr>
              <a:t>Configure workflow</a:t>
            </a:r>
            <a:endParaRPr lang="en-US" sz="2000" dirty="0">
              <a:solidFill>
                <a:srgbClr val="E0E0E0"/>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7377335"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77335"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72749"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29463" y="9164004"/>
            <a:ext cx="487898"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227880"/>
            <a:ext cx="2448272" cy="1293971"/>
          </a:xfrm>
          <a:prstGeom prst="roundRect">
            <a:avLst/>
          </a:prstGeom>
          <a:solidFill>
            <a:srgbClr val="37474F"/>
          </a:solid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Submit</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Deposit files</a:t>
            </a:r>
          </a:p>
          <a:p>
            <a:pPr marL="342900" indent="-342900">
              <a:buFont typeface="Arial" charset="0"/>
              <a:buChar char="•"/>
            </a:pPr>
            <a:r>
              <a:rPr lang="en-US" sz="2000" dirty="0" smtClean="0">
                <a:solidFill>
                  <a:srgbClr val="E0E0E0"/>
                </a:solidFill>
                <a:latin typeface="Corbel" charset="0"/>
                <a:ea typeface="Corbel" charset="0"/>
                <a:cs typeface="Corbel" charset="0"/>
              </a:rPr>
              <a:t>Create metadata</a:t>
            </a: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E0E0E0"/>
                </a:solidFill>
                <a:latin typeface="Corbel" charset="0"/>
                <a:ea typeface="Corbel" charset="0"/>
                <a:cs typeface="Corbel" charset="0"/>
              </a:rPr>
              <a:t>Catalog</a:t>
            </a:r>
          </a:p>
          <a:p>
            <a:pPr marL="342900" indent="-342900">
              <a:buFont typeface="Arial" charset="0"/>
              <a:buChar char="•"/>
            </a:pPr>
            <a:r>
              <a:rPr lang="en-US" sz="2000" dirty="0" smtClean="0">
                <a:solidFill>
                  <a:srgbClr val="E0E0E0"/>
                </a:solidFill>
                <a:latin typeface="Corbel" charset="0"/>
                <a:ea typeface="Corbel" charset="0"/>
                <a:cs typeface="Corbel" charset="0"/>
              </a:rPr>
              <a:t>Transcribe</a:t>
            </a:r>
          </a:p>
          <a:p>
            <a:pPr marL="342900" indent="-342900">
              <a:buFont typeface="Arial" charset="0"/>
              <a:buChar char="•"/>
            </a:pPr>
            <a:r>
              <a:rPr lang="en-US" sz="2000" dirty="0" smtClean="0">
                <a:solidFill>
                  <a:srgbClr val="E0E0E0"/>
                </a:solidFill>
                <a:latin typeface="Corbel" charset="0"/>
                <a:ea typeface="Corbel" charset="0"/>
                <a:cs typeface="Corbel" charset="0"/>
              </a:rPr>
              <a:t>Encode</a:t>
            </a:r>
          </a:p>
          <a:p>
            <a:pPr marL="342900" indent="-342900">
              <a:buFont typeface="Arial" charset="0"/>
              <a:buChar char="•"/>
            </a:pPr>
            <a:r>
              <a:rPr lang="en-US" sz="2000" dirty="0" smtClean="0">
                <a:solidFill>
                  <a:srgbClr val="E0E0E0"/>
                </a:solidFill>
                <a:latin typeface="Corbel" charset="0"/>
                <a:ea typeface="Corbel" charset="0"/>
                <a:cs typeface="Corbel" charset="0"/>
              </a:rPr>
              <a:t>Translate</a:t>
            </a:r>
          </a:p>
          <a:p>
            <a:pPr marL="342900" indent="-342900">
              <a:buFont typeface="Arial" charset="0"/>
              <a:buChar char="•"/>
            </a:pPr>
            <a:r>
              <a:rPr lang="en-US" sz="2000" dirty="0" smtClean="0">
                <a:solidFill>
                  <a:srgbClr val="E0E0E0"/>
                </a:solidFill>
                <a:latin typeface="Corbel" charset="0"/>
                <a:ea typeface="Corbel" charset="0"/>
                <a:cs typeface="Corbel" charset="0"/>
              </a:rPr>
              <a:t>Transliterate</a:t>
            </a:r>
            <a:endParaRPr lang="en-US" sz="2000" dirty="0">
              <a:solidFill>
                <a:srgbClr val="E0E0E0"/>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63966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600000">
            <a:off x="8526997" y="7939868"/>
            <a:ext cx="288032" cy="53591"/>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E0E0E0"/>
                </a:solidFill>
                <a:latin typeface="Corbel" charset="0"/>
                <a:ea typeface="Corbel" charset="0"/>
                <a:cs typeface="Corbel" charset="0"/>
              </a:rPr>
              <a:t>Relationships between team members, roles, tasks, interfaces, and tools</a:t>
            </a:r>
            <a:endParaRPr lang="en-US" sz="1600" i="1" dirty="0">
              <a:solidFill>
                <a:srgbClr val="E0E0E0"/>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4428"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4807"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897383"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45087" y="12025907"/>
            <a:ext cx="3600848" cy="834271"/>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Depositors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endParaRPr lang="en-US" sz="1800" dirty="0">
              <a:solidFill>
                <a:srgbClr val="E0E0E0"/>
              </a:solidFill>
              <a:latin typeface="Corbel" charset="0"/>
              <a:ea typeface="Corbel" charset="0"/>
              <a:cs typeface="Corbel" charset="0"/>
            </a:endParaRPr>
          </a:p>
        </p:txBody>
      </p:sp>
      <p:sp>
        <p:nvSpPr>
          <p:cNvPr id="83" name="TextBox 82"/>
          <p:cNvSpPr txBox="1"/>
          <p:nvPr/>
        </p:nvSpPr>
        <p:spPr>
          <a:xfrm>
            <a:off x="896615" y="12025907"/>
            <a:ext cx="3528392" cy="1396603"/>
          </a:xfrm>
          <a:prstGeom prst="roundRect">
            <a:avLst>
              <a:gd name="adj" fmla="val 11073"/>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Editors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endParaRPr lang="en-US" sz="1800" dirty="0">
              <a:solidFill>
                <a:srgbClr val="E0E0E0"/>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Edit</a:t>
            </a:r>
            <a:endParaRPr lang="en-US" sz="2000" b="1" dirty="0">
              <a:solidFill>
                <a:srgbClr val="FFD966"/>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9503" y="17120492"/>
            <a:ext cx="954087" cy="954087"/>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2155</TotalTime>
  <Words>1497</Words>
  <Application>Microsoft Macintosh PowerPoint</Application>
  <PresentationFormat>Custom</PresentationFormat>
  <Paragraphs>468</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166</cp:revision>
  <dcterms:created xsi:type="dcterms:W3CDTF">2014-04-27T22:54:35Z</dcterms:created>
  <dcterms:modified xsi:type="dcterms:W3CDTF">2017-06-05T13:34:09Z</dcterms:modified>
</cp:coreProperties>
</file>