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3498DB"/>
    <a:srgbClr val="ECF0F1"/>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20"/>
    <p:restoredTop sz="94716"/>
  </p:normalViewPr>
  <p:slideViewPr>
    <p:cSldViewPr snapToGrid="0" snapToObjects="1" showGuides="1">
      <p:cViewPr>
        <p:scale>
          <a:sx n="50" d="100"/>
          <a:sy n="50" d="100"/>
        </p:scale>
        <p:origin x="3688" y="-1608"/>
      </p:cViewPr>
      <p:guideLst>
        <p:guide orient="horz" pos="13479"/>
        <p:guide pos="95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5/18/16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10873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err="1"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615604"/>
            <a:ext cx="28346401"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7" y="5876228"/>
            <a:ext cx="7673474"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chemeClr val="accent1">
                    <a:lumMod val="50000"/>
                  </a:schemeClr>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3079512"/>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Not All Traffic is Equal</a:t>
            </a:r>
            <a:endParaRPr lang="en-US" sz="3800" dirty="0">
              <a:solidFill>
                <a:schemeClr val="accent1">
                  <a:lumMod val="50000"/>
                </a:schemeClr>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3688077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smtClean="0">
                <a:solidFill>
                  <a:schemeClr val="accent1">
                    <a:lumMod val="50000"/>
                  </a:schemeClr>
                </a:solidFill>
                <a:latin typeface="Gotham Medium"/>
                <a:cs typeface="Gotham Medium"/>
              </a:rPr>
              <a:t>Conclusion</a:t>
            </a:r>
            <a:endParaRPr lang="en-US" sz="3800" dirty="0" smtClean="0">
              <a:solidFill>
                <a:schemeClr val="accent1">
                  <a:lumMod val="50000"/>
                </a:schemeClr>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955766" y="27699220"/>
            <a:ext cx="2865122" cy="2279003"/>
          </a:xfrm>
          <a:prstGeom prst="rect">
            <a:avLst/>
          </a:prstGeom>
          <a:noFill/>
          <a:ln w="28575" cmpd="sng">
            <a:solidFill>
              <a:schemeClr val="tx1"/>
            </a:solidFill>
          </a:ln>
        </p:spPr>
        <p:txBody>
          <a:bodyPr wrap="square" lIns="329104" tIns="164551" rIns="329104" bIns="164551" numCol="2"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sp>
        <p:nvSpPr>
          <p:cNvPr id="25" name="TextBox 24"/>
          <p:cNvSpPr txBox="1"/>
          <p:nvPr/>
        </p:nvSpPr>
        <p:spPr>
          <a:xfrm>
            <a:off x="10842172" y="7119257"/>
            <a:ext cx="7511143" cy="2216889"/>
          </a:xfrm>
          <a:prstGeom prst="rect">
            <a:avLst/>
          </a:prstGeom>
          <a:noFill/>
        </p:spPr>
        <p:txBody>
          <a:bodyPr wrap="square" rtlCol="0">
            <a:spAutoFit/>
          </a:bodyPr>
          <a:lstStyle/>
          <a:p>
            <a:r>
              <a:rPr lang="en-US" smtClean="0"/>
              <a:t>Collection statistics before filtering</a:t>
            </a:r>
            <a:endParaRPr lang="en-US"/>
          </a:p>
        </p:txBody>
      </p:sp>
      <p:sp>
        <p:nvSpPr>
          <p:cNvPr id="26" name="TextBox 25"/>
          <p:cNvSpPr txBox="1"/>
          <p:nvPr/>
        </p:nvSpPr>
        <p:spPr>
          <a:xfrm>
            <a:off x="20334514" y="6977742"/>
            <a:ext cx="7511143" cy="2216889"/>
          </a:xfrm>
          <a:prstGeom prst="rect">
            <a:avLst/>
          </a:prstGeom>
          <a:noFill/>
        </p:spPr>
        <p:txBody>
          <a:bodyPr wrap="square" rtlCol="0">
            <a:spAutoFit/>
          </a:bodyPr>
          <a:lstStyle/>
          <a:p>
            <a:r>
              <a:rPr lang="en-US" dirty="0" smtClean="0"/>
              <a:t>Collection statistics after filtering</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1014753595"/>
              </p:ext>
            </p:extLst>
          </p:nvPr>
        </p:nvGraphicFramePr>
        <p:xfrm>
          <a:off x="1027721" y="22120514"/>
          <a:ext cx="6128143" cy="4754880"/>
        </p:xfrm>
        <a:graphic>
          <a:graphicData uri="http://schemas.openxmlformats.org/drawingml/2006/table">
            <a:tbl>
              <a:tblPr firstRow="1" bandRow="1">
                <a:effectLst/>
                <a:tableStyleId>{5C22544A-7EE6-4342-B048-85BDC9FD1C3A}</a:tableStyleId>
              </a:tblPr>
              <a:tblGrid>
                <a:gridCol w="1911425"/>
                <a:gridCol w="4216718"/>
              </a:tblGrid>
              <a:tr h="370840">
                <a:tc>
                  <a:txBody>
                    <a:bodyPr/>
                    <a:lstStyle/>
                    <a:p>
                      <a:r>
                        <a:rPr lang="en-US" sz="2000" dirty="0" smtClean="0">
                          <a:solidFill>
                            <a:schemeClr val="tx1"/>
                          </a:solidFill>
                          <a:latin typeface="Helvetica" charset="0"/>
                          <a:ea typeface="Helvetica" charset="0"/>
                          <a:cs typeface="Helvetica" charset="0"/>
                        </a:rPr>
                        <a:t>id</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err="1" smtClean="0">
                          <a:solidFill>
                            <a:schemeClr val="tx1"/>
                          </a:solidFill>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err="1" smtClean="0">
                          <a:solidFill>
                            <a:schemeClr val="tx1"/>
                          </a:solidFill>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smtClean="0">
                          <a:solidFill>
                            <a:schemeClr val="tx1"/>
                          </a:solidFill>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err="1" smtClean="0">
                          <a:solidFill>
                            <a:schemeClr val="tx1"/>
                          </a:solidFill>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smtClean="0">
                          <a:solidFill>
                            <a:schemeClr val="tx1"/>
                          </a:solidFill>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smtClean="0">
                          <a:solidFill>
                            <a:schemeClr val="tx1"/>
                          </a:solidFill>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err="1" smtClean="0">
                          <a:solidFill>
                            <a:schemeClr val="tx1"/>
                          </a:solidFill>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Entity who triggered the impression</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smtClean="0">
                          <a:solidFill>
                            <a:schemeClr val="tx1"/>
                          </a:solidFill>
                          <a:latin typeface="Helvetica" charset="0"/>
                          <a:ea typeface="Helvetica" charset="0"/>
                          <a:cs typeface="Helvetica" charset="0"/>
                        </a:rPr>
                        <a:t>public</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The user</a:t>
                      </a:r>
                      <a:r>
                        <a:rPr lang="en-US" sz="2000" b="0" i="0" u="none" strike="noStrike" kern="1200" baseline="0" dirty="0" smtClean="0">
                          <a:solidFill>
                            <a:schemeClr val="tx1"/>
                          </a:solidFill>
                          <a:effectLst/>
                          <a:latin typeface="Helvetica" charset="0"/>
                          <a:ea typeface="Helvetica" charset="0"/>
                          <a:cs typeface="Helvetica" charset="0"/>
                        </a:rPr>
                        <a:t> </a:t>
                      </a:r>
                      <a:r>
                        <a:rPr lang="en-US" sz="2000" b="0" i="0" u="none" strike="noStrike" kern="1200" dirty="0" smtClean="0">
                          <a:solidFill>
                            <a:schemeClr val="tx1"/>
                          </a:solidFill>
                          <a:effectLst/>
                          <a:latin typeface="Helvetica" charset="0"/>
                          <a:ea typeface="Helvetica" charset="0"/>
                          <a:cs typeface="Helvetica" charset="0"/>
                        </a:rPr>
                        <a:t>agent's status</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err="1" smtClean="0">
                          <a:solidFill>
                            <a:schemeClr val="tx1"/>
                          </a:solidFill>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dirty="0" smtClean="0">
                          <a:solidFill>
                            <a:schemeClr val="tx1"/>
                          </a:solidFill>
                          <a:effectLst/>
                          <a:latin typeface="Helvetica" charset="0"/>
                          <a:ea typeface="Helvetica" charset="0"/>
                          <a:cs typeface="Helvetica" charset="0"/>
                        </a:rPr>
                        <a:t>Time and date of the impression</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err="1" smtClean="0">
                          <a:solidFill>
                            <a:schemeClr val="tx1"/>
                          </a:solidFill>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dirty="0" smtClean="0">
                          <a:solidFill>
                            <a:schemeClr val="tx1"/>
                          </a:solidFill>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solidFill>
                        <a:latin typeface="Helvetica" charset="0"/>
                        <a:ea typeface="Helvetica" charset="0"/>
                        <a:cs typeface="Helvetic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65200" y="16409970"/>
            <a:ext cx="7696199" cy="462887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Lorem ipsum dolor sit </a:t>
            </a:r>
            <a:r>
              <a:rPr lang="en-US" sz="2400" dirty="0" err="1"/>
              <a:t>amet</a:t>
            </a:r>
            <a:r>
              <a:rPr lang="en-US" sz="2400" dirty="0"/>
              <a:t>, </a:t>
            </a:r>
            <a:r>
              <a:rPr lang="en-US" sz="2400" dirty="0" err="1"/>
              <a:t>consectetur</a:t>
            </a:r>
            <a:r>
              <a:rPr lang="en-US" sz="2400" dirty="0"/>
              <a:t> </a:t>
            </a:r>
            <a:r>
              <a:rPr lang="en-US" sz="2400" dirty="0" err="1"/>
              <a:t>adipiscing</a:t>
            </a:r>
            <a:r>
              <a:rPr lang="en-US" sz="2400" dirty="0"/>
              <a:t> </a:t>
            </a:r>
            <a:r>
              <a:rPr lang="en-US" sz="2400" dirty="0" err="1"/>
              <a:t>elit</a:t>
            </a:r>
            <a:r>
              <a:rPr lang="en-US" sz="2400" dirty="0"/>
              <a:t>, </a:t>
            </a:r>
            <a:r>
              <a:rPr lang="en-US" sz="2400" dirty="0" err="1"/>
              <a:t>sed</a:t>
            </a:r>
            <a:r>
              <a:rPr lang="en-US" sz="2400" dirty="0"/>
              <a:t> do </a:t>
            </a:r>
            <a:r>
              <a:rPr lang="en-US" sz="2400" dirty="0" err="1"/>
              <a:t>eiusmod</a:t>
            </a:r>
            <a:r>
              <a:rPr lang="en-US" sz="2400" dirty="0"/>
              <a:t> </a:t>
            </a:r>
            <a:r>
              <a:rPr lang="en-US" sz="2400" dirty="0" err="1"/>
              <a:t>tempor</a:t>
            </a:r>
            <a:r>
              <a:rPr lang="en-US" sz="2400" dirty="0"/>
              <a:t> </a:t>
            </a:r>
            <a:r>
              <a:rPr lang="en-US" sz="2400" dirty="0" err="1"/>
              <a:t>incididunt</a:t>
            </a:r>
            <a:r>
              <a:rPr lang="en-US" sz="2400" dirty="0"/>
              <a:t> </a:t>
            </a:r>
            <a:r>
              <a:rPr lang="en-US" sz="2400" dirty="0" err="1"/>
              <a:t>ut</a:t>
            </a:r>
            <a:r>
              <a:rPr lang="en-US" sz="2400" dirty="0"/>
              <a:t> </a:t>
            </a:r>
            <a:r>
              <a:rPr lang="en-US" sz="2400" dirty="0" err="1"/>
              <a:t>labore</a:t>
            </a:r>
            <a:r>
              <a:rPr lang="en-US" sz="2400" dirty="0"/>
              <a:t> et </a:t>
            </a:r>
            <a:r>
              <a:rPr lang="en-US" sz="2400" dirty="0" err="1"/>
              <a:t>dolore</a:t>
            </a:r>
            <a:r>
              <a:rPr lang="en-US" sz="2400" dirty="0"/>
              <a:t> magna </a:t>
            </a:r>
            <a:r>
              <a:rPr lang="en-US" sz="2400" dirty="0" err="1"/>
              <a:t>aliqua</a:t>
            </a:r>
            <a:r>
              <a:rPr lang="en-US" sz="2400" dirty="0"/>
              <a:t>. </a:t>
            </a:r>
            <a:r>
              <a:rPr lang="en-US" sz="2400" dirty="0" err="1"/>
              <a:t>Ut</a:t>
            </a:r>
            <a:r>
              <a:rPr lang="en-US" sz="2400" dirty="0"/>
              <a:t> </a:t>
            </a:r>
            <a:r>
              <a:rPr lang="en-US" sz="2400" dirty="0" err="1"/>
              <a:t>enim</a:t>
            </a:r>
            <a:r>
              <a:rPr lang="en-US" sz="2400" dirty="0"/>
              <a:t> ad minim </a:t>
            </a:r>
            <a:r>
              <a:rPr lang="en-US" sz="2400" dirty="0" err="1"/>
              <a:t>veniam</a:t>
            </a:r>
            <a:r>
              <a:rPr lang="en-US" sz="2400" dirty="0"/>
              <a:t>, </a:t>
            </a:r>
            <a:r>
              <a:rPr lang="en-US" sz="2400" dirty="0" err="1"/>
              <a:t>quis</a:t>
            </a:r>
            <a:r>
              <a:rPr lang="en-US" sz="2400" dirty="0"/>
              <a:t> </a:t>
            </a:r>
            <a:r>
              <a:rPr lang="en-US" sz="2400" dirty="0" err="1"/>
              <a:t>nostrud</a:t>
            </a:r>
            <a:r>
              <a:rPr lang="en-US" sz="2400" dirty="0"/>
              <a:t> exercitation </a:t>
            </a:r>
            <a:r>
              <a:rPr lang="en-US" sz="2400" dirty="0" err="1"/>
              <a:t>ullamco</a:t>
            </a:r>
            <a:r>
              <a:rPr lang="en-US" sz="2400" dirty="0"/>
              <a:t> </a:t>
            </a:r>
            <a:r>
              <a:rPr lang="en-US" sz="2400" dirty="0" err="1"/>
              <a:t>laboris</a:t>
            </a:r>
            <a:r>
              <a:rPr lang="en-US" sz="2400" dirty="0"/>
              <a:t> nisi </a:t>
            </a:r>
            <a:r>
              <a:rPr lang="en-US" sz="2400" dirty="0" err="1"/>
              <a:t>ut</a:t>
            </a:r>
            <a:r>
              <a:rPr lang="en-US" sz="2400" dirty="0"/>
              <a:t> </a:t>
            </a:r>
            <a:r>
              <a:rPr lang="en-US" sz="2400" dirty="0" err="1"/>
              <a:t>aliquip</a:t>
            </a:r>
            <a:r>
              <a:rPr lang="en-US" sz="2400" dirty="0"/>
              <a:t> ex </a:t>
            </a:r>
            <a:r>
              <a:rPr lang="en-US" sz="2400" dirty="0" err="1"/>
              <a:t>ea</a:t>
            </a:r>
            <a:r>
              <a:rPr lang="en-US" sz="2400" dirty="0"/>
              <a:t> </a:t>
            </a:r>
            <a:r>
              <a:rPr lang="en-US" sz="2400" dirty="0" err="1"/>
              <a:t>commodo</a:t>
            </a:r>
            <a:r>
              <a:rPr lang="en-US" sz="2400" dirty="0"/>
              <a:t> </a:t>
            </a:r>
            <a:r>
              <a:rPr lang="en-US" sz="2400" dirty="0" err="1"/>
              <a:t>consequat</a:t>
            </a:r>
            <a:r>
              <a:rPr lang="en-US" sz="2400" dirty="0"/>
              <a:t>. </a:t>
            </a:r>
            <a:r>
              <a:rPr lang="en-US" sz="2400" dirty="0" err="1"/>
              <a:t>Duis</a:t>
            </a:r>
            <a:r>
              <a:rPr lang="en-US" sz="2400" dirty="0"/>
              <a:t> </a:t>
            </a:r>
            <a:r>
              <a:rPr lang="en-US" sz="2400" dirty="0" err="1"/>
              <a:t>aute</a:t>
            </a:r>
            <a:r>
              <a:rPr lang="en-US" sz="2400" dirty="0"/>
              <a:t> </a:t>
            </a:r>
            <a:r>
              <a:rPr lang="en-US" sz="2400" dirty="0" err="1"/>
              <a:t>irure</a:t>
            </a:r>
            <a:r>
              <a:rPr lang="en-US" sz="2400" dirty="0"/>
              <a:t> dolor in </a:t>
            </a:r>
            <a:r>
              <a:rPr lang="en-US" sz="2400" dirty="0" err="1"/>
              <a:t>reprehenderit</a:t>
            </a:r>
            <a:r>
              <a:rPr lang="en-US" sz="2400" dirty="0"/>
              <a:t> in </a:t>
            </a:r>
            <a:r>
              <a:rPr lang="en-US" sz="2400" dirty="0" err="1"/>
              <a:t>voluptate</a:t>
            </a:r>
            <a:r>
              <a:rPr lang="en-US" sz="2400" dirty="0"/>
              <a:t> </a:t>
            </a:r>
            <a:r>
              <a:rPr lang="en-US" sz="2400" dirty="0" err="1"/>
              <a:t>velit</a:t>
            </a:r>
            <a:r>
              <a:rPr lang="en-US" sz="2400" dirty="0"/>
              <a:t> </a:t>
            </a:r>
            <a:r>
              <a:rPr lang="en-US" sz="2400" dirty="0" err="1"/>
              <a:t>esse</a:t>
            </a:r>
            <a:r>
              <a:rPr lang="en-US" sz="2400" dirty="0"/>
              <a:t> </a:t>
            </a:r>
            <a:r>
              <a:rPr lang="en-US" sz="2400" dirty="0" err="1"/>
              <a:t>cillum</a:t>
            </a:r>
            <a:r>
              <a:rPr lang="en-US" sz="2400" dirty="0"/>
              <a:t> </a:t>
            </a:r>
            <a:r>
              <a:rPr lang="en-US" sz="2400" dirty="0" err="1"/>
              <a:t>dolore</a:t>
            </a:r>
            <a:r>
              <a:rPr lang="en-US" sz="2400" dirty="0"/>
              <a:t> </a:t>
            </a:r>
            <a:r>
              <a:rPr lang="en-US" sz="2400" dirty="0" err="1"/>
              <a:t>eu</a:t>
            </a:r>
            <a:r>
              <a:rPr lang="en-US" sz="2400" dirty="0"/>
              <a:t> </a:t>
            </a:r>
            <a:r>
              <a:rPr lang="en-US" sz="2400" dirty="0" err="1"/>
              <a:t>fugiat</a:t>
            </a:r>
            <a:r>
              <a:rPr lang="en-US" sz="2400" dirty="0"/>
              <a:t> </a:t>
            </a:r>
            <a:r>
              <a:rPr lang="en-US" sz="2400" dirty="0" err="1"/>
              <a:t>nulla</a:t>
            </a:r>
            <a:r>
              <a:rPr lang="en-US" sz="2400" dirty="0"/>
              <a:t> </a:t>
            </a:r>
            <a:r>
              <a:rPr lang="en-US" sz="2400" dirty="0" err="1"/>
              <a:t>pariatur</a:t>
            </a:r>
            <a:r>
              <a:rPr lang="en-US" sz="2400" dirty="0"/>
              <a:t>. </a:t>
            </a:r>
            <a:r>
              <a:rPr lang="en-US" sz="2400" dirty="0" err="1"/>
              <a:t>Excepteur</a:t>
            </a:r>
            <a:r>
              <a:rPr lang="en-US" sz="2400" dirty="0"/>
              <a:t> </a:t>
            </a:r>
            <a:r>
              <a:rPr lang="en-US" sz="2400" dirty="0" err="1"/>
              <a:t>sint</a:t>
            </a:r>
            <a:r>
              <a:rPr lang="en-US" sz="2400" dirty="0"/>
              <a:t> </a:t>
            </a:r>
            <a:r>
              <a:rPr lang="en-US" sz="2400" dirty="0" err="1"/>
              <a:t>occaecat</a:t>
            </a:r>
            <a:r>
              <a:rPr lang="en-US" sz="2400" dirty="0"/>
              <a:t> </a:t>
            </a:r>
            <a:r>
              <a:rPr lang="en-US" sz="2400" dirty="0" err="1"/>
              <a:t>cupidatat</a:t>
            </a:r>
            <a:r>
              <a:rPr lang="en-US" sz="2400" dirty="0"/>
              <a:t> non </a:t>
            </a:r>
            <a:r>
              <a:rPr lang="en-US" sz="2400" dirty="0" err="1"/>
              <a:t>proident</a:t>
            </a:r>
            <a:r>
              <a:rPr lang="en-US" sz="2400" dirty="0"/>
              <a:t>, </a:t>
            </a:r>
            <a:r>
              <a:rPr lang="en-US" sz="2400" dirty="0" err="1"/>
              <a:t>sunt</a:t>
            </a:r>
            <a:r>
              <a:rPr lang="en-US" sz="2400" dirty="0"/>
              <a:t> in culpa qui </a:t>
            </a:r>
            <a:r>
              <a:rPr lang="en-US" sz="2400" dirty="0" err="1"/>
              <a:t>officia</a:t>
            </a:r>
            <a:r>
              <a:rPr lang="en-US" sz="2400" dirty="0"/>
              <a:t> </a:t>
            </a:r>
            <a:r>
              <a:rPr lang="en-US" sz="2400" dirty="0" err="1"/>
              <a:t>deserunt</a:t>
            </a:r>
            <a:r>
              <a:rPr lang="en-US" sz="2400" dirty="0"/>
              <a:t> </a:t>
            </a:r>
            <a:r>
              <a:rPr lang="en-US" sz="2400" dirty="0" err="1"/>
              <a:t>mollit</a:t>
            </a:r>
            <a:r>
              <a:rPr lang="en-US" sz="2400" dirty="0"/>
              <a:t> </a:t>
            </a:r>
            <a:r>
              <a:rPr lang="en-US" sz="2400" dirty="0" err="1"/>
              <a:t>anim</a:t>
            </a:r>
            <a:r>
              <a:rPr lang="en-US" sz="2400" dirty="0"/>
              <a:t> id </a:t>
            </a:r>
            <a:r>
              <a:rPr lang="en-US" sz="2400" dirty="0" err="1"/>
              <a:t>est</a:t>
            </a:r>
            <a:r>
              <a:rPr lang="en-US" sz="2400" dirty="0"/>
              <a:t> </a:t>
            </a:r>
            <a:r>
              <a:rPr lang="en-US" sz="2400" dirty="0" err="1"/>
              <a:t>laborum</a:t>
            </a:r>
            <a:r>
              <a:rPr lang="en-US" sz="2400" dirty="0"/>
              <a:t>.</a:t>
            </a:r>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endParaRPr lang="en-US" sz="2300" dirty="0">
              <a:latin typeface="Helvetica" charset="0"/>
              <a:ea typeface="Helvetica" charset="0"/>
              <a:cs typeface="Helvetica" charset="0"/>
            </a:endParaRPr>
          </a:p>
        </p:txBody>
      </p:sp>
      <p:sp>
        <p:nvSpPr>
          <p:cNvPr id="32" name="TextBox 31"/>
          <p:cNvSpPr txBox="1"/>
          <p:nvPr/>
        </p:nvSpPr>
        <p:spPr>
          <a:xfrm>
            <a:off x="2741023" y="27623020"/>
            <a:ext cx="2865122" cy="2668340"/>
          </a:xfrm>
          <a:prstGeom prst="rect">
            <a:avLst/>
          </a:prstGeom>
          <a:noFill/>
          <a:ln w="28575" cmpd="sng">
            <a:solidFill>
              <a:schemeClr val="tx1"/>
            </a:solidFill>
          </a:ln>
        </p:spPr>
        <p:txBody>
          <a:bodyPr wrap="square" lIns="329104" tIns="164551" rIns="329104" bIns="164551" numCol="2" rtlCol="0">
            <a:spAutoFit/>
          </a:bodyPr>
          <a:lstStyle/>
          <a:p>
            <a:pPr>
              <a:lnSpc>
                <a:spcPct val="110000"/>
              </a:lnSpc>
            </a:pPr>
            <a:r>
              <a:rPr lang="en-US" sz="2300" smtClean="0">
                <a:latin typeface="Helvetica"/>
                <a:cs typeface="Helvetica"/>
              </a:rPr>
              <a:t>*</a:t>
            </a: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endParaRPr lang="en-US" sz="2300" dirty="0" smtClean="0">
              <a:latin typeface="Helvetica"/>
              <a:cs typeface="Helvetica"/>
            </a:endParaRP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endParaRPr lang="en-US" sz="2300" dirty="0" smtClean="0">
              <a:latin typeface="Helvetica"/>
              <a:cs typeface="Helvetica"/>
            </a:endParaRP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976233" y="27009029"/>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smtClean="0">
                <a:solidFill>
                  <a:schemeClr val="accent1">
                    <a:lumMod val="50000"/>
                  </a:schemeClr>
                </a:solidFill>
                <a:latin typeface="Gotham Medium"/>
                <a:cs typeface="Gotham Medium"/>
              </a:rPr>
              <a:t>Blocked Agents</a:t>
            </a:r>
            <a:endParaRPr lang="en-US" sz="3800" dirty="0">
              <a:solidFill>
                <a:schemeClr val="accent1">
                  <a:lumMod val="50000"/>
                </a:schemeClr>
              </a:solidFill>
              <a:latin typeface="Gotham Medium"/>
              <a:cs typeface="Gotham Medium"/>
            </a:endParaRPr>
          </a:p>
        </p:txBody>
      </p:sp>
      <p:sp>
        <p:nvSpPr>
          <p:cNvPr id="34" name="TextBox 33"/>
          <p:cNvSpPr txBox="1"/>
          <p:nvPr/>
        </p:nvSpPr>
        <p:spPr>
          <a:xfrm>
            <a:off x="965200" y="21137998"/>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chemeClr val="accent1">
                    <a:lumMod val="50000"/>
                  </a:schemeClr>
                </a:solidFill>
                <a:latin typeface="Gotham Medium"/>
                <a:cs typeface="Gotham Medium"/>
              </a:rPr>
              <a:t>Stored Values</a:t>
            </a:r>
            <a:endParaRPr lang="en-US" sz="3800" dirty="0">
              <a:solidFill>
                <a:schemeClr val="accent1">
                  <a:lumMod val="50000"/>
                </a:schemeClr>
              </a:solidFill>
              <a:latin typeface="Gotham Medium"/>
              <a:cs typeface="Gotham Medium"/>
            </a:endParaRPr>
          </a:p>
        </p:txBody>
      </p:sp>
      <p:sp>
        <p:nvSpPr>
          <p:cNvPr id="35" name="Rectangle 34"/>
          <p:cNvSpPr/>
          <p:nvPr/>
        </p:nvSpPr>
        <p:spPr>
          <a:xfrm rot="10800000">
            <a:off x="969396" y="15917845"/>
            <a:ext cx="28346401"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5234801" y="19726324"/>
            <a:ext cx="28346401"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err="1"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TotalTime>
  <Words>574</Words>
  <Application>Microsoft Macintosh PowerPoint</Application>
  <PresentationFormat>Custom</PresentationFormat>
  <Paragraphs>76</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Sarah Sweeney</cp:lastModifiedBy>
  <cp:revision>12</cp:revision>
  <dcterms:created xsi:type="dcterms:W3CDTF">2016-05-18T13:00:18Z</dcterms:created>
  <dcterms:modified xsi:type="dcterms:W3CDTF">2016-05-19T12:55:59Z</dcterms:modified>
</cp:coreProperties>
</file>