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271"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998FB8"/>
    <a:srgbClr val="A27082"/>
    <a:srgbClr val="8E8E9E"/>
    <a:srgbClr val="8FA7AD"/>
    <a:srgbClr val="B5A59E"/>
    <a:srgbClr val="839291"/>
    <a:srgbClr val="D1A6AA"/>
    <a:srgbClr val="A8A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4"/>
    <p:restoredTop sz="94874"/>
  </p:normalViewPr>
  <p:slideViewPr>
    <p:cSldViewPr snapToGrid="0" snapToObjects="1" showGuides="1">
      <p:cViewPr>
        <p:scale>
          <a:sx n="50" d="100"/>
          <a:sy n="50" d="100"/>
        </p:scale>
        <p:origin x="616" y="-2184"/>
      </p:cViewPr>
      <p:guideLst>
        <p:guide orient="horz" pos="26271"/>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5/31/16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5/31/16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chart" Target="../charts/chart5.xml"/><Relationship Id="rId10" Type="http://schemas.openxmlformats.org/officeDocument/2006/relationships/image" Target="../media/image3.png"/><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126838995"/>
              </p:ext>
            </p:extLst>
          </p:nvPr>
        </p:nvGraphicFramePr>
        <p:xfrm>
          <a:off x="10551705" y="104641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use and impact of repository materials and to measure the use of the repository as a whole. Given the value of these </a:t>
            </a:r>
            <a:r>
              <a:rPr lang="en-US" sz="2300" dirty="0" smtClean="0">
                <a:latin typeface="Helvetica" charset="0"/>
                <a:ea typeface="Helvetica" charset="0"/>
                <a:cs typeface="Helvetica" charset="0"/>
              </a:rPr>
              <a:t>metrics, </a:t>
            </a:r>
            <a:r>
              <a:rPr lang="en-US" sz="2300" dirty="0">
                <a:latin typeface="Helvetica" charset="0"/>
                <a:ea typeface="Helvetica" charset="0"/>
                <a:cs typeface="Helvetica" charset="0"/>
              </a:rPr>
              <a:t>it is vital that we understand how repository statistics are gathered so we can sort genuine user interactions from automated </a:t>
            </a:r>
            <a:r>
              <a:rPr lang="en-US" sz="2300" dirty="0" smtClean="0">
                <a:latin typeface="Helvetica" charset="0"/>
                <a:ea typeface="Helvetica" charset="0"/>
                <a:cs typeface="Helvetica" charset="0"/>
              </a:rPr>
              <a:t>traffic</a:t>
            </a:r>
            <a:r>
              <a:rPr lang="en-US" sz="2300" dirty="0" smtClean="0">
                <a:latin typeface="Helvetica" charset="0"/>
                <a:ea typeface="Helvetica" charset="0"/>
                <a:cs typeface="Helvetica" charset="0"/>
              </a:rPr>
              <a:t>.</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(DRS) development process we decided not to rely on Google Analytics to collect statistics. While Google Analytics does a lot of valuable tracking, we cannot easily </a:t>
            </a:r>
            <a:r>
              <a:rPr lang="en-US" sz="2300" dirty="0" smtClean="0">
                <a:latin typeface="Helvetica" charset="0"/>
                <a:ea typeface="Helvetica" charset="0"/>
                <a:cs typeface="Helvetica" charset="0"/>
              </a:rPr>
              <a:t>distinguish genuine user </a:t>
            </a:r>
            <a:r>
              <a:rPr lang="en-US" sz="2300" dirty="0">
                <a:latin typeface="Helvetica" charset="0"/>
                <a:ea typeface="Helvetica" charset="0"/>
                <a:cs typeface="Helvetica" charset="0"/>
              </a:rPr>
              <a:t>traffic from bots or crawlers. </a:t>
            </a:r>
            <a:r>
              <a:rPr lang="en-US" sz="2300" dirty="0" smtClean="0">
                <a:latin typeface="Helvetica" charset="0"/>
                <a:ea typeface="Helvetica" charset="0"/>
                <a:cs typeface="Helvetica" charset="0"/>
              </a:rPr>
              <a:t>We decided </a:t>
            </a:r>
            <a:r>
              <a:rPr lang="en-US" sz="2300" dirty="0">
                <a:latin typeface="Helvetica" charset="0"/>
                <a:ea typeface="Helvetica" charset="0"/>
                <a:cs typeface="Helvetica" charset="0"/>
              </a:rPr>
              <a:t>to record and process our own </a:t>
            </a:r>
            <a:r>
              <a:rPr lang="en-US" sz="2300" dirty="0" smtClean="0">
                <a:latin typeface="Helvetica" charset="0"/>
                <a:ea typeface="Helvetica" charset="0"/>
                <a:cs typeface="Helvetica" charset="0"/>
              </a:rPr>
              <a:t>statistics so we could disregard </a:t>
            </a:r>
            <a:r>
              <a:rPr lang="en-US" sz="2300" dirty="0">
                <a:latin typeface="Helvetica" charset="0"/>
                <a:ea typeface="Helvetica" charset="0"/>
                <a:cs typeface="Helvetica" charset="0"/>
              </a:rPr>
              <a:t>statistics generated by bots and other large consumers of our </a:t>
            </a:r>
            <a:r>
              <a:rPr lang="en-US" sz="2300" dirty="0" smtClean="0">
                <a:latin typeface="Helvetica" charset="0"/>
                <a:ea typeface="Helvetica" charset="0"/>
                <a:cs typeface="Helvetica" charset="0"/>
              </a:rPr>
              <a:t>content</a:t>
            </a:r>
            <a:r>
              <a:rPr lang="en-US" sz="2300" dirty="0" smtClean="0">
                <a:latin typeface="Helvetica" charset="0"/>
                <a:ea typeface="Helvetica" charset="0"/>
                <a:cs typeface="Helvetica" charset="0"/>
              </a:rPr>
              <a:t>. </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in the DRS and declare them to be a genuine record of the use of our content by people, not </a:t>
            </a:r>
            <a:r>
              <a:rPr lang="en-US" sz="2300" dirty="0" smtClean="0">
                <a:latin typeface="Helvetica" charset="0"/>
                <a:ea typeface="Helvetica" charset="0"/>
                <a:cs typeface="Helvetica" charset="0"/>
              </a:rPr>
              <a:t>bots</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repository </a:t>
            </a:r>
            <a:r>
              <a:rPr lang="en-US" sz="2300" dirty="0" smtClean="0">
                <a:latin typeface="Helvetica" charset="0"/>
                <a:ea typeface="Helvetica" charset="0"/>
                <a:cs typeface="Helvetica" charset="0"/>
              </a:rPr>
              <a:t>usage statistics </a:t>
            </a:r>
            <a:r>
              <a:rPr lang="en-US" sz="2300" dirty="0">
                <a:latin typeface="Helvetica" charset="0"/>
                <a:ea typeface="Helvetica" charset="0"/>
                <a:cs typeface="Helvetica" charset="0"/>
              </a:rPr>
              <a:t>that allows us to filter out non-human consumption of our content. Raw, unfiltered DRS usage statistics are stored in a </a:t>
            </a:r>
            <a:r>
              <a:rPr lang="en-US" sz="2300" dirty="0" err="1">
                <a:latin typeface="Helvetica" charset="0"/>
                <a:ea typeface="Helvetica" charset="0"/>
                <a:cs typeface="Helvetica" charset="0"/>
              </a:rPr>
              <a:t>mySQL</a:t>
            </a:r>
            <a:r>
              <a:rPr lang="en-US" sz="2300" dirty="0">
                <a:latin typeface="Helvetica" charset="0"/>
                <a:ea typeface="Helvetica" charset="0"/>
                <a:cs typeface="Helvetica" charset="0"/>
              </a:rPr>
              <a:t> database, known as the impressions table. A nightly job processes this table by comparing the agent responsible for the impression against a list of keywords associated with known bots. Impressions made by agents that match any keyword are marked as FALSE and are filtered out of the statistics displayed to users in the </a:t>
            </a:r>
            <a:r>
              <a:rPr lang="en-US" sz="2300" dirty="0" smtClean="0">
                <a:latin typeface="Helvetica" charset="0"/>
                <a:ea typeface="Helvetica" charset="0"/>
                <a:cs typeface="Helvetica" charset="0"/>
              </a:rPr>
              <a:t>interface.</a:t>
            </a:r>
            <a:endParaRPr lang="en-US" sz="2300" dirty="0">
              <a:latin typeface="Helvetica" charset="0"/>
              <a:ea typeface="Helvetica" charset="0"/>
              <a:cs typeface="Helvetica" charset="0"/>
            </a:endParaRP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frequent clicking or page </a:t>
            </a:r>
            <a:r>
              <a:rPr lang="en-US" sz="2300" dirty="0" smtClean="0">
                <a:latin typeface="Helvetica" charset="0"/>
                <a:ea typeface="Helvetica" charset="0"/>
                <a:cs typeface="Helvetica" charset="0"/>
              </a:rPr>
              <a:t>refreshing.</a:t>
            </a:r>
            <a:endParaRPr lang="en-US" sz="2300" dirty="0">
              <a:latin typeface="Helvetica" charset="0"/>
              <a:ea typeface="Helvetica" charset="0"/>
              <a:cs typeface="Helvetic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Top 5 page view </a:t>
            </a:r>
            <a:r>
              <a:rPr lang="en-US" sz="2300" dirty="0" smtClean="0">
                <a:latin typeface="Helvetica" charset="0"/>
                <a:ea typeface="Helvetica" charset="0"/>
                <a:cs typeface="Helvetica" charset="0"/>
              </a:rPr>
              <a:t>referrers.</a:t>
            </a:r>
            <a:endParaRPr lang="en-US" sz="2300" dirty="0">
              <a:latin typeface="Helvetica" charset="0"/>
              <a:ea typeface="Helvetica" charset="0"/>
              <a:cs typeface="Helvetica" charset="0"/>
            </a:endParaRP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Top 25 DRS items by 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88516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24706072"/>
              </p:ext>
            </p:extLst>
          </p:nvPr>
        </p:nvGraphicFramePr>
        <p:xfrm>
          <a:off x="15010682" y="104690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2138396279"/>
              </p:ext>
            </p:extLst>
          </p:nvPr>
        </p:nvGraphicFramePr>
        <p:xfrm>
          <a:off x="21107736" y="104725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a:t>
            </a:r>
            <a:r>
              <a:rPr lang="en-US" sz="3800" dirty="0" smtClean="0">
                <a:solidFill>
                  <a:srgbClr val="2C3E50"/>
                </a:solidFill>
                <a:latin typeface="Gotham Medium"/>
                <a:cs typeface="Gotham Medium"/>
              </a:rPr>
              <a:t>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9965085"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We also would like to use the data to improve our workflows. For example, the chart on the right can tell us the best time of day to schedule system deploys.</a:t>
            </a:r>
            <a:endParaRPr lang="en-US" sz="2300" dirty="0">
              <a:latin typeface="Helvetica" charset="0"/>
              <a:ea typeface="Helvetica" charset="0"/>
              <a:cs typeface="Helvetica" charset="0"/>
            </a:endParaRPr>
          </a:p>
        </p:txBody>
      </p:sp>
      <p:sp>
        <p:nvSpPr>
          <p:cNvPr id="66" name="TextBox 65"/>
          <p:cNvSpPr txBox="1"/>
          <p:nvPr/>
        </p:nvSpPr>
        <p:spPr>
          <a:xfrm>
            <a:off x="9219184" y="30571803"/>
            <a:ext cx="9943459" cy="3902524"/>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genuine use of repository content. In 2016 we plan to improve our data gathering practices by</a:t>
            </a:r>
            <a:r>
              <a:rPr lang="en-US" sz="2300" dirty="0" smtClean="0">
                <a:latin typeface="Helvetica" charset="0"/>
                <a:ea typeface="Helvetica" charset="0"/>
                <a:cs typeface="Helvetica" charset="0"/>
              </a:rPr>
              <a:t>:</a:t>
            </a:r>
            <a:endParaRPr lang="en-US" sz="2300" dirty="0" smtClean="0">
              <a:latin typeface="Helvetica" charset="0"/>
              <a:ea typeface="Helvetica" charset="0"/>
              <a:cs typeface="Helvetica" charset="0"/>
            </a:endParaRP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a:t>
            </a:r>
            <a:r>
              <a:rPr lang="en-US" sz="2300" dirty="0" smtClean="0">
                <a:latin typeface="Helvetica" charset="0"/>
                <a:ea typeface="Helvetica" charset="0"/>
                <a:cs typeface="Helvetica" charset="0"/>
              </a:rPr>
              <a:t>into </a:t>
            </a:r>
            <a:r>
              <a:rPr lang="en-US" sz="2300">
                <a:latin typeface="Helvetica" charset="0"/>
                <a:ea typeface="Helvetica" charset="0"/>
                <a:cs typeface="Helvetica" charset="0"/>
              </a:rPr>
              <a:t>the </a:t>
            </a:r>
            <a:r>
              <a:rPr lang="en-US" sz="2300" smtClean="0">
                <a:latin typeface="Helvetica" charset="0"/>
                <a:ea typeface="Helvetica" charset="0"/>
                <a:cs typeface="Helvetica" charset="0"/>
              </a:rPr>
              <a:t>impressions </a:t>
            </a:r>
            <a:r>
              <a:rPr lang="en-US" sz="2300" dirty="0" smtClean="0">
                <a:latin typeface="Helvetica" charset="0"/>
                <a:ea typeface="Helvetica" charset="0"/>
                <a:cs typeface="Helvetica" charset="0"/>
              </a:rPr>
              <a:t>table</a:t>
            </a:r>
          </a:p>
          <a:p>
            <a:pPr marL="342900" indent="-342900">
              <a:buFont typeface="Arial" charset="0"/>
              <a:buChar char="•"/>
            </a:pPr>
            <a:r>
              <a:rPr lang="en-US" sz="2300" dirty="0" smtClean="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smtClean="0">
                <a:latin typeface="Helvetica" charset="0"/>
                <a:ea typeface="Helvetica" charset="0"/>
                <a:cs typeface="Helvetica" charset="0"/>
              </a:rPr>
              <a:t>Using </a:t>
            </a:r>
            <a:r>
              <a:rPr lang="en-US" sz="2300" dirty="0">
                <a:latin typeface="Helvetica" charset="0"/>
                <a:ea typeface="Helvetica" charset="0"/>
                <a:cs typeface="Helvetica" charset="0"/>
              </a:rPr>
              <a:t>IP </a:t>
            </a:r>
            <a:r>
              <a:rPr lang="en-US" sz="2300" dirty="0" smtClean="0">
                <a:latin typeface="Helvetica" charset="0"/>
                <a:ea typeface="Helvetica" charset="0"/>
                <a:cs typeface="Helvetica" charset="0"/>
              </a:rPr>
              <a:t>addresses to </a:t>
            </a:r>
            <a:r>
              <a:rPr lang="en-US" sz="2300" dirty="0">
                <a:latin typeface="Helvetica" charset="0"/>
                <a:ea typeface="Helvetica" charset="0"/>
                <a:cs typeface="Helvetica" charset="0"/>
              </a:rPr>
              <a:t>display geographic </a:t>
            </a:r>
            <a:r>
              <a:rPr lang="en-US" sz="2300" dirty="0" smtClean="0">
                <a:latin typeface="Helvetica" charset="0"/>
                <a:ea typeface="Helvetica" charset="0"/>
                <a:cs typeface="Helvetica" charset="0"/>
              </a:rPr>
              <a:t>visualizations</a:t>
            </a:r>
          </a:p>
          <a:p>
            <a:pPr marL="342900" indent="-342900">
              <a:buFont typeface="Arial" charset="0"/>
              <a:buChar char="•"/>
            </a:pPr>
            <a:r>
              <a:rPr lang="en-US" sz="2300" dirty="0" smtClean="0">
                <a:latin typeface="Helvetica" charset="0"/>
                <a:ea typeface="Helvetica" charset="0"/>
                <a:cs typeface="Helvetica" charset="0"/>
              </a:rPr>
              <a:t>Displaying </a:t>
            </a:r>
            <a:r>
              <a:rPr lang="en-US" sz="2300" dirty="0">
                <a:latin typeface="Helvetica" charset="0"/>
                <a:ea typeface="Helvetica" charset="0"/>
                <a:cs typeface="Helvetica" charset="0"/>
              </a:rPr>
              <a:t>aggregated statistics on collection and community pages</a:t>
            </a:r>
            <a:endParaRPr lang="en-US" sz="2300" dirty="0">
              <a:latin typeface="Helvetica" charset="0"/>
              <a:ea typeface="Helvetica" charset="0"/>
              <a:cs typeface="Helvetica" charset="0"/>
            </a:endParaRPr>
          </a:p>
        </p:txBody>
      </p:sp>
      <p:sp>
        <p:nvSpPr>
          <p:cNvPr id="74" name="TextBox 73"/>
          <p:cNvSpPr txBox="1"/>
          <p:nvPr/>
        </p:nvSpPr>
        <p:spPr>
          <a:xfrm>
            <a:off x="9206401" y="26418924"/>
            <a:ext cx="9959423" cy="2692962"/>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is used to filter out agents from the impressions table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These keywords include:</a:t>
            </a:r>
            <a:r>
              <a:rPr lang="en-US" sz="2300" dirty="0" smtClean="0">
                <a:latin typeface="Helvetica" charset="0"/>
                <a:ea typeface="Helvetica" charset="0"/>
                <a:cs typeface="Helvetica" charset="0"/>
              </a:rPr>
              <a:t> </a:t>
            </a:r>
            <a:r>
              <a:rPr lang="en-US" sz="2300" dirty="0" smtClean="0">
                <a:latin typeface="Helvetica" charset="0"/>
                <a:ea typeface="Helvetica" charset="0"/>
                <a:cs typeface="Helvetica" charset="0"/>
              </a:rPr>
              <a:t>*</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*spider*</a:t>
            </a:r>
          </a:p>
        </p:txBody>
      </p:sp>
      <p:sp>
        <p:nvSpPr>
          <p:cNvPr id="75" name="TextBox 74"/>
          <p:cNvSpPr txBox="1"/>
          <p:nvPr/>
        </p:nvSpPr>
        <p:spPr>
          <a:xfrm>
            <a:off x="9207925" y="23482554"/>
            <a:ext cx="9957899" cy="3139238"/>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excluded until the download is </a:t>
            </a:r>
            <a:r>
              <a:rPr lang="en-US" sz="2300" dirty="0" smtClean="0">
                <a:latin typeface="Helvetica" charset="0"/>
                <a:ea typeface="Helvetica" charset="0"/>
                <a:cs typeface="Helvetica" charset="0"/>
              </a:rPr>
              <a:t>finished</a:t>
            </a:r>
            <a:r>
              <a:rPr lang="en-US" sz="2300" dirty="0" smtClean="0">
                <a:latin typeface="Helvetica" charset="0"/>
                <a:ea typeface="Helvetica" charset="0"/>
                <a:cs typeface="Helvetica" charset="0"/>
              </a:rPr>
              <a:t>.</a:t>
            </a:r>
            <a:endParaRPr lang="en-US" sz="2300" dirty="0" smtClean="0">
              <a:latin typeface="Helvetica" charset="0"/>
              <a:ea typeface="Helvetica" charset="0"/>
              <a:cs typeface="Helvetica" charset="0"/>
            </a:endParaRP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r>
              <a:rPr lang="en-US" sz="2300" dirty="0" smtClean="0">
                <a:latin typeface="Helvetica" charset="0"/>
                <a:ea typeface="Helvetica" charset="0"/>
                <a:cs typeface="Helvetica" charset="0"/>
              </a:rPr>
              <a:t>.</a:t>
            </a:r>
            <a:endParaRPr lang="en-US" sz="2300" dirty="0" smtClean="0">
              <a:latin typeface="Helvetica" charset="0"/>
              <a:ea typeface="Helvetica" charset="0"/>
              <a:cs typeface="Helvetica" charset="0"/>
            </a:endParaRP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FALSE. Once processed, the value is set to TRUE</a:t>
            </a:r>
            <a:r>
              <a:rPr lang="en-US" sz="2300" dirty="0" smtClean="0">
                <a:latin typeface="Helvetica" charset="0"/>
                <a:ea typeface="Helvetica" charset="0"/>
                <a:cs typeface="Helvetica" charset="0"/>
              </a:rPr>
              <a:t>. </a:t>
            </a:r>
            <a:endParaRPr lang="en-US" sz="2300" dirty="0">
              <a:latin typeface="Helvetica" charset="0"/>
              <a:ea typeface="Helvetica" charset="0"/>
              <a:cs typeface="Helvetica" charset="0"/>
            </a:endParaRP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a:t>
            </a:r>
            <a:r>
              <a:rPr lang="en-US" sz="3800" dirty="0" smtClean="0">
                <a:solidFill>
                  <a:srgbClr val="2C3E50"/>
                </a:solidFill>
                <a:latin typeface="Gotham Medium"/>
                <a:cs typeface="Gotham Medium"/>
              </a:rPr>
              <a:t>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use can improve our ability to communicate the true </a:t>
            </a:r>
            <a:r>
              <a:rPr lang="en-US" sz="2300" dirty="0" smtClean="0">
                <a:latin typeface="Helvetica" charset="0"/>
                <a:ea typeface="Helvetica" charset="0"/>
                <a:cs typeface="Helvetica" charset="0"/>
              </a:rPr>
              <a:t>impact of </a:t>
            </a:r>
            <a:r>
              <a:rPr lang="en-US" sz="2300" dirty="0">
                <a:latin typeface="Helvetica" charset="0"/>
                <a:ea typeface="Helvetica" charset="0"/>
                <a:cs typeface="Helvetica" charset="0"/>
              </a:rPr>
              <a:t>repository content</a:t>
            </a:r>
            <a:r>
              <a:rPr lang="en-US" sz="2300" dirty="0" smtClean="0">
                <a:latin typeface="Helvetica" charset="0"/>
                <a:ea typeface="Helvetica" charset="0"/>
                <a:cs typeface="Helvetica" charset="0"/>
              </a:rPr>
              <a:t>.</a:t>
            </a: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a:t>
            </a:r>
            <a:r>
              <a:rPr lang="en-US" sz="5400" dirty="0" smtClean="0">
                <a:solidFill>
                  <a:srgbClr val="2C3E50"/>
                </a:solidFill>
                <a:latin typeface="Gotham Book" charset="0"/>
                <a:ea typeface="Gotham Book" charset="0"/>
                <a:cs typeface="Gotham Book" charset="0"/>
              </a:rPr>
              <a:t>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4327</TotalTime>
  <Words>1018</Words>
  <Application>Microsoft Macintosh PowerPoint</Application>
  <PresentationFormat>Custom</PresentationFormat>
  <Paragraphs>161</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140</cp:revision>
  <cp:lastPrinted>2016-05-31T13:01:44Z</cp:lastPrinted>
  <dcterms:created xsi:type="dcterms:W3CDTF">2016-05-18T13:00:18Z</dcterms:created>
  <dcterms:modified xsi:type="dcterms:W3CDTF">2016-05-31T13:01:45Z</dcterms:modified>
</cp:coreProperties>
</file>