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7" r:id="rId2"/>
    <p:sldId id="276" r:id="rId3"/>
    <p:sldId id="269" r:id="rId4"/>
    <p:sldId id="271" r:id="rId5"/>
    <p:sldId id="272" r:id="rId6"/>
    <p:sldId id="277" r:id="rId7"/>
    <p:sldId id="265" r:id="rId8"/>
    <p:sldId id="27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74B"/>
    <a:srgbClr val="236FC7"/>
    <a:srgbClr val="ECF0F2"/>
    <a:srgbClr val="243894"/>
    <a:srgbClr val="E8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2" autoAdjust="0"/>
    <p:restoredTop sz="61582"/>
  </p:normalViewPr>
  <p:slideViewPr>
    <p:cSldViewPr snapToGrid="0" snapToObjects="1">
      <p:cViewPr varScale="1">
        <p:scale>
          <a:sx n="100" d="100"/>
          <a:sy n="100" d="100"/>
        </p:scale>
        <p:origin x="184" y="760"/>
      </p:cViewPr>
      <p:guideLst>
        <p:guide orient="horz" pos="768"/>
        <p:guide pos="1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B61DA9-B0D2-1340-A245-CAF24BC27783}" type="datetimeFigureOut">
              <a:rPr lang="en-US" smtClean="0"/>
              <a:t>6/10/16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6C7BED-E706-574F-9DD1-841978BF7A61}" type="slidenum">
              <a:rPr lang="en-US" smtClean="0"/>
              <a:t>‹#›</a:t>
            </a:fld>
            <a:endParaRPr lang="en-US"/>
          </a:p>
        </p:txBody>
      </p:sp>
    </p:spTree>
    <p:extLst>
      <p:ext uri="{BB962C8B-B14F-4D97-AF65-F5344CB8AC3E}">
        <p14:creationId xmlns:p14="http://schemas.microsoft.com/office/powerpoint/2010/main" val="1248936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ECFEF1-2E88-E646-A99D-93EC0DB2D22C}" type="datetimeFigureOut">
              <a:rPr lang="en-US" smtClean="0"/>
              <a:t>6/10/16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27EB0-AEEB-C744-BAD0-812E2F8A9F84}" type="slidenum">
              <a:rPr lang="en-US" smtClean="0"/>
              <a:t>‹#›</a:t>
            </a:fld>
            <a:endParaRPr lang="en-US"/>
          </a:p>
        </p:txBody>
      </p:sp>
    </p:spTree>
    <p:extLst>
      <p:ext uri="{BB962C8B-B14F-4D97-AF65-F5344CB8AC3E}">
        <p14:creationId xmlns:p14="http://schemas.microsoft.com/office/powerpoint/2010/main" val="1642615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Good afternoon everyone. My name is Sarah Sweeney and I am the Digital Repository Manager for Northeastern University Libraries. I am part of our library’s Digital Scholarship Group and I am going use my seven minutes to rave about the incredible opportunity we have when working with repository users to help them solve their digital asset storage problems to also teach them about good digital stewardship practices.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If you’re not talking about good digital stewardship practices with your repository users, I want to encourage you to think about what you can do to help strengthen your users’ stewardship skills and work towards the mutual goal of creating more robust and stable digital projects.</a:t>
            </a:r>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1</a:t>
            </a:fld>
            <a:endParaRPr lang="en-US"/>
          </a:p>
        </p:txBody>
      </p:sp>
    </p:spTree>
    <p:extLst>
      <p:ext uri="{BB962C8B-B14F-4D97-AF65-F5344CB8AC3E}">
        <p14:creationId xmlns:p14="http://schemas.microsoft.com/office/powerpoint/2010/main" val="388007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 stewardship, digital curation, and digital preservation are sometimes used interchangeably, correctly or incorrectly depending on the context. During her National Digital Stewardship Residency at the Folger Shakespeare Library, Jaime McCurry described digital stewardship as encompassing …. “all activities related to the care and management of digital objects over time. Proper digital stewardship addresses all phases of the digital object lifecycle: from digital asset conception, creation, appraisal, description, and preservation, to accessibility, reuse, and beyond.”</a:t>
            </a:r>
          </a:p>
          <a:p>
            <a:endParaRPr lang="en-US" dirty="0" smtClean="0"/>
          </a:p>
          <a:p>
            <a:r>
              <a:rPr lang="en-US" dirty="0" smtClean="0"/>
              <a:t>Similar to Jamie’s definition, for the purposes of this presentation I’m using the term digital stewardship to describe the practice of creating, storing, sharing, and protecting digital objects of any kind to ensure long-term usability. </a:t>
            </a:r>
          </a:p>
          <a:p>
            <a:endParaRPr lang="en-US" dirty="0" smtClean="0"/>
          </a:p>
          <a:p>
            <a:r>
              <a:rPr lang="en-US" dirty="0" smtClean="0"/>
              <a:t>For most repository users, digital preservation often means relying on others to provide the appropriate technical infrastructure, so I’m going to stop short of raving about inserting preservation practices into our discussions with users. </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2</a:t>
            </a:fld>
            <a:endParaRPr lang="en-US"/>
          </a:p>
        </p:txBody>
      </p:sp>
    </p:spTree>
    <p:extLst>
      <p:ext uri="{BB962C8B-B14F-4D97-AF65-F5344CB8AC3E}">
        <p14:creationId xmlns:p14="http://schemas.microsoft.com/office/powerpoint/2010/main" val="6075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 stewardship in action: The Digital Curation Centre nicely, and with some complexity, illustrates the lifecycle of digital materials using this handy “Journey to the Center of the Earth”-like diagram.</a:t>
            </a:r>
          </a:p>
          <a:p>
            <a:endParaRPr lang="en-US" dirty="0" smtClean="0"/>
          </a:p>
          <a:p>
            <a:r>
              <a:rPr lang="en-US" dirty="0" smtClean="0"/>
              <a:t>Using the DCC’s illustration as a model, we can identify four basic stewardship and curation actions: plan, collect, describe, and maintain.</a:t>
            </a:r>
          </a:p>
          <a:p>
            <a:endParaRPr lang="en-US" dirty="0" smtClean="0"/>
          </a:p>
          <a:p>
            <a:r>
              <a:rPr lang="en-US" dirty="0" smtClean="0"/>
              <a:t>Before and as you create or collect digital materials, you should plan ahead for the management of those materials.</a:t>
            </a:r>
          </a:p>
          <a:p>
            <a:endParaRPr lang="en-US" dirty="0" smtClean="0"/>
          </a:p>
          <a:p>
            <a:r>
              <a:rPr lang="en-US" dirty="0" smtClean="0"/>
              <a:t>Whether you create or collect digital materials, you should do so methodically, organizing your materials as you gather them.</a:t>
            </a:r>
          </a:p>
          <a:p>
            <a:endParaRPr lang="en-US" dirty="0" smtClean="0"/>
          </a:p>
          <a:p>
            <a:r>
              <a:rPr lang="en-US" dirty="0" smtClean="0"/>
              <a:t>You should create and store as much metadata as possible about your digital materials, including descriptive, administrative, technical, and preservation metadata. </a:t>
            </a:r>
          </a:p>
          <a:p>
            <a:endParaRPr lang="en-US" dirty="0" smtClean="0"/>
          </a:p>
          <a:p>
            <a:r>
              <a:rPr lang="en-US" dirty="0" smtClean="0"/>
              <a:t>Be selective about the digital materials you collect. Carefully evaluate what materials require long-term maintenance and what can be weeded, and not just retained for retention’s sake.</a:t>
            </a:r>
          </a:p>
          <a:p>
            <a:endParaRPr lang="en-US" dirty="0" smtClean="0"/>
          </a:p>
          <a:p>
            <a:r>
              <a:rPr lang="en-US" dirty="0" smtClean="0"/>
              <a:t>Even though this model is complex, I think it’s important to note, as the DCC does, that digital curation can be employed in varying degrees, and we and our repository users don’t need to fully implement every best practice to be good caretakers of our digital materials. Digital stewardship and curation practices can be applied in any environment by anyone responsible for the well-being of digital materials.</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3</a:t>
            </a:fld>
            <a:endParaRPr lang="en-US"/>
          </a:p>
        </p:txBody>
      </p:sp>
    </p:spTree>
    <p:extLst>
      <p:ext uri="{BB962C8B-B14F-4D97-AF65-F5344CB8AC3E}">
        <p14:creationId xmlns:p14="http://schemas.microsoft.com/office/powerpoint/2010/main" val="79785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does it mean to be a steward of digital materials? A digital steward can be can be both an actor and a facilitator. As a repository manager, I spend most of my time as an actor, working to plan, collect, describe, and maintain digital materials on behalf of others. But I, and others in our Digital Scholarship Group, often act as facilitators of good digital stewardship practices.</a:t>
            </a:r>
          </a:p>
          <a:p>
            <a:endParaRPr lang="en-US" dirty="0" smtClean="0"/>
          </a:p>
          <a:p>
            <a:r>
              <a:rPr lang="en-US" dirty="0" smtClean="0"/>
              <a:t>In our library we encounter a lot of university staff and faculty with digital materials they need to store, use, and share. Our working relationships with faculty, researchers, and project teams start because we offer them a solution to their problems: secure repository storage for their digital materials. They often come to us with a problem: they have been struggling to manage some sort of digital project, from research data to departmental photography. The materials are precariously stored on an individual’s hard drive, they may have had a close call with losing materials, or they want to make sure future department changes don’t disrupt their project or digital materials.</a:t>
            </a:r>
          </a:p>
          <a:p>
            <a:endParaRPr lang="en-US" dirty="0" smtClean="0"/>
          </a:p>
          <a:p>
            <a:r>
              <a:rPr lang="en-US" dirty="0" smtClean="0"/>
              <a:t>As our working relationship develops and we work to ingest their materials and setup workflows, we also take to time to learn about their work and about their practices. We discuss the details of their work, their project needs, and the project’s history. We gather what we learn and use that knowledge to offer them assistance with their project however we can. </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4</a:t>
            </a:fld>
            <a:endParaRPr lang="en-US"/>
          </a:p>
        </p:txBody>
      </p:sp>
    </p:spTree>
    <p:extLst>
      <p:ext uri="{BB962C8B-B14F-4D97-AF65-F5344CB8AC3E}">
        <p14:creationId xmlns:p14="http://schemas.microsoft.com/office/powerpoint/2010/main" val="85054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at this point in the relationship we tend to move from actors to facilitators. As we learn about the elements of their project, we actively listen for how they plan to manage their digital materials. As the conversation evolves, we discuss what it means to use the repository as a digital storage tool, and we, sometimes without realizing it, pivot into what it means to care for and maintain digital materials. We learn about how they are collecting or creating their materials, and how those materials are currently stored. We learn about how they are organizing their materials, and, if they are generating metadata, how those objects are being described. We also learn about how they are managing all of their materials, all of which informs the digital stewardship discussion:</a:t>
            </a:r>
          </a:p>
          <a:p>
            <a:endParaRPr lang="en-US" dirty="0" smtClean="0"/>
          </a:p>
          <a:p>
            <a:pPr marL="171450" indent="-171450">
              <a:buFont typeface="Arial" charset="0"/>
              <a:buChar char="•"/>
            </a:pPr>
            <a:r>
              <a:rPr lang="en-US" dirty="0" smtClean="0"/>
              <a:t>Your project is active and evolving? Let’s talk about version control. </a:t>
            </a:r>
          </a:p>
          <a:p>
            <a:pPr marL="171450" indent="-171450">
              <a:buFont typeface="Arial" charset="0"/>
              <a:buChar char="•"/>
            </a:pPr>
            <a:r>
              <a:rPr lang="en-US" dirty="0" smtClean="0"/>
              <a:t>Project files are disorganized and confusing? Let’s talk about documentation, codebooks, and file naming conventions. </a:t>
            </a:r>
          </a:p>
          <a:p>
            <a:pPr marL="171450" indent="-171450">
              <a:buFont typeface="Arial" charset="0"/>
              <a:buChar char="•"/>
            </a:pPr>
            <a:r>
              <a:rPr lang="en-US" dirty="0" smtClean="0"/>
              <a:t>Old files are obsolete? Let’s talk about open file types and migration. </a:t>
            </a:r>
          </a:p>
          <a:p>
            <a:pPr marL="171450" indent="-171450">
              <a:buFont typeface="Arial" charset="0"/>
              <a:buChar char="•"/>
            </a:pPr>
            <a:r>
              <a:rPr lang="en-US" dirty="0" smtClean="0"/>
              <a:t>We talk about how files will be used by their users and how providing detailed descriptive metadata can be used to increase discovery and access. </a:t>
            </a:r>
          </a:p>
          <a:p>
            <a:pPr marL="171450" indent="-171450">
              <a:buFont typeface="Arial" charset="0"/>
              <a:buChar char="•"/>
            </a:pPr>
            <a:r>
              <a:rPr lang="en-US" dirty="0" smtClean="0"/>
              <a:t>We talk about file access, use statements, and rights management. </a:t>
            </a:r>
          </a:p>
          <a:p>
            <a:pPr marL="171450" indent="-171450">
              <a:buFont typeface="Arial" charset="0"/>
              <a:buChar char="•"/>
            </a:pPr>
            <a:r>
              <a:rPr lang="en-US" dirty="0" smtClean="0"/>
              <a:t>We talk about long term management of their data and data management plans. </a:t>
            </a:r>
          </a:p>
          <a:p>
            <a:endParaRPr lang="en-US" dirty="0" smtClean="0"/>
          </a:p>
          <a:p>
            <a:r>
              <a:rPr lang="en-US" dirty="0" smtClean="0"/>
              <a:t>In these conversations we are using the repository and its workflows as a frame for digital stewardship concepts that otherwise seem tedious or overwhelming. The benefit of this is that we can encourage repository users to be stewards of their own digital materials without ever saying the words digital stewardship or digital curation.</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5</a:t>
            </a:fld>
            <a:endParaRPr lang="en-US"/>
          </a:p>
        </p:txBody>
      </p:sp>
    </p:spTree>
    <p:extLst>
      <p:ext uri="{BB962C8B-B14F-4D97-AF65-F5344CB8AC3E}">
        <p14:creationId xmlns:p14="http://schemas.microsoft.com/office/powerpoint/2010/main" val="139828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That’s not to say that we as repository staff have all the answers about digital stewardship; in fact, many of us are learning about best practices on the fly. Our library’s digital scholarship and repository staff rarely set out with a checklist of digital stewardship principles to discuss with our users. </a:t>
            </a:r>
          </a:p>
          <a:p>
            <a:endParaRPr lang="en-US" sz="1200" dirty="0" smtClean="0"/>
          </a:p>
          <a:p>
            <a:r>
              <a:rPr lang="en-US" sz="1200" dirty="0" smtClean="0"/>
              <a:t>By inserting these best practices into the discussions we are already having when we work with users, I think we have the opportunity to improve the quality of digital collections stored in our repositories and improve access to scholarly and cultural heritage collections.</a:t>
            </a:r>
          </a:p>
          <a:p>
            <a:endParaRPr lang="en-US" sz="1200" dirty="0" smtClean="0"/>
          </a:p>
          <a:p>
            <a:r>
              <a:rPr lang="en-US" sz="1200" dirty="0" smtClean="0"/>
              <a:t>I encourage you all to think about the relationships you have with stewards of digital materials, to listen to their experiences, and encourage them to insert digital stewardship best practices into their own work.</a:t>
            </a:r>
          </a:p>
          <a:p>
            <a:endParaRPr lang="en-US" sz="1200" dirty="0" smtClean="0"/>
          </a:p>
          <a:p>
            <a:r>
              <a:rPr lang="en-US" sz="1200" dirty="0" smtClean="0"/>
              <a:t>Thank you.</a:t>
            </a:r>
            <a:endParaRPr lang="en-US" sz="1200" dirty="0"/>
          </a:p>
        </p:txBody>
      </p:sp>
      <p:sp>
        <p:nvSpPr>
          <p:cNvPr id="4" name="Slide Number Placeholder 3"/>
          <p:cNvSpPr>
            <a:spLocks noGrp="1"/>
          </p:cNvSpPr>
          <p:nvPr>
            <p:ph type="sldNum" sz="quarter" idx="10"/>
          </p:nvPr>
        </p:nvSpPr>
        <p:spPr/>
        <p:txBody>
          <a:bodyPr/>
          <a:lstStyle/>
          <a:p>
            <a:fld id="{AA827EB0-AEEB-C744-BAD0-812E2F8A9F84}" type="slidenum">
              <a:rPr lang="en-US" smtClean="0"/>
              <a:t>6</a:t>
            </a:fld>
            <a:endParaRPr lang="en-US"/>
          </a:p>
        </p:txBody>
      </p:sp>
    </p:spTree>
    <p:extLst>
      <p:ext uri="{BB962C8B-B14F-4D97-AF65-F5344CB8AC3E}">
        <p14:creationId xmlns:p14="http://schemas.microsoft.com/office/powerpoint/2010/main" val="14552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7</a:t>
            </a:fld>
            <a:endParaRPr lang="en-US"/>
          </a:p>
        </p:txBody>
      </p:sp>
    </p:spTree>
    <p:extLst>
      <p:ext uri="{BB962C8B-B14F-4D97-AF65-F5344CB8AC3E}">
        <p14:creationId xmlns:p14="http://schemas.microsoft.com/office/powerpoint/2010/main" val="3880072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827EB0-AEEB-C744-BAD0-812E2F8A9F84}" type="slidenum">
              <a:rPr lang="en-US" smtClean="0"/>
              <a:t>8</a:t>
            </a:fld>
            <a:endParaRPr lang="en-US"/>
          </a:p>
        </p:txBody>
      </p:sp>
    </p:spTree>
    <p:extLst>
      <p:ext uri="{BB962C8B-B14F-4D97-AF65-F5344CB8AC3E}">
        <p14:creationId xmlns:p14="http://schemas.microsoft.com/office/powerpoint/2010/main" val="103384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9559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93764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48953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8688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52E0D9-C4C6-B144-92E9-4E0D31DDAA26}"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16055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52E0D9-C4C6-B144-92E9-4E0D31DDAA26}"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50795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52E0D9-C4C6-B144-92E9-4E0D31DDAA26}"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55446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52E0D9-C4C6-B144-92E9-4E0D31DDAA26}"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43777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2E0D9-C4C6-B144-92E9-4E0D31DDAA26}"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6754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4835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2359418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E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2E0D9-C4C6-B144-92E9-4E0D31DDAA26}" type="datetimeFigureOut">
              <a:rPr lang="en-US" smtClean="0"/>
              <a:t>6/10/16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381B-89B2-9C4C-B480-A2B2AA87C51A}" type="slidenum">
              <a:rPr lang="en-US" smtClean="0"/>
              <a:t>‹#›</a:t>
            </a:fld>
            <a:endParaRPr lang="en-US"/>
          </a:p>
        </p:txBody>
      </p:sp>
    </p:spTree>
    <p:extLst>
      <p:ext uri="{BB962C8B-B14F-4D97-AF65-F5344CB8AC3E}">
        <p14:creationId xmlns:p14="http://schemas.microsoft.com/office/powerpoint/2010/main" val="109057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pic>
        <p:nvPicPr>
          <p:cNvPr id="10" name="Picture 9" descr="D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 y="5268995"/>
            <a:ext cx="5401087" cy="662129"/>
          </a:xfrm>
          <a:prstGeom prst="rect">
            <a:avLst/>
          </a:prstGeom>
          <a:ln>
            <a:noFill/>
          </a:ln>
        </p:spPr>
      </p:pic>
      <p:sp>
        <p:nvSpPr>
          <p:cNvPr id="11" name="TextBox 10"/>
          <p:cNvSpPr txBox="1"/>
          <p:nvPr/>
        </p:nvSpPr>
        <p:spPr>
          <a:xfrm>
            <a:off x="-209643" y="5726844"/>
            <a:ext cx="5139765" cy="665740"/>
          </a:xfrm>
          <a:prstGeom prst="rect">
            <a:avLst/>
          </a:prstGeom>
          <a:noFill/>
          <a:ln>
            <a:noFill/>
          </a:ln>
        </p:spPr>
        <p:txBody>
          <a:bodyPr wrap="square" lIns="329104" tIns="164551" rIns="329104" bIns="164551" numCol="1" rtlCol="0" anchor="ctr">
            <a:spAutoFit/>
          </a:bodyPr>
          <a:lstStyle/>
          <a:p>
            <a:pPr>
              <a:lnSpc>
                <a:spcPct val="110000"/>
              </a:lnSpc>
            </a:pPr>
            <a:r>
              <a:rPr lang="en-US" sz="2000" dirty="0" err="1" smtClean="0">
                <a:solidFill>
                  <a:srgbClr val="236FC7"/>
                </a:solidFill>
                <a:latin typeface="Gotham Book"/>
                <a:cs typeface="Gotham Book"/>
              </a:rPr>
              <a:t>repository.library.northeastern.edu</a:t>
            </a:r>
            <a:endParaRPr lang="en-US" sz="2000" dirty="0" smtClean="0">
              <a:solidFill>
                <a:srgbClr val="236FC7"/>
              </a:solidFill>
              <a:latin typeface="Gotham Book"/>
              <a:cs typeface="Gotham Book"/>
            </a:endParaRPr>
          </a:p>
        </p:txBody>
      </p:sp>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9" name="TextBox 8"/>
          <p:cNvSpPr txBox="1"/>
          <p:nvPr/>
        </p:nvSpPr>
        <p:spPr>
          <a:xfrm>
            <a:off x="5602942" y="5352895"/>
            <a:ext cx="3772646" cy="1039689"/>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Digital Repository Manager</a:t>
            </a:r>
          </a:p>
          <a:p>
            <a:pPr algn="r">
              <a:lnSpc>
                <a:spcPct val="110000"/>
              </a:lnSpc>
            </a:pPr>
            <a:r>
              <a:rPr lang="en-US" sz="1400" dirty="0" smtClean="0">
                <a:solidFill>
                  <a:srgbClr val="26374B"/>
                </a:solidFill>
                <a:latin typeface="Gotham Book"/>
                <a:cs typeface="Gotham Book"/>
              </a:rPr>
              <a:t>Northeastern University Libraries</a:t>
            </a:r>
            <a:endParaRPr lang="en-US" sz="1400" dirty="0">
              <a:solidFill>
                <a:srgbClr val="26374B"/>
              </a:solidFill>
              <a:latin typeface="Gotham Book"/>
              <a:cs typeface="Gotham Book"/>
            </a:endParaRPr>
          </a:p>
        </p:txBody>
      </p:sp>
      <p:sp>
        <p:nvSpPr>
          <p:cNvPr id="2" name="Title 1"/>
          <p:cNvSpPr>
            <a:spLocks noGrp="1"/>
          </p:cNvSpPr>
          <p:nvPr>
            <p:ph type="ctrTitle"/>
          </p:nvPr>
        </p:nvSpPr>
        <p:spPr>
          <a:xfrm>
            <a:off x="685800" y="1254125"/>
            <a:ext cx="7772400" cy="1470025"/>
          </a:xfrm>
        </p:spPr>
        <p:txBody>
          <a:bodyPr/>
          <a:lstStyle/>
          <a:p>
            <a:r>
              <a:rPr lang="en-US" dirty="0">
                <a:solidFill>
                  <a:srgbClr val="26374B"/>
                </a:solidFill>
              </a:rPr>
              <a:t>Digital </a:t>
            </a:r>
            <a:r>
              <a:rPr lang="en-US" dirty="0" smtClean="0">
                <a:solidFill>
                  <a:srgbClr val="26374B"/>
                </a:solidFill>
              </a:rPr>
              <a:t>Repositories</a:t>
            </a:r>
            <a:endParaRPr lang="en-US" dirty="0">
              <a:solidFill>
                <a:srgbClr val="26374B"/>
              </a:solidFill>
            </a:endParaRPr>
          </a:p>
        </p:txBody>
      </p:sp>
      <p:sp>
        <p:nvSpPr>
          <p:cNvPr id="3" name="Subtitle 2"/>
          <p:cNvSpPr>
            <a:spLocks noGrp="1"/>
          </p:cNvSpPr>
          <p:nvPr>
            <p:ph type="subTitle" idx="1"/>
          </p:nvPr>
        </p:nvSpPr>
        <p:spPr>
          <a:xfrm>
            <a:off x="1371600" y="3009900"/>
            <a:ext cx="6400800" cy="1752600"/>
          </a:xfrm>
        </p:spPr>
        <p:txBody>
          <a:bodyPr/>
          <a:lstStyle/>
          <a:p>
            <a:r>
              <a:rPr lang="en-US" dirty="0">
                <a:solidFill>
                  <a:srgbClr val="26374B"/>
                </a:solidFill>
              </a:rPr>
              <a:t>Gateways to Digital Stewardship</a:t>
            </a:r>
            <a:endParaRPr lang="en-US" dirty="0"/>
          </a:p>
        </p:txBody>
      </p:sp>
    </p:spTree>
    <p:extLst>
      <p:ext uri="{BB962C8B-B14F-4D97-AF65-F5344CB8AC3E}">
        <p14:creationId xmlns:p14="http://schemas.microsoft.com/office/powerpoint/2010/main" val="2255721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374B"/>
                </a:solidFill>
              </a:rPr>
              <a:t>What is Digital Stewardship?</a:t>
            </a:r>
            <a:endParaRPr lang="en-US" dirty="0">
              <a:solidFill>
                <a:srgbClr val="26374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296" y="1237752"/>
            <a:ext cx="4981133" cy="3904702"/>
          </a:xfrm>
          <a:prstGeom prst="rect">
            <a:avLst/>
          </a:prstGeom>
        </p:spPr>
      </p:pic>
      <p:sp>
        <p:nvSpPr>
          <p:cNvPr id="6" name="TextBox 5"/>
          <p:cNvSpPr txBox="1"/>
          <p:nvPr/>
        </p:nvSpPr>
        <p:spPr>
          <a:xfrm>
            <a:off x="444500" y="5156201"/>
            <a:ext cx="8229600" cy="1200329"/>
          </a:xfrm>
          <a:prstGeom prst="rect">
            <a:avLst/>
          </a:prstGeom>
          <a:noFill/>
        </p:spPr>
        <p:txBody>
          <a:bodyPr wrap="square" rtlCol="0">
            <a:spAutoFit/>
          </a:bodyPr>
          <a:lstStyle/>
          <a:p>
            <a:r>
              <a:rPr lang="en-US" i="1" dirty="0" smtClean="0">
                <a:solidFill>
                  <a:srgbClr val="26374B"/>
                </a:solidFill>
              </a:rPr>
              <a:t>"Digital </a:t>
            </a:r>
            <a:r>
              <a:rPr lang="en-US" i="1" dirty="0">
                <a:solidFill>
                  <a:srgbClr val="26374B"/>
                </a:solidFill>
              </a:rPr>
              <a:t>stewardship encompasses all activities related to the care and management of digital objects over time. Proper digital stewardship addresses all phases of the digital object lifecycle: from digital asset conception, creation, appraisal, description, and preservation, to accessibility, reuse, and beyond</a:t>
            </a:r>
            <a:r>
              <a:rPr lang="en-US" i="1" dirty="0" smtClean="0">
                <a:solidFill>
                  <a:srgbClr val="26374B"/>
                </a:solidFill>
              </a:rPr>
              <a:t>."</a:t>
            </a:r>
            <a:endParaRPr lang="en-US" i="1" dirty="0">
              <a:solidFill>
                <a:srgbClr val="26374B"/>
              </a:solidFill>
            </a:endParaRPr>
          </a:p>
        </p:txBody>
      </p:sp>
      <p:sp>
        <p:nvSpPr>
          <p:cNvPr id="7" name="TextBox 6"/>
          <p:cNvSpPr txBox="1"/>
          <p:nvPr/>
        </p:nvSpPr>
        <p:spPr>
          <a:xfrm>
            <a:off x="0" y="6400800"/>
            <a:ext cx="9144000" cy="261610"/>
          </a:xfrm>
          <a:prstGeom prst="rect">
            <a:avLst/>
          </a:prstGeom>
          <a:noFill/>
          <a:ln>
            <a:noFill/>
          </a:ln>
        </p:spPr>
        <p:txBody>
          <a:bodyPr wrap="square" rtlCol="0">
            <a:spAutoFit/>
          </a:bodyPr>
          <a:lstStyle/>
          <a:p>
            <a:r>
              <a:rPr lang="en-US" sz="1100" i="1" dirty="0" smtClean="0">
                <a:solidFill>
                  <a:srgbClr val="26374B"/>
                </a:solidFill>
              </a:rPr>
              <a:t>Archers </a:t>
            </a:r>
            <a:r>
              <a:rPr lang="en-US" sz="1100" i="1" dirty="0">
                <a:solidFill>
                  <a:srgbClr val="26374B"/>
                </a:solidFill>
              </a:rPr>
              <a:t>from Boston-</a:t>
            </a:r>
            <a:r>
              <a:rPr lang="en-US" sz="1100" i="1" dirty="0" err="1">
                <a:solidFill>
                  <a:srgbClr val="26374B"/>
                </a:solidFill>
              </a:rPr>
              <a:t>Bouve</a:t>
            </a:r>
            <a:r>
              <a:rPr lang="en-US" sz="1100" i="1" dirty="0">
                <a:solidFill>
                  <a:srgbClr val="26374B"/>
                </a:solidFill>
              </a:rPr>
              <a:t> </a:t>
            </a:r>
            <a:r>
              <a:rPr lang="en-US" sz="1100" i="1" dirty="0" smtClean="0">
                <a:solidFill>
                  <a:srgbClr val="26374B"/>
                </a:solidFill>
              </a:rPr>
              <a:t>College</a:t>
            </a:r>
            <a:r>
              <a:rPr lang="en-US" sz="1100" dirty="0" smtClean="0">
                <a:solidFill>
                  <a:srgbClr val="26374B"/>
                </a:solidFill>
              </a:rPr>
              <a:t>. 1934. </a:t>
            </a:r>
            <a:r>
              <a:rPr lang="en-US" sz="1100" dirty="0">
                <a:solidFill>
                  <a:srgbClr val="26374B"/>
                </a:solidFill>
              </a:rPr>
              <a:t>Northeastern University Library (Boston, Massachusetts), </a:t>
            </a:r>
            <a:r>
              <a:rPr lang="en-US" sz="1100" dirty="0" smtClean="0">
                <a:solidFill>
                  <a:srgbClr val="26374B"/>
                </a:solidFill>
              </a:rPr>
              <a:t>June 9, 2016. </a:t>
            </a:r>
            <a:r>
              <a:rPr lang="de-DE" sz="1100" dirty="0">
                <a:solidFill>
                  <a:srgbClr val="236FC7"/>
                </a:solidFill>
              </a:rPr>
              <a:t>http://</a:t>
            </a:r>
            <a:r>
              <a:rPr lang="de-DE" sz="1100" dirty="0" smtClean="0">
                <a:solidFill>
                  <a:srgbClr val="236FC7"/>
                </a:solidFill>
              </a:rPr>
              <a:t>hdl.handle.net/2047/d20167889 </a:t>
            </a:r>
            <a:endParaRPr lang="en-US" sz="1100" dirty="0">
              <a:solidFill>
                <a:srgbClr val="236FC7"/>
              </a:solidFill>
            </a:endParaRPr>
          </a:p>
        </p:txBody>
      </p:sp>
    </p:spTree>
    <p:extLst>
      <p:ext uri="{BB962C8B-B14F-4D97-AF65-F5344CB8AC3E}">
        <p14:creationId xmlns:p14="http://schemas.microsoft.com/office/powerpoint/2010/main" val="2104562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6374B"/>
                </a:solidFill>
              </a:rPr>
              <a:t>Digital Stewardship in Action</a:t>
            </a:r>
            <a:endParaRPr lang="en-US" dirty="0">
              <a:solidFill>
                <a:srgbClr val="26374B"/>
              </a:solidFill>
            </a:endParaRPr>
          </a:p>
        </p:txBody>
      </p:sp>
      <p:sp>
        <p:nvSpPr>
          <p:cNvPr id="7" name="Content Placeholder 6"/>
          <p:cNvSpPr>
            <a:spLocks noGrp="1"/>
          </p:cNvSpPr>
          <p:nvPr>
            <p:ph sz="half" idx="2"/>
          </p:nvPr>
        </p:nvSpPr>
        <p:spPr>
          <a:xfrm>
            <a:off x="6337300" y="2387601"/>
            <a:ext cx="1968500" cy="2057399"/>
          </a:xfrm>
        </p:spPr>
        <p:txBody>
          <a:bodyPr/>
          <a:lstStyle/>
          <a:p>
            <a:pPr>
              <a:buClr>
                <a:srgbClr val="26374B"/>
              </a:buClr>
              <a:buFont typeface="Arial" charset="0"/>
              <a:buChar char="•"/>
            </a:pPr>
            <a:r>
              <a:rPr lang="en-US" dirty="0" smtClean="0">
                <a:solidFill>
                  <a:srgbClr val="26374B"/>
                </a:solidFill>
              </a:rPr>
              <a:t>Plan</a:t>
            </a:r>
          </a:p>
          <a:p>
            <a:pPr>
              <a:buClr>
                <a:srgbClr val="26374B"/>
              </a:buClr>
              <a:buFont typeface="Arial" charset="0"/>
              <a:buChar char="•"/>
            </a:pPr>
            <a:r>
              <a:rPr lang="en-US" dirty="0" smtClean="0">
                <a:solidFill>
                  <a:srgbClr val="26374B"/>
                </a:solidFill>
              </a:rPr>
              <a:t>Collect</a:t>
            </a:r>
          </a:p>
          <a:p>
            <a:pPr>
              <a:buClr>
                <a:srgbClr val="26374B"/>
              </a:buClr>
              <a:buFont typeface="Arial" charset="0"/>
              <a:buChar char="•"/>
            </a:pPr>
            <a:r>
              <a:rPr lang="en-US" dirty="0" smtClean="0">
                <a:solidFill>
                  <a:srgbClr val="26374B"/>
                </a:solidFill>
              </a:rPr>
              <a:t>Describe</a:t>
            </a:r>
          </a:p>
          <a:p>
            <a:pPr>
              <a:buClr>
                <a:srgbClr val="26374B"/>
              </a:buClr>
              <a:buFont typeface="Arial" charset="0"/>
              <a:buChar char="•"/>
            </a:pPr>
            <a:r>
              <a:rPr lang="en-US" dirty="0" smtClean="0">
                <a:solidFill>
                  <a:srgbClr val="26374B"/>
                </a:solidFill>
              </a:rPr>
              <a:t>Maintain</a:t>
            </a:r>
            <a:endParaRPr lang="en-US" dirty="0">
              <a:solidFill>
                <a:srgbClr val="26374B"/>
              </a:solidFill>
            </a:endParaRPr>
          </a:p>
        </p:txBody>
      </p:sp>
      <p:sp>
        <p:nvSpPr>
          <p:cNvPr id="6" name="TextBox 5"/>
          <p:cNvSpPr txBox="1"/>
          <p:nvPr/>
        </p:nvSpPr>
        <p:spPr>
          <a:xfrm>
            <a:off x="0" y="6413500"/>
            <a:ext cx="9144000" cy="261610"/>
          </a:xfrm>
          <a:prstGeom prst="rect">
            <a:avLst/>
          </a:prstGeom>
          <a:noFill/>
          <a:ln>
            <a:noFill/>
          </a:ln>
        </p:spPr>
        <p:txBody>
          <a:bodyPr wrap="square" rtlCol="0">
            <a:spAutoFit/>
          </a:bodyPr>
          <a:lstStyle/>
          <a:p>
            <a:r>
              <a:rPr lang="en-US" sz="1100" i="1" dirty="0">
                <a:solidFill>
                  <a:srgbClr val="26374B"/>
                </a:solidFill>
              </a:rPr>
              <a:t>DCC Curation Lifecycle </a:t>
            </a:r>
            <a:r>
              <a:rPr lang="en-US" sz="1100" i="1" dirty="0" smtClean="0">
                <a:solidFill>
                  <a:srgbClr val="26374B"/>
                </a:solidFill>
              </a:rPr>
              <a:t>Model</a:t>
            </a:r>
            <a:r>
              <a:rPr lang="en-US" sz="1100" dirty="0" smtClean="0">
                <a:solidFill>
                  <a:srgbClr val="26374B"/>
                </a:solidFill>
              </a:rPr>
              <a:t>.</a:t>
            </a:r>
            <a:r>
              <a:rPr lang="en-US" sz="1100" dirty="0">
                <a:solidFill>
                  <a:srgbClr val="26374B"/>
                </a:solidFill>
              </a:rPr>
              <a:t> Digital Curation Centre</a:t>
            </a:r>
            <a:r>
              <a:rPr lang="en-US" sz="1100" dirty="0" smtClean="0">
                <a:solidFill>
                  <a:srgbClr val="26374B"/>
                </a:solidFill>
              </a:rPr>
              <a:t>. June 9, 2016. </a:t>
            </a:r>
            <a:r>
              <a:rPr lang="en-US" sz="1100" dirty="0">
                <a:solidFill>
                  <a:srgbClr val="236FC7"/>
                </a:solidFill>
              </a:rPr>
              <a:t>http://</a:t>
            </a:r>
            <a:r>
              <a:rPr lang="en-US" sz="1100" dirty="0" smtClean="0">
                <a:solidFill>
                  <a:srgbClr val="236FC7"/>
                </a:solidFill>
              </a:rPr>
              <a:t>www.dcc.ac.uk/resources/curation-lifecycle-model</a:t>
            </a:r>
            <a:r>
              <a:rPr lang="en-US" sz="1100" dirty="0" smtClean="0">
                <a:solidFill>
                  <a:srgbClr val="26374B"/>
                </a:solidFill>
              </a:rPr>
              <a:t> </a:t>
            </a:r>
            <a:endParaRPr lang="en-US" sz="1100" dirty="0">
              <a:solidFill>
                <a:srgbClr val="26374B"/>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32" y="1594103"/>
            <a:ext cx="6035040" cy="4418767"/>
          </a:xfrm>
          <a:prstGeom prst="rect">
            <a:avLst/>
          </a:prstGeom>
        </p:spPr>
      </p:pic>
    </p:spTree>
    <p:extLst>
      <p:ext uri="{BB962C8B-B14F-4D97-AF65-F5344CB8AC3E}">
        <p14:creationId xmlns:p14="http://schemas.microsoft.com/office/powerpoint/2010/main" val="1101768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6374B"/>
                </a:solidFill>
              </a:rPr>
              <a:t>Stewarding</a:t>
            </a:r>
            <a:endParaRPr lang="en-US" dirty="0">
              <a:solidFill>
                <a:srgbClr val="26374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881" y="1233358"/>
            <a:ext cx="6074362" cy="4988183"/>
          </a:xfrm>
          <a:prstGeom prst="rect">
            <a:avLst/>
          </a:prstGeom>
        </p:spPr>
      </p:pic>
      <p:sp>
        <p:nvSpPr>
          <p:cNvPr id="6" name="TextBox 5"/>
          <p:cNvSpPr txBox="1"/>
          <p:nvPr/>
        </p:nvSpPr>
        <p:spPr>
          <a:xfrm>
            <a:off x="0" y="6413500"/>
            <a:ext cx="9144000" cy="430887"/>
          </a:xfrm>
          <a:prstGeom prst="rect">
            <a:avLst/>
          </a:prstGeom>
          <a:noFill/>
          <a:ln>
            <a:noFill/>
          </a:ln>
        </p:spPr>
        <p:txBody>
          <a:bodyPr wrap="square" rtlCol="0">
            <a:spAutoFit/>
          </a:bodyPr>
          <a:lstStyle/>
          <a:p>
            <a:r>
              <a:rPr lang="en-US" sz="1100" i="1" dirty="0">
                <a:solidFill>
                  <a:srgbClr val="26374B"/>
                </a:solidFill>
              </a:rPr>
              <a:t>A boy working on a project for his art class while five others look on at the South Boston Boys' </a:t>
            </a:r>
            <a:r>
              <a:rPr lang="en-US" sz="1100" i="1" dirty="0" smtClean="0">
                <a:solidFill>
                  <a:srgbClr val="26374B"/>
                </a:solidFill>
              </a:rPr>
              <a:t>Club</a:t>
            </a:r>
            <a:r>
              <a:rPr lang="en-US" sz="1100" dirty="0" smtClean="0">
                <a:solidFill>
                  <a:srgbClr val="26374B"/>
                </a:solidFill>
              </a:rPr>
              <a:t>. </a:t>
            </a:r>
            <a:r>
              <a:rPr lang="it-IT" sz="1100" dirty="0" err="1">
                <a:solidFill>
                  <a:srgbClr val="26374B"/>
                </a:solidFill>
              </a:rPr>
              <a:t>ca</a:t>
            </a:r>
            <a:r>
              <a:rPr lang="it-IT" sz="1100" dirty="0">
                <a:solidFill>
                  <a:srgbClr val="26374B"/>
                </a:solidFill>
              </a:rPr>
              <a:t>. 1945</a:t>
            </a:r>
            <a:r>
              <a:rPr lang="en-US" sz="1100" dirty="0" smtClean="0">
                <a:solidFill>
                  <a:srgbClr val="26374B"/>
                </a:solidFill>
              </a:rPr>
              <a:t>. </a:t>
            </a:r>
            <a:r>
              <a:rPr lang="en-US" sz="1100" dirty="0">
                <a:solidFill>
                  <a:srgbClr val="26374B"/>
                </a:solidFill>
              </a:rPr>
              <a:t>Northeastern University Library (Boston, Massachusetts), </a:t>
            </a:r>
            <a:r>
              <a:rPr lang="en-US" sz="1100" dirty="0" smtClean="0">
                <a:solidFill>
                  <a:srgbClr val="26374B"/>
                </a:solidFill>
              </a:rPr>
              <a:t>June 9, 2016. </a:t>
            </a:r>
            <a:r>
              <a:rPr lang="en-US" sz="1100" dirty="0">
                <a:solidFill>
                  <a:srgbClr val="236FC7"/>
                </a:solidFill>
              </a:rPr>
              <a:t>http://</a:t>
            </a:r>
            <a:r>
              <a:rPr lang="en-US" sz="1100" dirty="0" smtClean="0">
                <a:solidFill>
                  <a:srgbClr val="236FC7"/>
                </a:solidFill>
              </a:rPr>
              <a:t>hdl.handle.net/2047/d20164399 </a:t>
            </a:r>
            <a:endParaRPr lang="en-US" sz="1100" dirty="0">
              <a:solidFill>
                <a:srgbClr val="236FC7"/>
              </a:solidFill>
            </a:endParaRPr>
          </a:p>
        </p:txBody>
      </p:sp>
    </p:spTree>
    <p:extLst>
      <p:ext uri="{BB962C8B-B14F-4D97-AF65-F5344CB8AC3E}">
        <p14:creationId xmlns:p14="http://schemas.microsoft.com/office/powerpoint/2010/main" val="1478807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6374B"/>
                </a:solidFill>
              </a:rPr>
              <a:t>Facilitating Stewardship</a:t>
            </a:r>
            <a:endParaRPr lang="en-US" dirty="0">
              <a:solidFill>
                <a:srgbClr val="26374B"/>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024" y="1233928"/>
            <a:ext cx="6521921" cy="4974346"/>
          </a:xfrm>
          <a:prstGeom prst="rect">
            <a:avLst/>
          </a:prstGeom>
        </p:spPr>
      </p:pic>
      <p:sp>
        <p:nvSpPr>
          <p:cNvPr id="7" name="TextBox 6"/>
          <p:cNvSpPr txBox="1"/>
          <p:nvPr/>
        </p:nvSpPr>
        <p:spPr>
          <a:xfrm>
            <a:off x="0" y="6400800"/>
            <a:ext cx="9144000" cy="261610"/>
          </a:xfrm>
          <a:prstGeom prst="rect">
            <a:avLst/>
          </a:prstGeom>
          <a:noFill/>
          <a:ln>
            <a:noFill/>
          </a:ln>
        </p:spPr>
        <p:txBody>
          <a:bodyPr wrap="square" rtlCol="0">
            <a:spAutoFit/>
          </a:bodyPr>
          <a:lstStyle/>
          <a:p>
            <a:r>
              <a:rPr lang="en-US" sz="1100" i="1" dirty="0">
                <a:solidFill>
                  <a:srgbClr val="26374B"/>
                </a:solidFill>
              </a:rPr>
              <a:t>Chemistry professor and </a:t>
            </a:r>
            <a:r>
              <a:rPr lang="en-US" sz="1100" i="1" dirty="0" smtClean="0">
                <a:solidFill>
                  <a:srgbClr val="26374B"/>
                </a:solidFill>
              </a:rPr>
              <a:t>students</a:t>
            </a:r>
            <a:r>
              <a:rPr lang="en-US" sz="1100" dirty="0" smtClean="0">
                <a:solidFill>
                  <a:srgbClr val="26374B"/>
                </a:solidFill>
              </a:rPr>
              <a:t>. ca. 1925. </a:t>
            </a:r>
            <a:r>
              <a:rPr lang="en-US" sz="1100" dirty="0">
                <a:solidFill>
                  <a:srgbClr val="26374B"/>
                </a:solidFill>
              </a:rPr>
              <a:t>Northeastern University Library (Boston, Massachusetts), </a:t>
            </a:r>
            <a:r>
              <a:rPr lang="en-US" sz="1100" dirty="0" smtClean="0">
                <a:solidFill>
                  <a:srgbClr val="26374B"/>
                </a:solidFill>
              </a:rPr>
              <a:t>June 9, 2016. </a:t>
            </a:r>
            <a:r>
              <a:rPr lang="en-US" sz="1100" dirty="0">
                <a:solidFill>
                  <a:srgbClr val="236FC7"/>
                </a:solidFill>
              </a:rPr>
              <a:t>http://hdl.handle.net/2047/d20161246</a:t>
            </a:r>
          </a:p>
        </p:txBody>
      </p:sp>
    </p:spTree>
    <p:extLst>
      <p:ext uri="{BB962C8B-B14F-4D97-AF65-F5344CB8AC3E}">
        <p14:creationId xmlns:p14="http://schemas.microsoft.com/office/powerpoint/2010/main" val="946853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374B"/>
                </a:solidFill>
              </a:rPr>
              <a:t>Encouraging Stewardship</a:t>
            </a:r>
            <a:endParaRPr lang="en-US" dirty="0">
              <a:solidFill>
                <a:srgbClr val="26374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17" y="1234938"/>
            <a:ext cx="6504692" cy="4999793"/>
          </a:xfrm>
          <a:prstGeom prst="rect">
            <a:avLst/>
          </a:prstGeom>
        </p:spPr>
      </p:pic>
      <p:sp>
        <p:nvSpPr>
          <p:cNvPr id="5" name="TextBox 4"/>
          <p:cNvSpPr txBox="1"/>
          <p:nvPr/>
        </p:nvSpPr>
        <p:spPr>
          <a:xfrm>
            <a:off x="0" y="6413500"/>
            <a:ext cx="9144000" cy="430887"/>
          </a:xfrm>
          <a:prstGeom prst="rect">
            <a:avLst/>
          </a:prstGeom>
          <a:noFill/>
          <a:ln>
            <a:noFill/>
          </a:ln>
        </p:spPr>
        <p:txBody>
          <a:bodyPr wrap="square" rtlCol="0">
            <a:spAutoFit/>
          </a:bodyPr>
          <a:lstStyle/>
          <a:p>
            <a:r>
              <a:rPr lang="en-US" sz="1100" i="1" dirty="0">
                <a:solidFill>
                  <a:srgbClr val="26374B"/>
                </a:solidFill>
              </a:rPr>
              <a:t>Artist Dana Chandler painting in a </a:t>
            </a:r>
            <a:r>
              <a:rPr lang="en-US" sz="1100" i="1" dirty="0" smtClean="0">
                <a:solidFill>
                  <a:srgbClr val="26374B"/>
                </a:solidFill>
              </a:rPr>
              <a:t>studio</a:t>
            </a:r>
            <a:r>
              <a:rPr lang="en-US" sz="1100" dirty="0" smtClean="0">
                <a:solidFill>
                  <a:srgbClr val="26374B"/>
                </a:solidFill>
              </a:rPr>
              <a:t>. </a:t>
            </a:r>
            <a:r>
              <a:rPr lang="en-US" sz="1100" dirty="0">
                <a:solidFill>
                  <a:srgbClr val="26374B"/>
                </a:solidFill>
              </a:rPr>
              <a:t>December 17, 1976</a:t>
            </a:r>
            <a:r>
              <a:rPr lang="en-US" sz="1100" dirty="0" smtClean="0">
                <a:solidFill>
                  <a:srgbClr val="26374B"/>
                </a:solidFill>
              </a:rPr>
              <a:t>. </a:t>
            </a:r>
            <a:r>
              <a:rPr lang="en-US" sz="1100" dirty="0">
                <a:solidFill>
                  <a:srgbClr val="26374B"/>
                </a:solidFill>
              </a:rPr>
              <a:t>Northeastern University Library (Boston, Massachusetts), </a:t>
            </a:r>
            <a:r>
              <a:rPr lang="en-US" sz="1100" dirty="0" smtClean="0">
                <a:solidFill>
                  <a:srgbClr val="26374B"/>
                </a:solidFill>
              </a:rPr>
              <a:t>June 9, 2016. </a:t>
            </a:r>
            <a:r>
              <a:rPr lang="de-DE" sz="1100" dirty="0">
                <a:solidFill>
                  <a:srgbClr val="236FC7"/>
                </a:solidFill>
              </a:rPr>
              <a:t>http://hdl.handle.net/2047/d20160915</a:t>
            </a:r>
            <a:endParaRPr lang="en-US" sz="1100" dirty="0">
              <a:solidFill>
                <a:srgbClr val="236FC7"/>
              </a:solidFill>
            </a:endParaRPr>
          </a:p>
        </p:txBody>
      </p:sp>
    </p:spTree>
    <p:extLst>
      <p:ext uri="{BB962C8B-B14F-4D97-AF65-F5344CB8AC3E}">
        <p14:creationId xmlns:p14="http://schemas.microsoft.com/office/powerpoint/2010/main" val="7957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7" name="Subtitle 2"/>
          <p:cNvSpPr txBox="1">
            <a:spLocks/>
          </p:cNvSpPr>
          <p:nvPr/>
        </p:nvSpPr>
        <p:spPr>
          <a:xfrm>
            <a:off x="177800" y="2349759"/>
            <a:ext cx="2363535" cy="217856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2700" b="1" i="1" dirty="0" smtClean="0">
                <a:solidFill>
                  <a:srgbClr val="202F3E"/>
                </a:solidFill>
              </a:rPr>
              <a:t>DRS</a:t>
            </a:r>
          </a:p>
          <a:p>
            <a:pPr algn="r"/>
            <a:endParaRPr lang="en-US" sz="1800" b="1" i="1" dirty="0" smtClean="0">
              <a:solidFill>
                <a:srgbClr val="202F3E"/>
              </a:solidFill>
            </a:endParaRPr>
          </a:p>
          <a:p>
            <a:pPr algn="r"/>
            <a:r>
              <a:rPr lang="en-US" sz="2700" b="1" i="1" dirty="0" smtClean="0">
                <a:solidFill>
                  <a:srgbClr val="202F3E"/>
                </a:solidFill>
              </a:rPr>
              <a:t>DRS Resources</a:t>
            </a:r>
          </a:p>
          <a:p>
            <a:pPr algn="r"/>
            <a:endParaRPr lang="en-US" sz="1800" b="1" i="1" dirty="0" smtClean="0">
              <a:solidFill>
                <a:srgbClr val="202F3E"/>
              </a:solidFill>
            </a:endParaRPr>
          </a:p>
          <a:p>
            <a:pPr algn="r"/>
            <a:r>
              <a:rPr lang="en-US" sz="2700" b="1" i="1" dirty="0" smtClean="0">
                <a:solidFill>
                  <a:srgbClr val="202F3E"/>
                </a:solidFill>
              </a:rPr>
              <a:t>Contact</a:t>
            </a:r>
            <a:endParaRPr lang="en-US" sz="2700" b="1" i="1" dirty="0">
              <a:solidFill>
                <a:srgbClr val="202F3E"/>
              </a:solidFill>
            </a:endParaRPr>
          </a:p>
        </p:txBody>
      </p:sp>
      <p:sp>
        <p:nvSpPr>
          <p:cNvPr id="8" name="Subtitle 2"/>
          <p:cNvSpPr txBox="1">
            <a:spLocks/>
          </p:cNvSpPr>
          <p:nvPr/>
        </p:nvSpPr>
        <p:spPr>
          <a:xfrm>
            <a:off x="2729615" y="2349759"/>
            <a:ext cx="6294473" cy="217856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700" i="1" dirty="0">
                <a:solidFill>
                  <a:srgbClr val="236FC7"/>
                </a:solidFill>
              </a:rPr>
              <a:t>https://</a:t>
            </a:r>
            <a:r>
              <a:rPr lang="en-US" sz="2700" i="1" dirty="0" err="1" smtClean="0">
                <a:solidFill>
                  <a:srgbClr val="236FC7"/>
                </a:solidFill>
              </a:rPr>
              <a:t>repository.library.northeastern.edu</a:t>
            </a:r>
            <a:endParaRPr lang="en-US" sz="2700" i="1" dirty="0" smtClean="0">
              <a:solidFill>
                <a:srgbClr val="236FC7"/>
              </a:solidFill>
            </a:endParaRPr>
          </a:p>
          <a:p>
            <a:pPr marL="0" indent="0">
              <a:buNone/>
            </a:pPr>
            <a:endParaRPr lang="en-US" sz="1800" i="1" dirty="0" smtClean="0">
              <a:solidFill>
                <a:srgbClr val="202F3E"/>
              </a:solidFill>
            </a:endParaRPr>
          </a:p>
          <a:p>
            <a:pPr marL="0" indent="0">
              <a:buNone/>
            </a:pPr>
            <a:r>
              <a:rPr lang="en-US" sz="2700" i="1" dirty="0">
                <a:solidFill>
                  <a:srgbClr val="236FC7"/>
                </a:solidFill>
              </a:rPr>
              <a:t>http://</a:t>
            </a:r>
            <a:r>
              <a:rPr lang="en-US" sz="2700" i="1" dirty="0" err="1" smtClean="0">
                <a:solidFill>
                  <a:srgbClr val="236FC7"/>
                </a:solidFill>
              </a:rPr>
              <a:t>library.northeastern.edu</a:t>
            </a:r>
            <a:endParaRPr lang="en-US" sz="2700" i="1" dirty="0" smtClean="0">
              <a:solidFill>
                <a:srgbClr val="236FC7"/>
              </a:solidFill>
            </a:endParaRPr>
          </a:p>
          <a:p>
            <a:pPr marL="0" indent="0">
              <a:buNone/>
            </a:pPr>
            <a:endParaRPr lang="en-US" sz="1800" i="1" dirty="0" smtClean="0">
              <a:solidFill>
                <a:srgbClr val="202F3E"/>
              </a:solidFill>
            </a:endParaRPr>
          </a:p>
          <a:p>
            <a:pPr marL="0" indent="0">
              <a:buNone/>
            </a:pPr>
            <a:r>
              <a:rPr lang="en-US" sz="2700" i="1" dirty="0" err="1" smtClean="0">
                <a:solidFill>
                  <a:srgbClr val="236FC7"/>
                </a:solidFill>
              </a:rPr>
              <a:t>sj.sweeney@</a:t>
            </a:r>
            <a:r>
              <a:rPr lang="en-US" sz="2700" i="1" dirty="0" err="1">
                <a:solidFill>
                  <a:srgbClr val="236FC7"/>
                </a:solidFill>
              </a:rPr>
              <a:t>neu.edu</a:t>
            </a:r>
            <a:endParaRPr lang="en-US" sz="2700" i="1" dirty="0">
              <a:solidFill>
                <a:srgbClr val="236FC7"/>
              </a:solidFill>
            </a:endParaRPr>
          </a:p>
        </p:txBody>
      </p:sp>
      <p:sp>
        <p:nvSpPr>
          <p:cNvPr id="12" name="Title 1"/>
          <p:cNvSpPr txBox="1">
            <a:spLocks/>
          </p:cNvSpPr>
          <p:nvPr/>
        </p:nvSpPr>
        <p:spPr>
          <a:xfrm>
            <a:off x="457200" y="274638"/>
            <a:ext cx="8229600" cy="1143000"/>
          </a:xfrm>
          <a:prstGeom prst="rect">
            <a:avLst/>
          </a:prstGeom>
          <a:ln>
            <a:noFill/>
          </a:ln>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26374B"/>
                </a:solidFill>
              </a:rPr>
              <a:t>Resources</a:t>
            </a:r>
            <a:endParaRPr lang="en-US" dirty="0">
              <a:solidFill>
                <a:srgbClr val="26374B"/>
              </a:solidFill>
            </a:endParaRPr>
          </a:p>
        </p:txBody>
      </p:sp>
      <p:pic>
        <p:nvPicPr>
          <p:cNvPr id="17" name="Picture 16" descr="D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 y="5216743"/>
            <a:ext cx="5401087" cy="662129"/>
          </a:xfrm>
          <a:prstGeom prst="rect">
            <a:avLst/>
          </a:prstGeom>
          <a:ln>
            <a:noFill/>
          </a:ln>
        </p:spPr>
      </p:pic>
      <p:sp>
        <p:nvSpPr>
          <p:cNvPr id="18" name="TextBox 17"/>
          <p:cNvSpPr txBox="1"/>
          <p:nvPr/>
        </p:nvSpPr>
        <p:spPr>
          <a:xfrm>
            <a:off x="-209643" y="5674592"/>
            <a:ext cx="5139765" cy="665740"/>
          </a:xfrm>
          <a:prstGeom prst="rect">
            <a:avLst/>
          </a:prstGeom>
          <a:noFill/>
          <a:ln>
            <a:noFill/>
          </a:ln>
        </p:spPr>
        <p:txBody>
          <a:bodyPr wrap="square" lIns="329104" tIns="164551" rIns="329104" bIns="164551" numCol="1" rtlCol="0" anchor="ctr">
            <a:spAutoFit/>
          </a:bodyPr>
          <a:lstStyle/>
          <a:p>
            <a:pPr>
              <a:lnSpc>
                <a:spcPct val="110000"/>
              </a:lnSpc>
            </a:pPr>
            <a:r>
              <a:rPr lang="en-US" sz="2000" dirty="0" err="1" smtClean="0">
                <a:solidFill>
                  <a:srgbClr val="236FC7"/>
                </a:solidFill>
                <a:latin typeface="Gotham Book"/>
                <a:cs typeface="Gotham Book"/>
              </a:rPr>
              <a:t>repository.library.northeastern.edu</a:t>
            </a:r>
            <a:endParaRPr lang="en-US" sz="2000" dirty="0" smtClean="0">
              <a:solidFill>
                <a:srgbClr val="236FC7"/>
              </a:solidFill>
              <a:latin typeface="Gotham Book"/>
              <a:cs typeface="Gotham Book"/>
            </a:endParaRPr>
          </a:p>
        </p:txBody>
      </p:sp>
      <p:sp>
        <p:nvSpPr>
          <p:cNvPr id="19" name="TextBox 18"/>
          <p:cNvSpPr txBox="1"/>
          <p:nvPr/>
        </p:nvSpPr>
        <p:spPr>
          <a:xfrm>
            <a:off x="5602942" y="5300643"/>
            <a:ext cx="3772646" cy="1039689"/>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Digital Repository Manager</a:t>
            </a:r>
          </a:p>
          <a:p>
            <a:pPr algn="r">
              <a:lnSpc>
                <a:spcPct val="110000"/>
              </a:lnSpc>
            </a:pPr>
            <a:r>
              <a:rPr lang="en-US" sz="1400" dirty="0" smtClean="0">
                <a:solidFill>
                  <a:srgbClr val="26374B"/>
                </a:solidFill>
                <a:latin typeface="Gotham Book"/>
                <a:cs typeface="Gotham Book"/>
              </a:rPr>
              <a:t>Northeastern University Libraries</a:t>
            </a:r>
            <a:endParaRPr lang="en-US" sz="1400" dirty="0">
              <a:solidFill>
                <a:srgbClr val="26374B"/>
              </a:solidFill>
              <a:latin typeface="Gotham Book"/>
              <a:cs typeface="Gotham Book"/>
            </a:endParaRPr>
          </a:p>
        </p:txBody>
      </p:sp>
    </p:spTree>
    <p:extLst>
      <p:ext uri="{BB962C8B-B14F-4D97-AF65-F5344CB8AC3E}">
        <p14:creationId xmlns:p14="http://schemas.microsoft.com/office/powerpoint/2010/main" val="474705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6374B"/>
                </a:solidFill>
              </a:rPr>
              <a:t>Citations</a:t>
            </a:r>
            <a:endParaRPr lang="en-US" dirty="0">
              <a:solidFill>
                <a:srgbClr val="26374B"/>
              </a:solidFill>
            </a:endParaRPr>
          </a:p>
        </p:txBody>
      </p:sp>
      <p:sp>
        <p:nvSpPr>
          <p:cNvPr id="3" name="Content Placeholder 2"/>
          <p:cNvSpPr>
            <a:spLocks noGrp="1"/>
          </p:cNvSpPr>
          <p:nvPr>
            <p:ph idx="1"/>
          </p:nvPr>
        </p:nvSpPr>
        <p:spPr>
          <a:xfrm>
            <a:off x="457200" y="1600200"/>
            <a:ext cx="8229600" cy="4978400"/>
          </a:xfrm>
        </p:spPr>
        <p:txBody>
          <a:bodyPr>
            <a:normAutofit fontScale="55000" lnSpcReduction="20000"/>
          </a:bodyPr>
          <a:lstStyle/>
          <a:p>
            <a:r>
              <a:rPr lang="en-US" i="1" dirty="0" smtClean="0">
                <a:solidFill>
                  <a:srgbClr val="26374B"/>
                </a:solidFill>
              </a:rPr>
              <a:t>Archers </a:t>
            </a:r>
            <a:r>
              <a:rPr lang="en-US" i="1" dirty="0">
                <a:solidFill>
                  <a:srgbClr val="26374B"/>
                </a:solidFill>
              </a:rPr>
              <a:t>from Boston-</a:t>
            </a:r>
            <a:r>
              <a:rPr lang="en-US" i="1" dirty="0" err="1">
                <a:solidFill>
                  <a:srgbClr val="26374B"/>
                </a:solidFill>
              </a:rPr>
              <a:t>Bouve</a:t>
            </a:r>
            <a:r>
              <a:rPr lang="en-US" i="1" dirty="0">
                <a:solidFill>
                  <a:srgbClr val="26374B"/>
                </a:solidFill>
              </a:rPr>
              <a:t> College</a:t>
            </a:r>
            <a:r>
              <a:rPr lang="en-US" dirty="0">
                <a:solidFill>
                  <a:srgbClr val="26374B"/>
                </a:solidFill>
              </a:rPr>
              <a:t>. 1934. Northeastern University Library (Boston, Massachusetts</a:t>
            </a:r>
            <a:r>
              <a:rPr lang="en-US" dirty="0" smtClean="0">
                <a:solidFill>
                  <a:srgbClr val="26374B"/>
                </a:solidFill>
              </a:rPr>
              <a:t>). </a:t>
            </a:r>
            <a:r>
              <a:rPr lang="en-US" dirty="0">
                <a:solidFill>
                  <a:srgbClr val="26374B"/>
                </a:solidFill>
              </a:rPr>
              <a:t>June 9, </a:t>
            </a:r>
            <a:r>
              <a:rPr lang="en-US" dirty="0" smtClean="0">
                <a:solidFill>
                  <a:srgbClr val="26374B"/>
                </a:solidFill>
              </a:rPr>
              <a:t>2016, </a:t>
            </a:r>
            <a:r>
              <a:rPr lang="de-DE" dirty="0">
                <a:solidFill>
                  <a:srgbClr val="236FC7"/>
                </a:solidFill>
              </a:rPr>
              <a:t>http://</a:t>
            </a:r>
            <a:r>
              <a:rPr lang="de-DE" dirty="0" err="1">
                <a:solidFill>
                  <a:srgbClr val="236FC7"/>
                </a:solidFill>
              </a:rPr>
              <a:t>hdl.handle.net</a:t>
            </a:r>
            <a:r>
              <a:rPr lang="de-DE" dirty="0">
                <a:solidFill>
                  <a:srgbClr val="236FC7"/>
                </a:solidFill>
              </a:rPr>
              <a:t>/2047/d20167889 </a:t>
            </a:r>
            <a:endParaRPr lang="de-DE" dirty="0" smtClean="0">
              <a:solidFill>
                <a:srgbClr val="236FC7"/>
              </a:solidFill>
            </a:endParaRPr>
          </a:p>
          <a:p>
            <a:r>
              <a:rPr lang="en-US" i="1" dirty="0">
                <a:solidFill>
                  <a:srgbClr val="26374B"/>
                </a:solidFill>
              </a:rPr>
              <a:t>A boy working on a project for his art class while five others look on at the South Boston Boys' Club</a:t>
            </a:r>
            <a:r>
              <a:rPr lang="en-US" dirty="0">
                <a:solidFill>
                  <a:srgbClr val="26374B"/>
                </a:solidFill>
              </a:rPr>
              <a:t>. </a:t>
            </a:r>
            <a:r>
              <a:rPr lang="it-IT" dirty="0" err="1">
                <a:solidFill>
                  <a:srgbClr val="26374B"/>
                </a:solidFill>
              </a:rPr>
              <a:t>ca</a:t>
            </a:r>
            <a:r>
              <a:rPr lang="it-IT" dirty="0">
                <a:solidFill>
                  <a:srgbClr val="26374B"/>
                </a:solidFill>
              </a:rPr>
              <a:t>. 1945</a:t>
            </a:r>
            <a:r>
              <a:rPr lang="en-US" dirty="0">
                <a:solidFill>
                  <a:srgbClr val="26374B"/>
                </a:solidFill>
              </a:rPr>
              <a:t>. Northeastern University Library (Boston, Massachusetts). June 9, 2016, </a:t>
            </a:r>
            <a:r>
              <a:rPr lang="en-US" dirty="0">
                <a:solidFill>
                  <a:srgbClr val="236FC7"/>
                </a:solidFill>
              </a:rPr>
              <a:t>http://</a:t>
            </a:r>
            <a:r>
              <a:rPr lang="en-US" dirty="0" err="1">
                <a:solidFill>
                  <a:srgbClr val="236FC7"/>
                </a:solidFill>
              </a:rPr>
              <a:t>hdl.handle.net</a:t>
            </a:r>
            <a:r>
              <a:rPr lang="en-US" dirty="0">
                <a:solidFill>
                  <a:srgbClr val="236FC7"/>
                </a:solidFill>
              </a:rPr>
              <a:t>/2047/d20164399 </a:t>
            </a:r>
            <a:endParaRPr lang="en-US" dirty="0" smtClean="0">
              <a:solidFill>
                <a:srgbClr val="236FC7"/>
              </a:solidFill>
            </a:endParaRPr>
          </a:p>
          <a:p>
            <a:r>
              <a:rPr lang="en-US" i="1" dirty="0">
                <a:solidFill>
                  <a:srgbClr val="26374B"/>
                </a:solidFill>
              </a:rPr>
              <a:t>Chemistry professor and students</a:t>
            </a:r>
            <a:r>
              <a:rPr lang="en-US" dirty="0">
                <a:solidFill>
                  <a:srgbClr val="26374B"/>
                </a:solidFill>
              </a:rPr>
              <a:t>. ca. 1925. Northeastern University Library (Boston, Massachusetts). June 9, 2016, </a:t>
            </a:r>
            <a:r>
              <a:rPr lang="en-US" dirty="0">
                <a:solidFill>
                  <a:srgbClr val="236FC7"/>
                </a:solidFill>
              </a:rPr>
              <a:t>http://</a:t>
            </a:r>
            <a:r>
              <a:rPr lang="en-US" dirty="0" smtClean="0">
                <a:solidFill>
                  <a:srgbClr val="236FC7"/>
                </a:solidFill>
              </a:rPr>
              <a:t>hdl.handle.net/2047/d20161246</a:t>
            </a:r>
          </a:p>
          <a:p>
            <a:r>
              <a:rPr lang="en-US" dirty="0" err="1">
                <a:solidFill>
                  <a:srgbClr val="26374B"/>
                </a:solidFill>
              </a:rPr>
              <a:t>Cloonan</a:t>
            </a:r>
            <a:r>
              <a:rPr lang="en-US" dirty="0">
                <a:solidFill>
                  <a:srgbClr val="26374B"/>
                </a:solidFill>
              </a:rPr>
              <a:t>, </a:t>
            </a:r>
            <a:r>
              <a:rPr lang="en-US" dirty="0" err="1" smtClean="0">
                <a:solidFill>
                  <a:srgbClr val="26374B"/>
                </a:solidFill>
              </a:rPr>
              <a:t>Mich</a:t>
            </a:r>
            <a:r>
              <a:rPr lang="en-US" dirty="0" err="1">
                <a:solidFill>
                  <a:srgbClr val="26374B"/>
                </a:solidFill>
              </a:rPr>
              <a:t>è</a:t>
            </a:r>
            <a:r>
              <a:rPr lang="en-US" dirty="0" err="1" smtClean="0">
                <a:solidFill>
                  <a:srgbClr val="26374B"/>
                </a:solidFill>
              </a:rPr>
              <a:t>le</a:t>
            </a:r>
            <a:r>
              <a:rPr lang="en-US" dirty="0" smtClean="0">
                <a:solidFill>
                  <a:srgbClr val="26374B"/>
                </a:solidFill>
              </a:rPr>
              <a:t> </a:t>
            </a:r>
            <a:r>
              <a:rPr lang="en-US" dirty="0">
                <a:solidFill>
                  <a:srgbClr val="26374B"/>
                </a:solidFill>
              </a:rPr>
              <a:t>V, Martha R. </a:t>
            </a:r>
            <a:r>
              <a:rPr lang="en-US" dirty="0" err="1">
                <a:solidFill>
                  <a:srgbClr val="26374B"/>
                </a:solidFill>
              </a:rPr>
              <a:t>Mahard</a:t>
            </a:r>
            <a:r>
              <a:rPr lang="en-US" dirty="0">
                <a:solidFill>
                  <a:srgbClr val="26374B"/>
                </a:solidFill>
              </a:rPr>
              <a:t>. </a:t>
            </a:r>
            <a:r>
              <a:rPr lang="en-US" i="1" dirty="0">
                <a:solidFill>
                  <a:srgbClr val="26374B"/>
                </a:solidFill>
              </a:rPr>
              <a:t>Collaborative Approaches to Teaching Digital Stewardship: Classroom, Laboratory, and </a:t>
            </a:r>
            <a:r>
              <a:rPr lang="en-US" i="1" dirty="0" smtClean="0">
                <a:solidFill>
                  <a:srgbClr val="26374B"/>
                </a:solidFill>
              </a:rPr>
              <a:t>Internships. </a:t>
            </a:r>
            <a:r>
              <a:rPr lang="en-US" dirty="0" smtClean="0">
                <a:solidFill>
                  <a:srgbClr val="26374B"/>
                </a:solidFill>
              </a:rPr>
              <a:t>Paper </a:t>
            </a:r>
            <a:r>
              <a:rPr lang="en-US" dirty="0">
                <a:solidFill>
                  <a:srgbClr val="26374B"/>
                </a:solidFill>
              </a:rPr>
              <a:t>presented at IFLA-ALISE-EUCLID Conference, Cooperation and Collaboration in Teaching and Research: Trends in LIS Education, </a:t>
            </a:r>
            <a:r>
              <a:rPr lang="en-US" dirty="0" err="1">
                <a:solidFill>
                  <a:srgbClr val="26374B"/>
                </a:solidFill>
              </a:rPr>
              <a:t>Borås</a:t>
            </a:r>
            <a:r>
              <a:rPr lang="en-US" dirty="0">
                <a:solidFill>
                  <a:srgbClr val="26374B"/>
                </a:solidFill>
              </a:rPr>
              <a:t>, Sweden, August 8-9, 2010</a:t>
            </a:r>
            <a:r>
              <a:rPr lang="en-US" dirty="0" smtClean="0">
                <a:solidFill>
                  <a:srgbClr val="26374B"/>
                </a:solidFill>
              </a:rPr>
              <a:t>.</a:t>
            </a:r>
          </a:p>
          <a:p>
            <a:r>
              <a:rPr lang="en-US" i="1" dirty="0" smtClean="0">
                <a:solidFill>
                  <a:srgbClr val="26374B"/>
                </a:solidFill>
              </a:rPr>
              <a:t>Digital </a:t>
            </a:r>
            <a:r>
              <a:rPr lang="en-US" i="1" dirty="0">
                <a:solidFill>
                  <a:srgbClr val="26374B"/>
                </a:solidFill>
              </a:rPr>
              <a:t>Curation Centre</a:t>
            </a:r>
            <a:r>
              <a:rPr lang="en-US" dirty="0">
                <a:solidFill>
                  <a:srgbClr val="26374B"/>
                </a:solidFill>
              </a:rPr>
              <a:t>. </a:t>
            </a:r>
            <a:r>
              <a:rPr lang="en-US" i="1" dirty="0">
                <a:solidFill>
                  <a:srgbClr val="26374B"/>
                </a:solidFill>
              </a:rPr>
              <a:t>The DCC Curation Lifecycle Model</a:t>
            </a:r>
            <a:r>
              <a:rPr lang="en-US" dirty="0">
                <a:solidFill>
                  <a:srgbClr val="26374B"/>
                </a:solidFill>
              </a:rPr>
              <a:t>. June 9, 2016, </a:t>
            </a:r>
            <a:r>
              <a:rPr lang="en-US" u="sng" dirty="0">
                <a:solidFill>
                  <a:srgbClr val="236FC7"/>
                </a:solidFill>
              </a:rPr>
              <a:t>http://</a:t>
            </a:r>
            <a:r>
              <a:rPr lang="en-US" u="sng" dirty="0" err="1">
                <a:solidFill>
                  <a:srgbClr val="236FC7"/>
                </a:solidFill>
              </a:rPr>
              <a:t>www.dcc.ac.uk</a:t>
            </a:r>
            <a:r>
              <a:rPr lang="en-US" u="sng" dirty="0">
                <a:solidFill>
                  <a:srgbClr val="236FC7"/>
                </a:solidFill>
              </a:rPr>
              <a:t>/resources/curation-lifecycle-model</a:t>
            </a:r>
            <a:r>
              <a:rPr lang="en-US" dirty="0">
                <a:solidFill>
                  <a:srgbClr val="236FC7"/>
                </a:solidFill>
              </a:rPr>
              <a:t> </a:t>
            </a:r>
          </a:p>
          <a:p>
            <a:r>
              <a:rPr lang="en-US" dirty="0">
                <a:solidFill>
                  <a:srgbClr val="26374B"/>
                </a:solidFill>
              </a:rPr>
              <a:t>McCurry, Jaime. </a:t>
            </a:r>
            <a:r>
              <a:rPr lang="en-US" i="1" dirty="0">
                <a:solidFill>
                  <a:srgbClr val="26374B"/>
                </a:solidFill>
              </a:rPr>
              <a:t>Digital Stewardship: The one with all the definitions</a:t>
            </a:r>
            <a:r>
              <a:rPr lang="en-US" dirty="0">
                <a:solidFill>
                  <a:srgbClr val="26374B"/>
                </a:solidFill>
              </a:rPr>
              <a:t>. </a:t>
            </a:r>
            <a:r>
              <a:rPr lang="en-US" dirty="0" smtClean="0">
                <a:solidFill>
                  <a:srgbClr val="26374B"/>
                </a:solidFill>
              </a:rPr>
              <a:t>April 2, 2014. </a:t>
            </a:r>
            <a:r>
              <a:rPr lang="en-US" dirty="0">
                <a:solidFill>
                  <a:srgbClr val="26374B"/>
                </a:solidFill>
              </a:rPr>
              <a:t>June 8, 2016, </a:t>
            </a:r>
            <a:r>
              <a:rPr lang="en-US" dirty="0">
                <a:solidFill>
                  <a:srgbClr val="236FC7"/>
                </a:solidFill>
              </a:rPr>
              <a:t>http://</a:t>
            </a:r>
            <a:r>
              <a:rPr lang="en-US" dirty="0" err="1" smtClean="0">
                <a:solidFill>
                  <a:srgbClr val="236FC7"/>
                </a:solidFill>
              </a:rPr>
              <a:t>collation.folger.edu</a:t>
            </a:r>
            <a:r>
              <a:rPr lang="en-US" dirty="0" smtClean="0">
                <a:solidFill>
                  <a:srgbClr val="236FC7"/>
                </a:solidFill>
              </a:rPr>
              <a:t>/2014/04/digital-stewardship-the-one-with-all-the-definitions</a:t>
            </a:r>
            <a:endParaRPr lang="en-US" dirty="0">
              <a:solidFill>
                <a:srgbClr val="236FC7"/>
              </a:solidFill>
            </a:endParaRPr>
          </a:p>
          <a:p>
            <a:r>
              <a:rPr lang="en-US" dirty="0">
                <a:solidFill>
                  <a:srgbClr val="26374B"/>
                </a:solidFill>
              </a:rPr>
              <a:t>Schrader, Jerry. </a:t>
            </a:r>
            <a:r>
              <a:rPr lang="en-US" i="1" dirty="0">
                <a:solidFill>
                  <a:srgbClr val="26374B"/>
                </a:solidFill>
              </a:rPr>
              <a:t>Artist Dana Chandler painting in a studio</a:t>
            </a:r>
            <a:r>
              <a:rPr lang="en-US" dirty="0">
                <a:solidFill>
                  <a:srgbClr val="26374B"/>
                </a:solidFill>
              </a:rPr>
              <a:t>. December 17, 1976. Northeastern University Library (Boston, Massachusetts). June 9, 2016, </a:t>
            </a:r>
            <a:r>
              <a:rPr lang="de-DE" dirty="0">
                <a:solidFill>
                  <a:srgbClr val="236FC7"/>
                </a:solidFill>
              </a:rPr>
              <a:t>http://</a:t>
            </a:r>
            <a:r>
              <a:rPr lang="de-DE" dirty="0" err="1" smtClean="0">
                <a:solidFill>
                  <a:srgbClr val="236FC7"/>
                </a:solidFill>
              </a:rPr>
              <a:t>hdl.handle.net</a:t>
            </a:r>
            <a:r>
              <a:rPr lang="de-DE" dirty="0" smtClean="0">
                <a:solidFill>
                  <a:srgbClr val="236FC7"/>
                </a:solidFill>
              </a:rPr>
              <a:t>/2047/d20160915</a:t>
            </a:r>
            <a:endParaRPr lang="de-DE" dirty="0">
              <a:solidFill>
                <a:srgbClr val="236FC7"/>
              </a:solidFill>
            </a:endParaRPr>
          </a:p>
        </p:txBody>
      </p:sp>
    </p:spTree>
    <p:extLst>
      <p:ext uri="{BB962C8B-B14F-4D97-AF65-F5344CB8AC3E}">
        <p14:creationId xmlns:p14="http://schemas.microsoft.com/office/powerpoint/2010/main" val="207083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S">
  <a:themeElements>
    <a:clrScheme name="D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827</TotalTime>
  <Words>1707</Words>
  <Application>Microsoft Macintosh PowerPoint</Application>
  <PresentationFormat>On-screen Show (4:3)</PresentationFormat>
  <Paragraphs>95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Gotham Book</vt:lpstr>
      <vt:lpstr>Arial</vt:lpstr>
      <vt:lpstr>DRS</vt:lpstr>
      <vt:lpstr>Digital Repositories</vt:lpstr>
      <vt:lpstr>What is Digital Stewardship?</vt:lpstr>
      <vt:lpstr>Digital Stewardship in Action</vt:lpstr>
      <vt:lpstr>Stewarding</vt:lpstr>
      <vt:lpstr>Facilitating Stewardship</vt:lpstr>
      <vt:lpstr>Encouraging Stewardship</vt:lpstr>
      <vt:lpstr>PowerPoint Presentation</vt:lpstr>
      <vt:lpstr>Citations</vt:lpstr>
    </vt:vector>
  </TitlesOfParts>
  <Company>Northeastern University</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Sweeney</dc:creator>
  <cp:lastModifiedBy>Sweeney, Sarah</cp:lastModifiedBy>
  <cp:revision>57</cp:revision>
  <cp:lastPrinted>2016-06-10T19:37:01Z</cp:lastPrinted>
  <dcterms:created xsi:type="dcterms:W3CDTF">2015-09-24T13:39:02Z</dcterms:created>
  <dcterms:modified xsi:type="dcterms:W3CDTF">2016-06-10T19:37:03Z</dcterms:modified>
</cp:coreProperties>
</file>