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63" r:id="rId2"/>
    <p:sldId id="261" r:id="rId3"/>
    <p:sldId id="262" r:id="rId4"/>
    <p:sldId id="260" r:id="rId5"/>
  </p:sldIdLst>
  <p:sldSz cx="32004000" cy="25603200"/>
  <p:notesSz cx="6858000" cy="9144000"/>
  <p:defaultTextStyle>
    <a:defPPr>
      <a:defRPr lang="en-US"/>
    </a:defPPr>
    <a:lvl1pPr marL="0" algn="l" defTabSz="1645514" rtl="0" eaLnBrk="1" latinLnBrk="0" hangingPunct="1">
      <a:defRPr sz="6400" kern="1200">
        <a:solidFill>
          <a:schemeClr val="tx1"/>
        </a:solidFill>
        <a:latin typeface="+mn-lt"/>
        <a:ea typeface="+mn-ea"/>
        <a:cs typeface="+mn-cs"/>
      </a:defRPr>
    </a:lvl1pPr>
    <a:lvl2pPr marL="1645514" algn="l" defTabSz="1645514" rtl="0" eaLnBrk="1" latinLnBrk="0" hangingPunct="1">
      <a:defRPr sz="6400" kern="1200">
        <a:solidFill>
          <a:schemeClr val="tx1"/>
        </a:solidFill>
        <a:latin typeface="+mn-lt"/>
        <a:ea typeface="+mn-ea"/>
        <a:cs typeface="+mn-cs"/>
      </a:defRPr>
    </a:lvl2pPr>
    <a:lvl3pPr marL="3291024" algn="l" defTabSz="1645514" rtl="0" eaLnBrk="1" latinLnBrk="0" hangingPunct="1">
      <a:defRPr sz="6400" kern="1200">
        <a:solidFill>
          <a:schemeClr val="tx1"/>
        </a:solidFill>
        <a:latin typeface="+mn-lt"/>
        <a:ea typeface="+mn-ea"/>
        <a:cs typeface="+mn-cs"/>
      </a:defRPr>
    </a:lvl3pPr>
    <a:lvl4pPr marL="4936539" algn="l" defTabSz="1645514" rtl="0" eaLnBrk="1" latinLnBrk="0" hangingPunct="1">
      <a:defRPr sz="6400" kern="1200">
        <a:solidFill>
          <a:schemeClr val="tx1"/>
        </a:solidFill>
        <a:latin typeface="+mn-lt"/>
        <a:ea typeface="+mn-ea"/>
        <a:cs typeface="+mn-cs"/>
      </a:defRPr>
    </a:lvl4pPr>
    <a:lvl5pPr marL="6582049" algn="l" defTabSz="1645514" rtl="0" eaLnBrk="1" latinLnBrk="0" hangingPunct="1">
      <a:defRPr sz="6400" kern="1200">
        <a:solidFill>
          <a:schemeClr val="tx1"/>
        </a:solidFill>
        <a:latin typeface="+mn-lt"/>
        <a:ea typeface="+mn-ea"/>
        <a:cs typeface="+mn-cs"/>
      </a:defRPr>
    </a:lvl5pPr>
    <a:lvl6pPr marL="8227563" algn="l" defTabSz="1645514" rtl="0" eaLnBrk="1" latinLnBrk="0" hangingPunct="1">
      <a:defRPr sz="6400" kern="1200">
        <a:solidFill>
          <a:schemeClr val="tx1"/>
        </a:solidFill>
        <a:latin typeface="+mn-lt"/>
        <a:ea typeface="+mn-ea"/>
        <a:cs typeface="+mn-cs"/>
      </a:defRPr>
    </a:lvl6pPr>
    <a:lvl7pPr marL="9873077" algn="l" defTabSz="1645514" rtl="0" eaLnBrk="1" latinLnBrk="0" hangingPunct="1">
      <a:defRPr sz="6400" kern="1200">
        <a:solidFill>
          <a:schemeClr val="tx1"/>
        </a:solidFill>
        <a:latin typeface="+mn-lt"/>
        <a:ea typeface="+mn-ea"/>
        <a:cs typeface="+mn-cs"/>
      </a:defRPr>
    </a:lvl7pPr>
    <a:lvl8pPr marL="11518591" algn="l" defTabSz="1645514" rtl="0" eaLnBrk="1" latinLnBrk="0" hangingPunct="1">
      <a:defRPr sz="6400" kern="1200">
        <a:solidFill>
          <a:schemeClr val="tx1"/>
        </a:solidFill>
        <a:latin typeface="+mn-lt"/>
        <a:ea typeface="+mn-ea"/>
        <a:cs typeface="+mn-cs"/>
      </a:defRPr>
    </a:lvl8pPr>
    <a:lvl9pPr marL="13164102" algn="l" defTabSz="1645514" rtl="0" eaLnBrk="1" latinLnBrk="0" hangingPunct="1">
      <a:defRPr sz="6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7DFE1"/>
    <a:srgbClr val="E7ECEE"/>
    <a:srgbClr val="D6DDE0"/>
    <a:srgbClr val="2B84D2"/>
    <a:srgbClr val="818181"/>
    <a:srgbClr val="1C2939"/>
    <a:srgbClr val="E8EE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16" autoAdjust="0"/>
    <p:restoredTop sz="78626" autoAdjust="0"/>
  </p:normalViewPr>
  <p:slideViewPr>
    <p:cSldViewPr snapToGrid="0" snapToObjects="1">
      <p:cViewPr varScale="1">
        <p:scale>
          <a:sx n="19" d="100"/>
          <a:sy n="19" d="100"/>
        </p:scale>
        <p:origin x="-1056" y="-120"/>
      </p:cViewPr>
      <p:guideLst>
        <p:guide orient="horz" pos="8064"/>
        <p:guide pos="100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685992-2584-0D40-9F4F-6E4B59BEC887}" type="datetimeFigureOut">
              <a:rPr lang="en-US" smtClean="0"/>
              <a:t>5/13/15</a:t>
            </a:fld>
            <a:endParaRPr lang="en-US"/>
          </a:p>
        </p:txBody>
      </p:sp>
      <p:sp>
        <p:nvSpPr>
          <p:cNvPr id="4" name="Slide Image Placeholder 3"/>
          <p:cNvSpPr>
            <a:spLocks noGrp="1" noRot="1" noChangeAspect="1"/>
          </p:cNvSpPr>
          <p:nvPr>
            <p:ph type="sldImg" idx="2"/>
          </p:nvPr>
        </p:nvSpPr>
        <p:spPr>
          <a:xfrm>
            <a:off x="1285875" y="685800"/>
            <a:ext cx="42862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433A41-3688-D149-9DB2-964966365024}" type="slidenum">
              <a:rPr lang="en-US" smtClean="0"/>
              <a:t>‹#›</a:t>
            </a:fld>
            <a:endParaRPr lang="en-US"/>
          </a:p>
        </p:txBody>
      </p:sp>
    </p:spTree>
    <p:extLst>
      <p:ext uri="{BB962C8B-B14F-4D97-AF65-F5344CB8AC3E}">
        <p14:creationId xmlns:p14="http://schemas.microsoft.com/office/powerpoint/2010/main" val="482514367"/>
      </p:ext>
    </p:extLst>
  </p:cSld>
  <p:clrMap bg1="lt1" tx1="dk1" bg2="lt2" tx2="dk2" accent1="accent1" accent2="accent2" accent3="accent3" accent4="accent4" accent5="accent5" accent6="accent6" hlink="hlink" folHlink="folHlink"/>
  <p:notesStyle>
    <a:lvl1pPr marL="0" algn="l" defTabSz="1645514" rtl="0" eaLnBrk="1" latinLnBrk="0" hangingPunct="1">
      <a:defRPr sz="4300" kern="1200">
        <a:solidFill>
          <a:schemeClr val="tx1"/>
        </a:solidFill>
        <a:latin typeface="+mn-lt"/>
        <a:ea typeface="+mn-ea"/>
        <a:cs typeface="+mn-cs"/>
      </a:defRPr>
    </a:lvl1pPr>
    <a:lvl2pPr marL="1645514" algn="l" defTabSz="1645514" rtl="0" eaLnBrk="1" latinLnBrk="0" hangingPunct="1">
      <a:defRPr sz="4300" kern="1200">
        <a:solidFill>
          <a:schemeClr val="tx1"/>
        </a:solidFill>
        <a:latin typeface="+mn-lt"/>
        <a:ea typeface="+mn-ea"/>
        <a:cs typeface="+mn-cs"/>
      </a:defRPr>
    </a:lvl2pPr>
    <a:lvl3pPr marL="3291024" algn="l" defTabSz="1645514" rtl="0" eaLnBrk="1" latinLnBrk="0" hangingPunct="1">
      <a:defRPr sz="4300" kern="1200">
        <a:solidFill>
          <a:schemeClr val="tx1"/>
        </a:solidFill>
        <a:latin typeface="+mn-lt"/>
        <a:ea typeface="+mn-ea"/>
        <a:cs typeface="+mn-cs"/>
      </a:defRPr>
    </a:lvl3pPr>
    <a:lvl4pPr marL="4936539" algn="l" defTabSz="1645514" rtl="0" eaLnBrk="1" latinLnBrk="0" hangingPunct="1">
      <a:defRPr sz="4300" kern="1200">
        <a:solidFill>
          <a:schemeClr val="tx1"/>
        </a:solidFill>
        <a:latin typeface="+mn-lt"/>
        <a:ea typeface="+mn-ea"/>
        <a:cs typeface="+mn-cs"/>
      </a:defRPr>
    </a:lvl4pPr>
    <a:lvl5pPr marL="6582049" algn="l" defTabSz="1645514" rtl="0" eaLnBrk="1" latinLnBrk="0" hangingPunct="1">
      <a:defRPr sz="4300" kern="1200">
        <a:solidFill>
          <a:schemeClr val="tx1"/>
        </a:solidFill>
        <a:latin typeface="+mn-lt"/>
        <a:ea typeface="+mn-ea"/>
        <a:cs typeface="+mn-cs"/>
      </a:defRPr>
    </a:lvl5pPr>
    <a:lvl6pPr marL="8227563" algn="l" defTabSz="1645514" rtl="0" eaLnBrk="1" latinLnBrk="0" hangingPunct="1">
      <a:defRPr sz="4300" kern="1200">
        <a:solidFill>
          <a:schemeClr val="tx1"/>
        </a:solidFill>
        <a:latin typeface="+mn-lt"/>
        <a:ea typeface="+mn-ea"/>
        <a:cs typeface="+mn-cs"/>
      </a:defRPr>
    </a:lvl6pPr>
    <a:lvl7pPr marL="9873077" algn="l" defTabSz="1645514" rtl="0" eaLnBrk="1" latinLnBrk="0" hangingPunct="1">
      <a:defRPr sz="4300" kern="1200">
        <a:solidFill>
          <a:schemeClr val="tx1"/>
        </a:solidFill>
        <a:latin typeface="+mn-lt"/>
        <a:ea typeface="+mn-ea"/>
        <a:cs typeface="+mn-cs"/>
      </a:defRPr>
    </a:lvl7pPr>
    <a:lvl8pPr marL="11518591" algn="l" defTabSz="1645514" rtl="0" eaLnBrk="1" latinLnBrk="0" hangingPunct="1">
      <a:defRPr sz="4300" kern="1200">
        <a:solidFill>
          <a:schemeClr val="tx1"/>
        </a:solidFill>
        <a:latin typeface="+mn-lt"/>
        <a:ea typeface="+mn-ea"/>
        <a:cs typeface="+mn-cs"/>
      </a:defRPr>
    </a:lvl8pPr>
    <a:lvl9pPr marL="13164102" algn="l" defTabSz="1645514" rtl="0" eaLnBrk="1" latinLnBrk="0" hangingPunct="1">
      <a:defRPr sz="4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5875" y="685800"/>
            <a:ext cx="4286250" cy="3429000"/>
          </a:xfrm>
        </p:spPr>
      </p:sp>
      <p:sp>
        <p:nvSpPr>
          <p:cNvPr id="3" name="Notes Placeholder 2"/>
          <p:cNvSpPr>
            <a:spLocks noGrp="1"/>
          </p:cNvSpPr>
          <p:nvPr>
            <p:ph type="body" idx="1"/>
          </p:nvPr>
        </p:nvSpPr>
        <p:spPr/>
        <p:txBody>
          <a:bodyPr/>
          <a:lstStyle/>
          <a:p>
            <a:r>
              <a:rPr lang="en-US" smtClean="0"/>
              <a:t>Primary slide</a:t>
            </a:r>
          </a:p>
          <a:p>
            <a:r>
              <a:rPr lang="en-US" dirty="0" smtClean="0"/>
              <a:t>Included</a:t>
            </a:r>
            <a:r>
              <a:rPr lang="en-US" baseline="0" dirty="0" smtClean="0"/>
              <a:t> metadata section, moved A/D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9433A41-3688-D149-9DB2-964966365024}" type="slidenum">
              <a:rPr lang="en-US" smtClean="0"/>
              <a:t>1</a:t>
            </a:fld>
            <a:endParaRPr lang="en-US"/>
          </a:p>
        </p:txBody>
      </p:sp>
    </p:spTree>
    <p:extLst>
      <p:ext uri="{BB962C8B-B14F-4D97-AF65-F5344CB8AC3E}">
        <p14:creationId xmlns:p14="http://schemas.microsoft.com/office/powerpoint/2010/main" val="3178737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5875" y="685800"/>
            <a:ext cx="4286250" cy="3429000"/>
          </a:xfrm>
        </p:spPr>
      </p:sp>
      <p:sp>
        <p:nvSpPr>
          <p:cNvPr id="3" name="Notes Placeholder 2"/>
          <p:cNvSpPr>
            <a:spLocks noGrp="1"/>
          </p:cNvSpPr>
          <p:nvPr>
            <p:ph type="body" idx="1"/>
          </p:nvPr>
        </p:nvSpPr>
        <p:spPr/>
        <p:txBody>
          <a:bodyPr/>
          <a:lstStyle/>
          <a:p>
            <a:r>
              <a:rPr lang="en-US" dirty="0" smtClean="0"/>
              <a:t>Moved</a:t>
            </a:r>
            <a:r>
              <a:rPr lang="en-US" baseline="0" dirty="0" smtClean="0"/>
              <a:t> advantages/disadvantages to right column, ditched user education</a:t>
            </a:r>
            <a:endParaRPr lang="en-US" dirty="0"/>
          </a:p>
        </p:txBody>
      </p:sp>
      <p:sp>
        <p:nvSpPr>
          <p:cNvPr id="4" name="Slide Number Placeholder 3"/>
          <p:cNvSpPr>
            <a:spLocks noGrp="1"/>
          </p:cNvSpPr>
          <p:nvPr>
            <p:ph type="sldNum" sz="quarter" idx="10"/>
          </p:nvPr>
        </p:nvSpPr>
        <p:spPr/>
        <p:txBody>
          <a:bodyPr/>
          <a:lstStyle/>
          <a:p>
            <a:fld id="{09433A41-3688-D149-9DB2-964966365024}" type="slidenum">
              <a:rPr lang="en-US" smtClean="0"/>
              <a:t>2</a:t>
            </a:fld>
            <a:endParaRPr lang="en-US"/>
          </a:p>
        </p:txBody>
      </p:sp>
    </p:spTree>
    <p:extLst>
      <p:ext uri="{BB962C8B-B14F-4D97-AF65-F5344CB8AC3E}">
        <p14:creationId xmlns:p14="http://schemas.microsoft.com/office/powerpoint/2010/main" val="3178737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5875" y="685800"/>
            <a:ext cx="4286250" cy="3429000"/>
          </a:xfrm>
        </p:spPr>
      </p:sp>
      <p:sp>
        <p:nvSpPr>
          <p:cNvPr id="3" name="Notes Placeholder 2"/>
          <p:cNvSpPr>
            <a:spLocks noGrp="1"/>
          </p:cNvSpPr>
          <p:nvPr>
            <p:ph type="body" idx="1"/>
          </p:nvPr>
        </p:nvSpPr>
        <p:spPr/>
        <p:txBody>
          <a:bodyPr/>
          <a:lstStyle/>
          <a:p>
            <a:r>
              <a:rPr lang="en-US" dirty="0" smtClean="0"/>
              <a:t>-Recommended font sizes for 40x40 posters?</a:t>
            </a:r>
          </a:p>
          <a:p>
            <a:r>
              <a:rPr lang="en-US" dirty="0" smtClean="0"/>
              <a:t>-What’s the right size for posters?</a:t>
            </a:r>
          </a:p>
          <a:p>
            <a:endParaRPr lang="en-US" dirty="0"/>
          </a:p>
        </p:txBody>
      </p:sp>
      <p:sp>
        <p:nvSpPr>
          <p:cNvPr id="4" name="Slide Number Placeholder 3"/>
          <p:cNvSpPr>
            <a:spLocks noGrp="1"/>
          </p:cNvSpPr>
          <p:nvPr>
            <p:ph type="sldNum" sz="quarter" idx="10"/>
          </p:nvPr>
        </p:nvSpPr>
        <p:spPr/>
        <p:txBody>
          <a:bodyPr/>
          <a:lstStyle/>
          <a:p>
            <a:fld id="{09433A41-3688-D149-9DB2-964966365024}" type="slidenum">
              <a:rPr lang="en-US" smtClean="0"/>
              <a:t>3</a:t>
            </a:fld>
            <a:endParaRPr lang="en-US"/>
          </a:p>
        </p:txBody>
      </p:sp>
    </p:spTree>
    <p:extLst>
      <p:ext uri="{BB962C8B-B14F-4D97-AF65-F5344CB8AC3E}">
        <p14:creationId xmlns:p14="http://schemas.microsoft.com/office/powerpoint/2010/main" val="3178737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5875" y="685800"/>
            <a:ext cx="4286250" cy="3429000"/>
          </a:xfrm>
        </p:spPr>
      </p:sp>
      <p:sp>
        <p:nvSpPr>
          <p:cNvPr id="3" name="Notes Placeholder 2"/>
          <p:cNvSpPr>
            <a:spLocks noGrp="1"/>
          </p:cNvSpPr>
          <p:nvPr>
            <p:ph type="body" idx="1"/>
          </p:nvPr>
        </p:nvSpPr>
        <p:spPr/>
        <p:txBody>
          <a:bodyPr/>
          <a:lstStyle/>
          <a:p>
            <a:r>
              <a:rPr lang="en-US" dirty="0" smtClean="0"/>
              <a:t>Color scheme</a:t>
            </a:r>
            <a:endParaRPr lang="en-US" dirty="0"/>
          </a:p>
        </p:txBody>
      </p:sp>
      <p:sp>
        <p:nvSpPr>
          <p:cNvPr id="4" name="Slide Number Placeholder 3"/>
          <p:cNvSpPr>
            <a:spLocks noGrp="1"/>
          </p:cNvSpPr>
          <p:nvPr>
            <p:ph type="sldNum" sz="quarter" idx="10"/>
          </p:nvPr>
        </p:nvSpPr>
        <p:spPr/>
        <p:txBody>
          <a:bodyPr/>
          <a:lstStyle/>
          <a:p>
            <a:fld id="{09433A41-3688-D149-9DB2-964966365024}" type="slidenum">
              <a:rPr lang="en-US" smtClean="0"/>
              <a:t>4</a:t>
            </a:fld>
            <a:endParaRPr lang="en-US"/>
          </a:p>
        </p:txBody>
      </p:sp>
    </p:spTree>
    <p:extLst>
      <p:ext uri="{BB962C8B-B14F-4D97-AF65-F5344CB8AC3E}">
        <p14:creationId xmlns:p14="http://schemas.microsoft.com/office/powerpoint/2010/main" val="692870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300" y="7953593"/>
            <a:ext cx="27203400" cy="5488093"/>
          </a:xfrm>
        </p:spPr>
        <p:txBody>
          <a:bodyPr/>
          <a:lstStyle/>
          <a:p>
            <a:r>
              <a:rPr lang="en-US" smtClean="0"/>
              <a:t>Click to edit Master title style</a:t>
            </a:r>
            <a:endParaRPr lang="en-US"/>
          </a:p>
        </p:txBody>
      </p:sp>
      <p:sp>
        <p:nvSpPr>
          <p:cNvPr id="3" name="Subtitle 2"/>
          <p:cNvSpPr>
            <a:spLocks noGrp="1"/>
          </p:cNvSpPr>
          <p:nvPr>
            <p:ph type="subTitle" idx="1"/>
          </p:nvPr>
        </p:nvSpPr>
        <p:spPr>
          <a:xfrm>
            <a:off x="4800600" y="14508480"/>
            <a:ext cx="22402800" cy="6543040"/>
          </a:xfrm>
        </p:spPr>
        <p:txBody>
          <a:bodyPr/>
          <a:lstStyle>
            <a:lvl1pPr marL="0" indent="0" algn="ctr">
              <a:buNone/>
              <a:defRPr>
                <a:solidFill>
                  <a:schemeClr val="tx1">
                    <a:tint val="75000"/>
                  </a:schemeClr>
                </a:solidFill>
              </a:defRPr>
            </a:lvl1pPr>
            <a:lvl2pPr marL="1645514" indent="0" algn="ctr">
              <a:buNone/>
              <a:defRPr>
                <a:solidFill>
                  <a:schemeClr val="tx1">
                    <a:tint val="75000"/>
                  </a:schemeClr>
                </a:solidFill>
              </a:defRPr>
            </a:lvl2pPr>
            <a:lvl3pPr marL="3291024" indent="0" algn="ctr">
              <a:buNone/>
              <a:defRPr>
                <a:solidFill>
                  <a:schemeClr val="tx1">
                    <a:tint val="75000"/>
                  </a:schemeClr>
                </a:solidFill>
              </a:defRPr>
            </a:lvl3pPr>
            <a:lvl4pPr marL="4936539" indent="0" algn="ctr">
              <a:buNone/>
              <a:defRPr>
                <a:solidFill>
                  <a:schemeClr val="tx1">
                    <a:tint val="75000"/>
                  </a:schemeClr>
                </a:solidFill>
              </a:defRPr>
            </a:lvl4pPr>
            <a:lvl5pPr marL="6582049" indent="0" algn="ctr">
              <a:buNone/>
              <a:defRPr>
                <a:solidFill>
                  <a:schemeClr val="tx1">
                    <a:tint val="75000"/>
                  </a:schemeClr>
                </a:solidFill>
              </a:defRPr>
            </a:lvl5pPr>
            <a:lvl6pPr marL="8227563" indent="0" algn="ctr">
              <a:buNone/>
              <a:defRPr>
                <a:solidFill>
                  <a:schemeClr val="tx1">
                    <a:tint val="75000"/>
                  </a:schemeClr>
                </a:solidFill>
              </a:defRPr>
            </a:lvl6pPr>
            <a:lvl7pPr marL="9873077" indent="0" algn="ctr">
              <a:buNone/>
              <a:defRPr>
                <a:solidFill>
                  <a:schemeClr val="tx1">
                    <a:tint val="75000"/>
                  </a:schemeClr>
                </a:solidFill>
              </a:defRPr>
            </a:lvl7pPr>
            <a:lvl8pPr marL="11518591" indent="0" algn="ctr">
              <a:buNone/>
              <a:defRPr>
                <a:solidFill>
                  <a:schemeClr val="tx1">
                    <a:tint val="75000"/>
                  </a:schemeClr>
                </a:solidFill>
              </a:defRPr>
            </a:lvl8pPr>
            <a:lvl9pPr marL="131641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68744C-CFB2-7D43-BF8E-20D9B6CB77D5}" type="datetimeFigureOut">
              <a:rPr lang="en-US" smtClean="0"/>
              <a:t>5/13/15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255390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8744C-CFB2-7D43-BF8E-20D9B6CB77D5}" type="datetimeFigureOut">
              <a:rPr lang="en-US" smtClean="0"/>
              <a:t>5/13/15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3495827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202900" y="1025322"/>
            <a:ext cx="7200900" cy="2184569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00200" y="1025322"/>
            <a:ext cx="21069300" cy="21845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8744C-CFB2-7D43-BF8E-20D9B6CB77D5}" type="datetimeFigureOut">
              <a:rPr lang="en-US" smtClean="0"/>
              <a:t>5/13/15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1165483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8744C-CFB2-7D43-BF8E-20D9B6CB77D5}" type="datetimeFigureOut">
              <a:rPr lang="en-US" smtClean="0"/>
              <a:t>5/13/15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184841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8095" y="16452428"/>
            <a:ext cx="27203400" cy="5085080"/>
          </a:xfrm>
        </p:spPr>
        <p:txBody>
          <a:bodyPr anchor="t"/>
          <a:lstStyle>
            <a:lvl1pPr algn="l">
              <a:defRPr sz="14400" b="1" cap="all"/>
            </a:lvl1pPr>
          </a:lstStyle>
          <a:p>
            <a:r>
              <a:rPr lang="en-US" smtClean="0"/>
              <a:t>Click to edit Master title style</a:t>
            </a:r>
            <a:endParaRPr lang="en-US"/>
          </a:p>
        </p:txBody>
      </p:sp>
      <p:sp>
        <p:nvSpPr>
          <p:cNvPr id="3" name="Text Placeholder 2"/>
          <p:cNvSpPr>
            <a:spLocks noGrp="1"/>
          </p:cNvSpPr>
          <p:nvPr>
            <p:ph type="body" idx="1"/>
          </p:nvPr>
        </p:nvSpPr>
        <p:spPr>
          <a:xfrm>
            <a:off x="2528095" y="10851735"/>
            <a:ext cx="27203400" cy="5600698"/>
          </a:xfrm>
        </p:spPr>
        <p:txBody>
          <a:bodyPr anchor="b"/>
          <a:lstStyle>
            <a:lvl1pPr marL="0" indent="0">
              <a:buNone/>
              <a:defRPr sz="7200">
                <a:solidFill>
                  <a:schemeClr val="tx1">
                    <a:tint val="75000"/>
                  </a:schemeClr>
                </a:solidFill>
              </a:defRPr>
            </a:lvl1pPr>
            <a:lvl2pPr marL="1645514" indent="0">
              <a:buNone/>
              <a:defRPr sz="6400">
                <a:solidFill>
                  <a:schemeClr val="tx1">
                    <a:tint val="75000"/>
                  </a:schemeClr>
                </a:solidFill>
              </a:defRPr>
            </a:lvl2pPr>
            <a:lvl3pPr marL="3291024" indent="0">
              <a:buNone/>
              <a:defRPr sz="5800">
                <a:solidFill>
                  <a:schemeClr val="tx1">
                    <a:tint val="75000"/>
                  </a:schemeClr>
                </a:solidFill>
              </a:defRPr>
            </a:lvl3pPr>
            <a:lvl4pPr marL="4936539" indent="0">
              <a:buNone/>
              <a:defRPr sz="5000">
                <a:solidFill>
                  <a:schemeClr val="tx1">
                    <a:tint val="75000"/>
                  </a:schemeClr>
                </a:solidFill>
              </a:defRPr>
            </a:lvl4pPr>
            <a:lvl5pPr marL="6582049" indent="0">
              <a:buNone/>
              <a:defRPr sz="5000">
                <a:solidFill>
                  <a:schemeClr val="tx1">
                    <a:tint val="75000"/>
                  </a:schemeClr>
                </a:solidFill>
              </a:defRPr>
            </a:lvl5pPr>
            <a:lvl6pPr marL="8227563" indent="0">
              <a:buNone/>
              <a:defRPr sz="5000">
                <a:solidFill>
                  <a:schemeClr val="tx1">
                    <a:tint val="75000"/>
                  </a:schemeClr>
                </a:solidFill>
              </a:defRPr>
            </a:lvl6pPr>
            <a:lvl7pPr marL="9873077" indent="0">
              <a:buNone/>
              <a:defRPr sz="5000">
                <a:solidFill>
                  <a:schemeClr val="tx1">
                    <a:tint val="75000"/>
                  </a:schemeClr>
                </a:solidFill>
              </a:defRPr>
            </a:lvl7pPr>
            <a:lvl8pPr marL="11518591" indent="0">
              <a:buNone/>
              <a:defRPr sz="5000">
                <a:solidFill>
                  <a:schemeClr val="tx1">
                    <a:tint val="75000"/>
                  </a:schemeClr>
                </a:solidFill>
              </a:defRPr>
            </a:lvl8pPr>
            <a:lvl9pPr marL="13164102" indent="0">
              <a:buNone/>
              <a:defRPr sz="5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68744C-CFB2-7D43-BF8E-20D9B6CB77D5}" type="datetimeFigureOut">
              <a:rPr lang="en-US" smtClean="0"/>
              <a:t>5/13/15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134736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00200" y="5974086"/>
            <a:ext cx="14135100" cy="16896928"/>
          </a:xfrm>
        </p:spPr>
        <p:txBody>
          <a:bodyPr/>
          <a:lstStyle>
            <a:lvl1pPr>
              <a:defRPr sz="10100"/>
            </a:lvl1pPr>
            <a:lvl2pPr>
              <a:defRPr sz="87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268700" y="5974086"/>
            <a:ext cx="14135100" cy="16896928"/>
          </a:xfrm>
        </p:spPr>
        <p:txBody>
          <a:bodyPr/>
          <a:lstStyle>
            <a:lvl1pPr>
              <a:defRPr sz="10100"/>
            </a:lvl1pPr>
            <a:lvl2pPr>
              <a:defRPr sz="87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68744C-CFB2-7D43-BF8E-20D9B6CB77D5}" type="datetimeFigureOut">
              <a:rPr lang="en-US" smtClean="0"/>
              <a:t>5/13/15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148627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00200" y="5731089"/>
            <a:ext cx="14140658" cy="2388444"/>
          </a:xfrm>
        </p:spPr>
        <p:txBody>
          <a:bodyPr anchor="b"/>
          <a:lstStyle>
            <a:lvl1pPr marL="0" indent="0">
              <a:buNone/>
              <a:defRPr sz="8700" b="1"/>
            </a:lvl1pPr>
            <a:lvl2pPr marL="1645514" indent="0">
              <a:buNone/>
              <a:defRPr sz="7200" b="1"/>
            </a:lvl2pPr>
            <a:lvl3pPr marL="3291024" indent="0">
              <a:buNone/>
              <a:defRPr sz="6400" b="1"/>
            </a:lvl3pPr>
            <a:lvl4pPr marL="4936539" indent="0">
              <a:buNone/>
              <a:defRPr sz="5800" b="1"/>
            </a:lvl4pPr>
            <a:lvl5pPr marL="6582049" indent="0">
              <a:buNone/>
              <a:defRPr sz="5800" b="1"/>
            </a:lvl5pPr>
            <a:lvl6pPr marL="8227563" indent="0">
              <a:buNone/>
              <a:defRPr sz="5800" b="1"/>
            </a:lvl6pPr>
            <a:lvl7pPr marL="9873077" indent="0">
              <a:buNone/>
              <a:defRPr sz="5800" b="1"/>
            </a:lvl7pPr>
            <a:lvl8pPr marL="11518591" indent="0">
              <a:buNone/>
              <a:defRPr sz="5800" b="1"/>
            </a:lvl8pPr>
            <a:lvl9pPr marL="13164102" indent="0">
              <a:buNone/>
              <a:defRPr sz="5800" b="1"/>
            </a:lvl9pPr>
          </a:lstStyle>
          <a:p>
            <a:pPr lvl="0"/>
            <a:r>
              <a:rPr lang="en-US" smtClean="0"/>
              <a:t>Click to edit Master text styles</a:t>
            </a:r>
          </a:p>
        </p:txBody>
      </p:sp>
      <p:sp>
        <p:nvSpPr>
          <p:cNvPr id="4" name="Content Placeholder 3"/>
          <p:cNvSpPr>
            <a:spLocks noGrp="1"/>
          </p:cNvSpPr>
          <p:nvPr>
            <p:ph sz="half" idx="2"/>
          </p:nvPr>
        </p:nvSpPr>
        <p:spPr>
          <a:xfrm>
            <a:off x="1600200" y="8119533"/>
            <a:ext cx="14140658" cy="14751476"/>
          </a:xfrm>
        </p:spPr>
        <p:txBody>
          <a:bodyPr/>
          <a:lstStyle>
            <a:lvl1pPr>
              <a:defRPr sz="8700"/>
            </a:lvl1pPr>
            <a:lvl2pPr>
              <a:defRPr sz="72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257593" y="5731089"/>
            <a:ext cx="14146213" cy="2388444"/>
          </a:xfrm>
        </p:spPr>
        <p:txBody>
          <a:bodyPr anchor="b"/>
          <a:lstStyle>
            <a:lvl1pPr marL="0" indent="0">
              <a:buNone/>
              <a:defRPr sz="8700" b="1"/>
            </a:lvl1pPr>
            <a:lvl2pPr marL="1645514" indent="0">
              <a:buNone/>
              <a:defRPr sz="7200" b="1"/>
            </a:lvl2pPr>
            <a:lvl3pPr marL="3291024" indent="0">
              <a:buNone/>
              <a:defRPr sz="6400" b="1"/>
            </a:lvl3pPr>
            <a:lvl4pPr marL="4936539" indent="0">
              <a:buNone/>
              <a:defRPr sz="5800" b="1"/>
            </a:lvl4pPr>
            <a:lvl5pPr marL="6582049" indent="0">
              <a:buNone/>
              <a:defRPr sz="5800" b="1"/>
            </a:lvl5pPr>
            <a:lvl6pPr marL="8227563" indent="0">
              <a:buNone/>
              <a:defRPr sz="5800" b="1"/>
            </a:lvl6pPr>
            <a:lvl7pPr marL="9873077" indent="0">
              <a:buNone/>
              <a:defRPr sz="5800" b="1"/>
            </a:lvl7pPr>
            <a:lvl8pPr marL="11518591" indent="0">
              <a:buNone/>
              <a:defRPr sz="5800" b="1"/>
            </a:lvl8pPr>
            <a:lvl9pPr marL="13164102" indent="0">
              <a:buNone/>
              <a:defRPr sz="5800" b="1"/>
            </a:lvl9pPr>
          </a:lstStyle>
          <a:p>
            <a:pPr lvl="0"/>
            <a:r>
              <a:rPr lang="en-US" smtClean="0"/>
              <a:t>Click to edit Master text styles</a:t>
            </a:r>
          </a:p>
        </p:txBody>
      </p:sp>
      <p:sp>
        <p:nvSpPr>
          <p:cNvPr id="6" name="Content Placeholder 5"/>
          <p:cNvSpPr>
            <a:spLocks noGrp="1"/>
          </p:cNvSpPr>
          <p:nvPr>
            <p:ph sz="quarter" idx="4"/>
          </p:nvPr>
        </p:nvSpPr>
        <p:spPr>
          <a:xfrm>
            <a:off x="16257593" y="8119533"/>
            <a:ext cx="14146213" cy="14751476"/>
          </a:xfrm>
        </p:spPr>
        <p:txBody>
          <a:bodyPr/>
          <a:lstStyle>
            <a:lvl1pPr>
              <a:defRPr sz="8700"/>
            </a:lvl1pPr>
            <a:lvl2pPr>
              <a:defRPr sz="72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68744C-CFB2-7D43-BF8E-20D9B6CB77D5}" type="datetimeFigureOut">
              <a:rPr lang="en-US" smtClean="0"/>
              <a:t>5/13/15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260738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68744C-CFB2-7D43-BF8E-20D9B6CB77D5}" type="datetimeFigureOut">
              <a:rPr lang="en-US" smtClean="0"/>
              <a:t>5/13/15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326535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8744C-CFB2-7D43-BF8E-20D9B6CB77D5}" type="datetimeFigureOut">
              <a:rPr lang="en-US" smtClean="0"/>
              <a:t>5/13/15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772550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0205" y="1019387"/>
            <a:ext cx="10529095" cy="4338320"/>
          </a:xfrm>
        </p:spPr>
        <p:txBody>
          <a:bodyPr anchor="b"/>
          <a:lstStyle>
            <a:lvl1pPr algn="l">
              <a:defRPr sz="7200" b="1"/>
            </a:lvl1pPr>
          </a:lstStyle>
          <a:p>
            <a:r>
              <a:rPr lang="en-US" smtClean="0"/>
              <a:t>Click to edit Master title style</a:t>
            </a:r>
            <a:endParaRPr lang="en-US"/>
          </a:p>
        </p:txBody>
      </p:sp>
      <p:sp>
        <p:nvSpPr>
          <p:cNvPr id="3" name="Content Placeholder 2"/>
          <p:cNvSpPr>
            <a:spLocks noGrp="1"/>
          </p:cNvSpPr>
          <p:nvPr>
            <p:ph idx="1"/>
          </p:nvPr>
        </p:nvSpPr>
        <p:spPr>
          <a:xfrm>
            <a:off x="12512675" y="1019393"/>
            <a:ext cx="17891125" cy="21851622"/>
          </a:xfrm>
        </p:spPr>
        <p:txBody>
          <a:bodyPr/>
          <a:lstStyle>
            <a:lvl1pPr>
              <a:defRPr sz="11500"/>
            </a:lvl1pPr>
            <a:lvl2pPr>
              <a:defRPr sz="10100"/>
            </a:lvl2pPr>
            <a:lvl3pPr>
              <a:defRPr sz="87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00205" y="5357713"/>
            <a:ext cx="10529095" cy="17513302"/>
          </a:xfrm>
        </p:spPr>
        <p:txBody>
          <a:bodyPr/>
          <a:lstStyle>
            <a:lvl1pPr marL="0" indent="0">
              <a:buNone/>
              <a:defRPr sz="5000"/>
            </a:lvl1pPr>
            <a:lvl2pPr marL="1645514" indent="0">
              <a:buNone/>
              <a:defRPr sz="4300"/>
            </a:lvl2pPr>
            <a:lvl3pPr marL="3291024" indent="0">
              <a:buNone/>
              <a:defRPr sz="3600"/>
            </a:lvl3pPr>
            <a:lvl4pPr marL="4936539" indent="0">
              <a:buNone/>
              <a:defRPr sz="3300"/>
            </a:lvl4pPr>
            <a:lvl5pPr marL="6582049" indent="0">
              <a:buNone/>
              <a:defRPr sz="3300"/>
            </a:lvl5pPr>
            <a:lvl6pPr marL="8227563" indent="0">
              <a:buNone/>
              <a:defRPr sz="3300"/>
            </a:lvl6pPr>
            <a:lvl7pPr marL="9873077" indent="0">
              <a:buNone/>
              <a:defRPr sz="3300"/>
            </a:lvl7pPr>
            <a:lvl8pPr marL="11518591" indent="0">
              <a:buNone/>
              <a:defRPr sz="3300"/>
            </a:lvl8pPr>
            <a:lvl9pPr marL="13164102" indent="0">
              <a:buNone/>
              <a:defRPr sz="3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68744C-CFB2-7D43-BF8E-20D9B6CB77D5}" type="datetimeFigureOut">
              <a:rPr lang="en-US" smtClean="0"/>
              <a:t>5/13/15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326355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73008" y="17922240"/>
            <a:ext cx="19202400" cy="2115822"/>
          </a:xfrm>
        </p:spPr>
        <p:txBody>
          <a:bodyPr anchor="b"/>
          <a:lstStyle>
            <a:lvl1pPr algn="l">
              <a:defRPr sz="7200" b="1"/>
            </a:lvl1pPr>
          </a:lstStyle>
          <a:p>
            <a:r>
              <a:rPr lang="en-US" smtClean="0"/>
              <a:t>Click to edit Master title style</a:t>
            </a:r>
            <a:endParaRPr lang="en-US"/>
          </a:p>
        </p:txBody>
      </p:sp>
      <p:sp>
        <p:nvSpPr>
          <p:cNvPr id="3" name="Picture Placeholder 2"/>
          <p:cNvSpPr>
            <a:spLocks noGrp="1"/>
          </p:cNvSpPr>
          <p:nvPr>
            <p:ph type="pic" idx="1"/>
          </p:nvPr>
        </p:nvSpPr>
        <p:spPr>
          <a:xfrm>
            <a:off x="6273008" y="2287693"/>
            <a:ext cx="19202400" cy="15361920"/>
          </a:xfrm>
        </p:spPr>
        <p:txBody>
          <a:bodyPr/>
          <a:lstStyle>
            <a:lvl1pPr marL="0" indent="0">
              <a:buNone/>
              <a:defRPr sz="11500"/>
            </a:lvl1pPr>
            <a:lvl2pPr marL="1645514" indent="0">
              <a:buNone/>
              <a:defRPr sz="10100"/>
            </a:lvl2pPr>
            <a:lvl3pPr marL="3291024" indent="0">
              <a:buNone/>
              <a:defRPr sz="8700"/>
            </a:lvl3pPr>
            <a:lvl4pPr marL="4936539" indent="0">
              <a:buNone/>
              <a:defRPr sz="7200"/>
            </a:lvl4pPr>
            <a:lvl5pPr marL="6582049" indent="0">
              <a:buNone/>
              <a:defRPr sz="7200"/>
            </a:lvl5pPr>
            <a:lvl6pPr marL="8227563" indent="0">
              <a:buNone/>
              <a:defRPr sz="7200"/>
            </a:lvl6pPr>
            <a:lvl7pPr marL="9873077" indent="0">
              <a:buNone/>
              <a:defRPr sz="7200"/>
            </a:lvl7pPr>
            <a:lvl8pPr marL="11518591" indent="0">
              <a:buNone/>
              <a:defRPr sz="7200"/>
            </a:lvl8pPr>
            <a:lvl9pPr marL="13164102" indent="0">
              <a:buNone/>
              <a:defRPr sz="7200"/>
            </a:lvl9pPr>
          </a:lstStyle>
          <a:p>
            <a:endParaRPr lang="en-US"/>
          </a:p>
        </p:txBody>
      </p:sp>
      <p:sp>
        <p:nvSpPr>
          <p:cNvPr id="4" name="Text Placeholder 3"/>
          <p:cNvSpPr>
            <a:spLocks noGrp="1"/>
          </p:cNvSpPr>
          <p:nvPr>
            <p:ph type="body" sz="half" idx="2"/>
          </p:nvPr>
        </p:nvSpPr>
        <p:spPr>
          <a:xfrm>
            <a:off x="6273008" y="20038062"/>
            <a:ext cx="19202400" cy="3004818"/>
          </a:xfrm>
        </p:spPr>
        <p:txBody>
          <a:bodyPr/>
          <a:lstStyle>
            <a:lvl1pPr marL="0" indent="0">
              <a:buNone/>
              <a:defRPr sz="5000"/>
            </a:lvl1pPr>
            <a:lvl2pPr marL="1645514" indent="0">
              <a:buNone/>
              <a:defRPr sz="4300"/>
            </a:lvl2pPr>
            <a:lvl3pPr marL="3291024" indent="0">
              <a:buNone/>
              <a:defRPr sz="3600"/>
            </a:lvl3pPr>
            <a:lvl4pPr marL="4936539" indent="0">
              <a:buNone/>
              <a:defRPr sz="3300"/>
            </a:lvl4pPr>
            <a:lvl5pPr marL="6582049" indent="0">
              <a:buNone/>
              <a:defRPr sz="3300"/>
            </a:lvl5pPr>
            <a:lvl6pPr marL="8227563" indent="0">
              <a:buNone/>
              <a:defRPr sz="3300"/>
            </a:lvl6pPr>
            <a:lvl7pPr marL="9873077" indent="0">
              <a:buNone/>
              <a:defRPr sz="3300"/>
            </a:lvl7pPr>
            <a:lvl8pPr marL="11518591" indent="0">
              <a:buNone/>
              <a:defRPr sz="3300"/>
            </a:lvl8pPr>
            <a:lvl9pPr marL="13164102" indent="0">
              <a:buNone/>
              <a:defRPr sz="3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68744C-CFB2-7D43-BF8E-20D9B6CB77D5}" type="datetimeFigureOut">
              <a:rPr lang="en-US" smtClean="0"/>
              <a:t>5/13/15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90E66-DDED-8F48-8E17-D49660BCB848}" type="slidenum">
              <a:rPr lang="en-US" smtClean="0"/>
              <a:t>‹#›</a:t>
            </a:fld>
            <a:endParaRPr lang="en-US"/>
          </a:p>
        </p:txBody>
      </p:sp>
    </p:spTree>
    <p:extLst>
      <p:ext uri="{BB962C8B-B14F-4D97-AF65-F5344CB8AC3E}">
        <p14:creationId xmlns:p14="http://schemas.microsoft.com/office/powerpoint/2010/main" val="22489612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0200" y="1025316"/>
            <a:ext cx="28803600" cy="4267200"/>
          </a:xfrm>
          <a:prstGeom prst="rect">
            <a:avLst/>
          </a:prstGeom>
        </p:spPr>
        <p:txBody>
          <a:bodyPr vert="horz" lIns="329104" tIns="164551" rIns="329104" bIns="1645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00200" y="5974086"/>
            <a:ext cx="28803600" cy="16896928"/>
          </a:xfrm>
          <a:prstGeom prst="rect">
            <a:avLst/>
          </a:prstGeom>
        </p:spPr>
        <p:txBody>
          <a:bodyPr vert="horz" lIns="329104" tIns="164551" rIns="329104" bIns="1645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00200" y="23730379"/>
            <a:ext cx="7467600" cy="1363133"/>
          </a:xfrm>
          <a:prstGeom prst="rect">
            <a:avLst/>
          </a:prstGeom>
        </p:spPr>
        <p:txBody>
          <a:bodyPr vert="horz" lIns="329104" tIns="164551" rIns="329104" bIns="164551" rtlCol="0" anchor="ctr"/>
          <a:lstStyle>
            <a:lvl1pPr algn="l">
              <a:defRPr sz="4300">
                <a:solidFill>
                  <a:schemeClr val="tx1">
                    <a:tint val="75000"/>
                  </a:schemeClr>
                </a:solidFill>
              </a:defRPr>
            </a:lvl1pPr>
          </a:lstStyle>
          <a:p>
            <a:fld id="{D968744C-CFB2-7D43-BF8E-20D9B6CB77D5}" type="datetimeFigureOut">
              <a:rPr lang="en-US" smtClean="0"/>
              <a:t>5/13/15</a:t>
            </a:fld>
            <a:endParaRPr lang="en-US"/>
          </a:p>
        </p:txBody>
      </p:sp>
      <p:sp>
        <p:nvSpPr>
          <p:cNvPr id="5" name="Footer Placeholder 4"/>
          <p:cNvSpPr>
            <a:spLocks noGrp="1"/>
          </p:cNvSpPr>
          <p:nvPr>
            <p:ph type="ftr" sz="quarter" idx="3"/>
          </p:nvPr>
        </p:nvSpPr>
        <p:spPr>
          <a:xfrm>
            <a:off x="10934700" y="23730379"/>
            <a:ext cx="10134600" cy="1363133"/>
          </a:xfrm>
          <a:prstGeom prst="rect">
            <a:avLst/>
          </a:prstGeom>
        </p:spPr>
        <p:txBody>
          <a:bodyPr vert="horz" lIns="329104" tIns="164551" rIns="329104" bIns="164551" rtlCol="0" anchor="ctr"/>
          <a:lstStyle>
            <a:lvl1pPr algn="ctr">
              <a:defRPr sz="4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2936200" y="23730379"/>
            <a:ext cx="7467600" cy="1363133"/>
          </a:xfrm>
          <a:prstGeom prst="rect">
            <a:avLst/>
          </a:prstGeom>
        </p:spPr>
        <p:txBody>
          <a:bodyPr vert="horz" lIns="329104" tIns="164551" rIns="329104" bIns="164551" rtlCol="0" anchor="ctr"/>
          <a:lstStyle>
            <a:lvl1pPr algn="r">
              <a:defRPr sz="4300">
                <a:solidFill>
                  <a:schemeClr val="tx1">
                    <a:tint val="75000"/>
                  </a:schemeClr>
                </a:solidFill>
              </a:defRPr>
            </a:lvl1pPr>
          </a:lstStyle>
          <a:p>
            <a:fld id="{C4C90E66-DDED-8F48-8E17-D49660BCB848}" type="slidenum">
              <a:rPr lang="en-US" smtClean="0"/>
              <a:t>‹#›</a:t>
            </a:fld>
            <a:endParaRPr lang="en-US"/>
          </a:p>
        </p:txBody>
      </p:sp>
    </p:spTree>
    <p:extLst>
      <p:ext uri="{BB962C8B-B14F-4D97-AF65-F5344CB8AC3E}">
        <p14:creationId xmlns:p14="http://schemas.microsoft.com/office/powerpoint/2010/main" val="182850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645514" rtl="0" eaLnBrk="1" latinLnBrk="0" hangingPunct="1">
        <a:spcBef>
          <a:spcPct val="0"/>
        </a:spcBef>
        <a:buNone/>
        <a:defRPr sz="15900" kern="1200">
          <a:solidFill>
            <a:schemeClr val="tx1"/>
          </a:solidFill>
          <a:latin typeface="+mj-lt"/>
          <a:ea typeface="+mj-ea"/>
          <a:cs typeface="+mj-cs"/>
        </a:defRPr>
      </a:lvl1pPr>
    </p:titleStyle>
    <p:bodyStyle>
      <a:lvl1pPr marL="1234133" indent="-1234133" algn="l" defTabSz="1645514" rtl="0" eaLnBrk="1" latinLnBrk="0" hangingPunct="1">
        <a:spcBef>
          <a:spcPct val="20000"/>
        </a:spcBef>
        <a:buFont typeface="Arial"/>
        <a:buChar char="•"/>
        <a:defRPr sz="11500" kern="1200">
          <a:solidFill>
            <a:schemeClr val="tx1"/>
          </a:solidFill>
          <a:latin typeface="+mn-lt"/>
          <a:ea typeface="+mn-ea"/>
          <a:cs typeface="+mn-cs"/>
        </a:defRPr>
      </a:lvl1pPr>
      <a:lvl2pPr marL="2673959" indent="-1028446" algn="l" defTabSz="1645514" rtl="0" eaLnBrk="1" latinLnBrk="0" hangingPunct="1">
        <a:spcBef>
          <a:spcPct val="20000"/>
        </a:spcBef>
        <a:buFont typeface="Arial"/>
        <a:buChar char="–"/>
        <a:defRPr sz="10100" kern="1200">
          <a:solidFill>
            <a:schemeClr val="tx1"/>
          </a:solidFill>
          <a:latin typeface="+mn-lt"/>
          <a:ea typeface="+mn-ea"/>
          <a:cs typeface="+mn-cs"/>
        </a:defRPr>
      </a:lvl2pPr>
      <a:lvl3pPr marL="4113784" indent="-822755" algn="l" defTabSz="1645514" rtl="0" eaLnBrk="1" latinLnBrk="0" hangingPunct="1">
        <a:spcBef>
          <a:spcPct val="20000"/>
        </a:spcBef>
        <a:buFont typeface="Arial"/>
        <a:buChar char="•"/>
        <a:defRPr sz="8700" kern="1200">
          <a:solidFill>
            <a:schemeClr val="tx1"/>
          </a:solidFill>
          <a:latin typeface="+mn-lt"/>
          <a:ea typeface="+mn-ea"/>
          <a:cs typeface="+mn-cs"/>
        </a:defRPr>
      </a:lvl3pPr>
      <a:lvl4pPr marL="5759293" indent="-822755" algn="l" defTabSz="1645514" rtl="0" eaLnBrk="1" latinLnBrk="0" hangingPunct="1">
        <a:spcBef>
          <a:spcPct val="20000"/>
        </a:spcBef>
        <a:buFont typeface="Arial"/>
        <a:buChar char="–"/>
        <a:defRPr sz="7200" kern="1200">
          <a:solidFill>
            <a:schemeClr val="tx1"/>
          </a:solidFill>
          <a:latin typeface="+mn-lt"/>
          <a:ea typeface="+mn-ea"/>
          <a:cs typeface="+mn-cs"/>
        </a:defRPr>
      </a:lvl4pPr>
      <a:lvl5pPr marL="7404808" indent="-822755" algn="l" defTabSz="1645514" rtl="0" eaLnBrk="1" latinLnBrk="0" hangingPunct="1">
        <a:spcBef>
          <a:spcPct val="20000"/>
        </a:spcBef>
        <a:buFont typeface="Arial"/>
        <a:buChar char="»"/>
        <a:defRPr sz="7200" kern="1200">
          <a:solidFill>
            <a:schemeClr val="tx1"/>
          </a:solidFill>
          <a:latin typeface="+mn-lt"/>
          <a:ea typeface="+mn-ea"/>
          <a:cs typeface="+mn-cs"/>
        </a:defRPr>
      </a:lvl5pPr>
      <a:lvl6pPr marL="9050318" indent="-822755" algn="l" defTabSz="1645514" rtl="0" eaLnBrk="1" latinLnBrk="0" hangingPunct="1">
        <a:spcBef>
          <a:spcPct val="20000"/>
        </a:spcBef>
        <a:buFont typeface="Arial"/>
        <a:buChar char="•"/>
        <a:defRPr sz="7200" kern="1200">
          <a:solidFill>
            <a:schemeClr val="tx1"/>
          </a:solidFill>
          <a:latin typeface="+mn-lt"/>
          <a:ea typeface="+mn-ea"/>
          <a:cs typeface="+mn-cs"/>
        </a:defRPr>
      </a:lvl6pPr>
      <a:lvl7pPr marL="10695833" indent="-822755" algn="l" defTabSz="1645514" rtl="0" eaLnBrk="1" latinLnBrk="0" hangingPunct="1">
        <a:spcBef>
          <a:spcPct val="20000"/>
        </a:spcBef>
        <a:buFont typeface="Arial"/>
        <a:buChar char="•"/>
        <a:defRPr sz="7200" kern="1200">
          <a:solidFill>
            <a:schemeClr val="tx1"/>
          </a:solidFill>
          <a:latin typeface="+mn-lt"/>
          <a:ea typeface="+mn-ea"/>
          <a:cs typeface="+mn-cs"/>
        </a:defRPr>
      </a:lvl7pPr>
      <a:lvl8pPr marL="12341347" indent="-822755" algn="l" defTabSz="1645514" rtl="0" eaLnBrk="1" latinLnBrk="0" hangingPunct="1">
        <a:spcBef>
          <a:spcPct val="20000"/>
        </a:spcBef>
        <a:buFont typeface="Arial"/>
        <a:buChar char="•"/>
        <a:defRPr sz="7200" kern="1200">
          <a:solidFill>
            <a:schemeClr val="tx1"/>
          </a:solidFill>
          <a:latin typeface="+mn-lt"/>
          <a:ea typeface="+mn-ea"/>
          <a:cs typeface="+mn-cs"/>
        </a:defRPr>
      </a:lvl8pPr>
      <a:lvl9pPr marL="13986861" indent="-822755" algn="l" defTabSz="1645514" rtl="0" eaLnBrk="1" latinLnBrk="0" hangingPunct="1">
        <a:spcBef>
          <a:spcPct val="20000"/>
        </a:spcBef>
        <a:buFont typeface="Arial"/>
        <a:buChar char="•"/>
        <a:defRPr sz="7200" kern="1200">
          <a:solidFill>
            <a:schemeClr val="tx1"/>
          </a:solidFill>
          <a:latin typeface="+mn-lt"/>
          <a:ea typeface="+mn-ea"/>
          <a:cs typeface="+mn-cs"/>
        </a:defRPr>
      </a:lvl9pPr>
    </p:bodyStyle>
    <p:otherStyle>
      <a:defPPr>
        <a:defRPr lang="en-US"/>
      </a:defPPr>
      <a:lvl1pPr marL="0" algn="l" defTabSz="1645514" rtl="0" eaLnBrk="1" latinLnBrk="0" hangingPunct="1">
        <a:defRPr sz="6400" kern="1200">
          <a:solidFill>
            <a:schemeClr val="tx1"/>
          </a:solidFill>
          <a:latin typeface="+mn-lt"/>
          <a:ea typeface="+mn-ea"/>
          <a:cs typeface="+mn-cs"/>
        </a:defRPr>
      </a:lvl1pPr>
      <a:lvl2pPr marL="1645514" algn="l" defTabSz="1645514" rtl="0" eaLnBrk="1" latinLnBrk="0" hangingPunct="1">
        <a:defRPr sz="6400" kern="1200">
          <a:solidFill>
            <a:schemeClr val="tx1"/>
          </a:solidFill>
          <a:latin typeface="+mn-lt"/>
          <a:ea typeface="+mn-ea"/>
          <a:cs typeface="+mn-cs"/>
        </a:defRPr>
      </a:lvl2pPr>
      <a:lvl3pPr marL="3291024" algn="l" defTabSz="1645514" rtl="0" eaLnBrk="1" latinLnBrk="0" hangingPunct="1">
        <a:defRPr sz="6400" kern="1200">
          <a:solidFill>
            <a:schemeClr val="tx1"/>
          </a:solidFill>
          <a:latin typeface="+mn-lt"/>
          <a:ea typeface="+mn-ea"/>
          <a:cs typeface="+mn-cs"/>
        </a:defRPr>
      </a:lvl3pPr>
      <a:lvl4pPr marL="4936539" algn="l" defTabSz="1645514" rtl="0" eaLnBrk="1" latinLnBrk="0" hangingPunct="1">
        <a:defRPr sz="6400" kern="1200">
          <a:solidFill>
            <a:schemeClr val="tx1"/>
          </a:solidFill>
          <a:latin typeface="+mn-lt"/>
          <a:ea typeface="+mn-ea"/>
          <a:cs typeface="+mn-cs"/>
        </a:defRPr>
      </a:lvl4pPr>
      <a:lvl5pPr marL="6582049" algn="l" defTabSz="1645514" rtl="0" eaLnBrk="1" latinLnBrk="0" hangingPunct="1">
        <a:defRPr sz="6400" kern="1200">
          <a:solidFill>
            <a:schemeClr val="tx1"/>
          </a:solidFill>
          <a:latin typeface="+mn-lt"/>
          <a:ea typeface="+mn-ea"/>
          <a:cs typeface="+mn-cs"/>
        </a:defRPr>
      </a:lvl5pPr>
      <a:lvl6pPr marL="8227563" algn="l" defTabSz="1645514" rtl="0" eaLnBrk="1" latinLnBrk="0" hangingPunct="1">
        <a:defRPr sz="6400" kern="1200">
          <a:solidFill>
            <a:schemeClr val="tx1"/>
          </a:solidFill>
          <a:latin typeface="+mn-lt"/>
          <a:ea typeface="+mn-ea"/>
          <a:cs typeface="+mn-cs"/>
        </a:defRPr>
      </a:lvl6pPr>
      <a:lvl7pPr marL="9873077" algn="l" defTabSz="1645514" rtl="0" eaLnBrk="1" latinLnBrk="0" hangingPunct="1">
        <a:defRPr sz="6400" kern="1200">
          <a:solidFill>
            <a:schemeClr val="tx1"/>
          </a:solidFill>
          <a:latin typeface="+mn-lt"/>
          <a:ea typeface="+mn-ea"/>
          <a:cs typeface="+mn-cs"/>
        </a:defRPr>
      </a:lvl7pPr>
      <a:lvl8pPr marL="11518591" algn="l" defTabSz="1645514" rtl="0" eaLnBrk="1" latinLnBrk="0" hangingPunct="1">
        <a:defRPr sz="6400" kern="1200">
          <a:solidFill>
            <a:schemeClr val="tx1"/>
          </a:solidFill>
          <a:latin typeface="+mn-lt"/>
          <a:ea typeface="+mn-ea"/>
          <a:cs typeface="+mn-cs"/>
        </a:defRPr>
      </a:lvl8pPr>
      <a:lvl9pPr marL="13164102" algn="l" defTabSz="1645514"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rot="5400000">
            <a:off x="3203212" y="-3203215"/>
            <a:ext cx="25597570" cy="32004000"/>
          </a:xfrm>
          <a:prstGeom prst="rect">
            <a:avLst/>
          </a:prstGeom>
          <a:solidFill>
            <a:srgbClr val="E8EDEE"/>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3" name="Rectangle 32"/>
          <p:cNvSpPr/>
          <p:nvPr/>
        </p:nvSpPr>
        <p:spPr>
          <a:xfrm>
            <a:off x="10985501" y="20366184"/>
            <a:ext cx="10637010" cy="48421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21622511" y="21401459"/>
            <a:ext cx="9165034" cy="3850202"/>
          </a:xfrm>
          <a:prstGeom prst="rect">
            <a:avLst/>
          </a:prstGeom>
          <a:noFill/>
          <a:ln w="28575" cmpd="sng">
            <a:noFill/>
          </a:ln>
        </p:spPr>
        <p:txBody>
          <a:bodyPr wrap="square" lIns="329104" tIns="164551" rIns="329104" bIns="164551" rtlCol="0">
            <a:spAutoFit/>
          </a:bodyPr>
          <a:lstStyle/>
          <a:p>
            <a:pPr>
              <a:lnSpc>
                <a:spcPct val="90000"/>
              </a:lnSpc>
            </a:pPr>
            <a:r>
              <a:rPr lang="en-US" sz="4000" b="1" dirty="0">
                <a:latin typeface="Helvetica"/>
                <a:cs typeface="Helvetica"/>
              </a:rPr>
              <a:t>About </a:t>
            </a:r>
            <a:r>
              <a:rPr lang="en-US" sz="4000" b="1" dirty="0" smtClean="0">
                <a:latin typeface="Helvetica"/>
                <a:cs typeface="Helvetica"/>
              </a:rPr>
              <a:t>Cerberus</a:t>
            </a:r>
          </a:p>
          <a:p>
            <a:pPr>
              <a:lnSpc>
                <a:spcPct val="90000"/>
              </a:lnSpc>
            </a:pPr>
            <a:endParaRPr lang="en-US" sz="1400" dirty="0">
              <a:latin typeface="Helvetica"/>
              <a:cs typeface="Helvetica"/>
            </a:endParaRPr>
          </a:p>
          <a:p>
            <a:pPr>
              <a:lnSpc>
                <a:spcPct val="110000"/>
              </a:lnSpc>
            </a:pP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a:t>
            </a:r>
            <a:r>
              <a:rPr lang="en-US" sz="2800" dirty="0" smtClean="0">
                <a:latin typeface="Helvetica"/>
                <a:cs typeface="Helvetica"/>
              </a:rPr>
              <a:t>dolor sit </a:t>
            </a:r>
            <a:r>
              <a:rPr lang="en-US" sz="2800" dirty="0" err="1">
                <a:latin typeface="Helvetica"/>
                <a:cs typeface="Helvetica"/>
              </a:rPr>
              <a:t>amet</a:t>
            </a:r>
            <a:r>
              <a:rPr lang="en-US" sz="2800" dirty="0" smtClean="0">
                <a:latin typeface="Helvetica"/>
                <a:cs typeface="Helvetica"/>
              </a:rPr>
              <a:t>, </a:t>
            </a:r>
            <a:r>
              <a:rPr lang="en-US" sz="2800" dirty="0" err="1" smtClean="0">
                <a:latin typeface="Helvetica"/>
                <a:cs typeface="Helvetica"/>
              </a:rPr>
              <a:t>Consect</a:t>
            </a:r>
            <a:endParaRPr lang="en-US" sz="2800" dirty="0" smtClean="0">
              <a:latin typeface="Helvetica"/>
              <a:cs typeface="Helvetica"/>
            </a:endParaRPr>
          </a:p>
          <a:p>
            <a:pPr>
              <a:lnSpc>
                <a:spcPct val="110000"/>
              </a:lnSpc>
            </a:pPr>
            <a:r>
              <a:rPr lang="en-US" sz="2800" dirty="0" err="1" smtClean="0">
                <a:latin typeface="Helvetica"/>
                <a:cs typeface="Helvetica"/>
              </a:rPr>
              <a:t>sed</a:t>
            </a:r>
            <a:r>
              <a:rPr lang="en-US" sz="2800" dirty="0" smtClean="0">
                <a:latin typeface="Helvetica"/>
                <a:cs typeface="Helvetica"/>
              </a:rPr>
              <a:t> </a:t>
            </a:r>
            <a:r>
              <a:rPr lang="en-US" sz="2800" dirty="0">
                <a:latin typeface="Helvetica"/>
                <a:cs typeface="Helvetica"/>
              </a:rPr>
              <a:t>do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a:latin typeface="Helvetica"/>
                <a:cs typeface="Helvetica"/>
              </a:rPr>
              <a:t> </a:t>
            </a:r>
            <a:r>
              <a:rPr lang="en-US" sz="2800" dirty="0" smtClean="0">
                <a:latin typeface="Helvetica"/>
                <a:cs typeface="Helvetica"/>
              </a:rPr>
              <a:t>sed. </a:t>
            </a:r>
            <a:r>
              <a:rPr lang="en-US" sz="2800" dirty="0" err="1" smtClean="0">
                <a:latin typeface="Helvetica"/>
                <a:cs typeface="Helvetica"/>
              </a:rPr>
              <a:t>Consec</a:t>
            </a:r>
            <a:endParaRPr lang="en-US" sz="2800" dirty="0" smtClean="0">
              <a:latin typeface="Helvetica"/>
              <a:cs typeface="Helvetica"/>
            </a:endParaRPr>
          </a:p>
          <a:p>
            <a:pPr algn="just">
              <a:lnSpc>
                <a:spcPct val="110000"/>
              </a:lnSpc>
            </a:pPr>
            <a:r>
              <a:rPr lang="en-US" sz="2800" dirty="0" err="1" smtClean="0">
                <a:latin typeface="Helvetica"/>
                <a:cs typeface="Helvetica"/>
              </a:rPr>
              <a:t>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lgksed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a:latin typeface="Helvetica"/>
                <a:cs typeface="Helvetica"/>
              </a:rPr>
              <a:t>tempor</a:t>
            </a:r>
            <a:r>
              <a:rPr lang="en-US" sz="2800" dirty="0">
                <a:latin typeface="Helvetica"/>
                <a:cs typeface="Helvetica"/>
              </a:rPr>
              <a:t> sed.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a:latin typeface="Helvetica"/>
                <a:cs typeface="Helvetica"/>
              </a:rPr>
              <a:t>sed. </a:t>
            </a:r>
            <a:r>
              <a:rPr lang="en-US" sz="2800" dirty="0" err="1" smtClean="0">
                <a:latin typeface="Helvetica"/>
                <a:cs typeface="Helvetica"/>
              </a:rPr>
              <a:t>Eiusmod</a:t>
            </a:r>
            <a:r>
              <a:rPr lang="en-US" sz="2800" dirty="0">
                <a:latin typeface="Helvetica"/>
                <a:cs typeface="Helvetica"/>
              </a:rPr>
              <a:t>. </a:t>
            </a:r>
            <a:r>
              <a:rPr lang="en-US" sz="2800" dirty="0" err="1">
                <a:latin typeface="Helvetica"/>
                <a:cs typeface="Helvetica"/>
              </a:rPr>
              <a:t>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lgksed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sed.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sed.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eiusmod</a:t>
            </a:r>
            <a:endParaRPr lang="en-US" sz="2800" dirty="0">
              <a:latin typeface="Helvetica"/>
              <a:cs typeface="Helvetica"/>
            </a:endParaRPr>
          </a:p>
          <a:p>
            <a:pPr>
              <a:lnSpc>
                <a:spcPct val="110000"/>
              </a:lnSpc>
            </a:pPr>
            <a:r>
              <a:rPr lang="en-US" sz="2400" b="1" dirty="0" err="1" smtClean="0">
                <a:solidFill>
                  <a:srgbClr val="2B84D2"/>
                </a:solidFill>
                <a:latin typeface="Helvetica"/>
                <a:cs typeface="Helvetica"/>
              </a:rPr>
              <a:t>github.com</a:t>
            </a:r>
            <a:r>
              <a:rPr lang="en-US" sz="2400" b="1" dirty="0">
                <a:solidFill>
                  <a:srgbClr val="2B84D2"/>
                </a:solidFill>
                <a:latin typeface="Helvetica"/>
                <a:cs typeface="Helvetica"/>
              </a:rPr>
              <a:t>/NEU-Libraries/</a:t>
            </a:r>
            <a:r>
              <a:rPr lang="en-US" sz="2400" b="1" dirty="0" err="1">
                <a:solidFill>
                  <a:srgbClr val="2B84D2"/>
                </a:solidFill>
                <a:latin typeface="Helvetica"/>
                <a:cs typeface="Helvetica"/>
              </a:rPr>
              <a:t>cerberus</a:t>
            </a:r>
            <a:endParaRPr lang="en-US" sz="2400" b="1" dirty="0">
              <a:solidFill>
                <a:srgbClr val="2B84D2"/>
              </a:solidFill>
              <a:latin typeface="Helvetica"/>
              <a:cs typeface="Helvetica"/>
            </a:endParaRPr>
          </a:p>
        </p:txBody>
      </p:sp>
      <p:sp>
        <p:nvSpPr>
          <p:cNvPr id="32" name="Rectangle 31"/>
          <p:cNvSpPr/>
          <p:nvPr/>
        </p:nvSpPr>
        <p:spPr>
          <a:xfrm rot="5400000">
            <a:off x="14324735" y="-12552381"/>
            <a:ext cx="3557729" cy="3027679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pic>
        <p:nvPicPr>
          <p:cNvPr id="6" name="Picture 5" descr="SmartCollections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5501" y="4774325"/>
            <a:ext cx="10637010" cy="15252792"/>
          </a:xfrm>
          <a:prstGeom prst="rect">
            <a:avLst/>
          </a:prstGeom>
        </p:spPr>
      </p:pic>
      <p:sp>
        <p:nvSpPr>
          <p:cNvPr id="24" name="TextBox 23"/>
          <p:cNvSpPr txBox="1"/>
          <p:nvPr/>
        </p:nvSpPr>
        <p:spPr>
          <a:xfrm>
            <a:off x="21622510" y="4664641"/>
            <a:ext cx="9619488" cy="12503846"/>
          </a:xfrm>
          <a:prstGeom prst="rect">
            <a:avLst/>
          </a:prstGeom>
          <a:noFill/>
          <a:ln w="28575" cmpd="sng">
            <a:noFill/>
          </a:ln>
        </p:spPr>
        <p:txBody>
          <a:bodyPr wrap="square" lIns="329104" tIns="164551" rIns="329104" bIns="164551" rtlCol="0">
            <a:spAutoFit/>
          </a:bodyPr>
          <a:lstStyle/>
          <a:p>
            <a:pPr>
              <a:lnSpc>
                <a:spcPct val="90000"/>
              </a:lnSpc>
            </a:pPr>
            <a:r>
              <a:rPr lang="en-US" sz="4400" b="1" dirty="0" smtClean="0">
                <a:latin typeface="Helvetica"/>
                <a:cs typeface="Helvetica"/>
              </a:rPr>
              <a:t>Communities </a:t>
            </a:r>
            <a:r>
              <a:rPr lang="en-US" sz="3600" b="1" dirty="0" smtClean="0">
                <a:latin typeface="Helvetica"/>
                <a:cs typeface="Helvetica"/>
              </a:rPr>
              <a:t>&amp;</a:t>
            </a:r>
            <a:r>
              <a:rPr lang="en-US" sz="4400" b="1" dirty="0" smtClean="0">
                <a:latin typeface="Helvetica"/>
                <a:cs typeface="Helvetica"/>
              </a:rPr>
              <a:t> Smart Collections</a:t>
            </a:r>
          </a:p>
          <a:p>
            <a:pPr>
              <a:lnSpc>
                <a:spcPct val="90000"/>
              </a:lnSpc>
            </a:pPr>
            <a:endParaRPr lang="en-US" sz="1400" dirty="0">
              <a:latin typeface="Helvetica"/>
              <a:cs typeface="Helvetica"/>
            </a:endParaRPr>
          </a:p>
          <a:p>
            <a:pPr algn="just">
              <a:lnSpc>
                <a:spcPct val="110000"/>
              </a:lnSpc>
            </a:pPr>
            <a:r>
              <a:rPr lang="en-US" sz="2800" dirty="0" smtClean="0">
                <a:latin typeface="Helvetica"/>
                <a:cs typeface="Helvetica"/>
              </a:rPr>
              <a:t>      Cerberus</a:t>
            </a:r>
            <a:r>
              <a:rPr lang="en-US" sz="2800" dirty="0">
                <a:latin typeface="Helvetica"/>
                <a:cs typeface="Helvetica"/>
              </a:rPr>
              <a:t>, the DRS's underlying Fedora/Hydra architecture, was derived from </a:t>
            </a:r>
            <a:r>
              <a:rPr lang="en-US" sz="2800" dirty="0" err="1">
                <a:latin typeface="Helvetica"/>
                <a:cs typeface="Helvetica"/>
              </a:rPr>
              <a:t>Sufia</a:t>
            </a:r>
            <a:r>
              <a:rPr lang="en-US" sz="2800" dirty="0">
                <a:latin typeface="Helvetica"/>
                <a:cs typeface="Helvetica"/>
              </a:rPr>
              <a:t>, which relied on a flat file structure. The original </a:t>
            </a:r>
            <a:r>
              <a:rPr lang="en-US" sz="2800" dirty="0" err="1">
                <a:latin typeface="Helvetica"/>
                <a:cs typeface="Helvetica"/>
              </a:rPr>
              <a:t>Sufia</a:t>
            </a:r>
            <a:r>
              <a:rPr lang="en-US" sz="2800" dirty="0">
                <a:latin typeface="Helvetica"/>
                <a:cs typeface="Helvetica"/>
              </a:rPr>
              <a:t> structure was modified to incorporate three types of collections:</a:t>
            </a:r>
          </a:p>
          <a:p>
            <a:pPr marL="457200" indent="-457200">
              <a:lnSpc>
                <a:spcPct val="110000"/>
              </a:lnSpc>
              <a:buFont typeface="Arial"/>
              <a:buChar char="•"/>
            </a:pPr>
            <a:r>
              <a:rPr lang="en-US" sz="2800" b="1" dirty="0">
                <a:latin typeface="Helvetica"/>
                <a:cs typeface="Helvetica"/>
              </a:rPr>
              <a:t>communities</a:t>
            </a:r>
            <a:r>
              <a:rPr lang="en-US" sz="2800" dirty="0">
                <a:latin typeface="Helvetica"/>
                <a:cs typeface="Helvetica"/>
              </a:rPr>
              <a:t>: collections that belong to the DRS canonical graph. They can only contain communities, collections, or faculty users - no files</a:t>
            </a:r>
          </a:p>
          <a:p>
            <a:pPr marL="457200" indent="-457200">
              <a:lnSpc>
                <a:spcPct val="110000"/>
              </a:lnSpc>
              <a:buFont typeface="Arial"/>
              <a:buChar char="•"/>
            </a:pPr>
            <a:r>
              <a:rPr lang="en-US" sz="2800" b="1" dirty="0">
                <a:latin typeface="Helvetica"/>
                <a:cs typeface="Helvetica"/>
              </a:rPr>
              <a:t>smart collections</a:t>
            </a:r>
            <a:r>
              <a:rPr lang="en-US" sz="2800" dirty="0">
                <a:latin typeface="Helvetica"/>
                <a:cs typeface="Helvetica"/>
              </a:rPr>
              <a:t>: collections that belong to faculty users and are directly connected to the faculty user's community</a:t>
            </a:r>
          </a:p>
          <a:p>
            <a:pPr marL="457200" indent="-457200">
              <a:lnSpc>
                <a:spcPct val="110000"/>
              </a:lnSpc>
              <a:buFont typeface="Arial"/>
              <a:buChar char="•"/>
            </a:pPr>
            <a:r>
              <a:rPr lang="en-US" sz="2800" b="1" dirty="0">
                <a:latin typeface="Helvetica"/>
                <a:cs typeface="Helvetica"/>
              </a:rPr>
              <a:t>personal collections</a:t>
            </a:r>
            <a:r>
              <a:rPr lang="en-US" sz="2800" dirty="0">
                <a:latin typeface="Helvetica"/>
                <a:cs typeface="Helvetica"/>
              </a:rPr>
              <a:t>: a typical static collection</a:t>
            </a:r>
          </a:p>
          <a:p>
            <a:pPr algn="just">
              <a:lnSpc>
                <a:spcPct val="110000"/>
              </a:lnSpc>
            </a:pPr>
            <a:r>
              <a:rPr lang="en-US" sz="2800" dirty="0">
                <a:latin typeface="Helvetica"/>
                <a:cs typeface="Helvetica"/>
              </a:rPr>
              <a:t> </a:t>
            </a:r>
            <a:r>
              <a:rPr lang="en-US" sz="2800" dirty="0" smtClean="0">
                <a:latin typeface="Helvetica"/>
                <a:cs typeface="Helvetica"/>
              </a:rPr>
              <a:t>    All </a:t>
            </a:r>
            <a:r>
              <a:rPr lang="en-US" sz="2800" dirty="0">
                <a:latin typeface="Helvetica"/>
                <a:cs typeface="Helvetica"/>
              </a:rPr>
              <a:t>schools and colleges communities are nested beneath the top-level Northeastern University community. Departments and research group communities are nested within the proper University school or college community, and each faculty user is connected to his or her appropriate communities using RELS-EXT and properties metadata. The relationships between faculty users, smart collections, and communities allows the DRS to aggregate content stored in Smart Collections up through the community structure. Once faculty are attached to a community, the files stored in their Smart Collections can be discovered by browsing through the community's Smart Collections.</a:t>
            </a:r>
            <a:endParaRPr lang="en-US" sz="2800" dirty="0" smtClean="0">
              <a:latin typeface="Helvetica"/>
              <a:cs typeface="Helvetica"/>
            </a:endParaRPr>
          </a:p>
        </p:txBody>
      </p:sp>
      <p:pic>
        <p:nvPicPr>
          <p:cNvPr id="3" name="Picture 2" descr="fullpagelarg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202" y="14665662"/>
            <a:ext cx="9563097" cy="10017508"/>
          </a:xfrm>
          <a:prstGeom prst="rect">
            <a:avLst/>
          </a:prstGeom>
        </p:spPr>
      </p:pic>
      <p:pic>
        <p:nvPicPr>
          <p:cNvPr id="2" name="Picture 1" descr="Cerberus_Log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74568" y="21401459"/>
            <a:ext cx="2371257" cy="1832335"/>
          </a:xfrm>
          <a:prstGeom prst="rect">
            <a:avLst/>
          </a:prstGeom>
        </p:spPr>
      </p:pic>
      <p:sp>
        <p:nvSpPr>
          <p:cNvPr id="34" name="TextBox 33"/>
          <p:cNvSpPr txBox="1"/>
          <p:nvPr/>
        </p:nvSpPr>
        <p:spPr>
          <a:xfrm>
            <a:off x="10985500" y="20288089"/>
            <a:ext cx="10637009" cy="4920238"/>
          </a:xfrm>
          <a:prstGeom prst="rect">
            <a:avLst/>
          </a:prstGeom>
          <a:noFill/>
          <a:ln w="28575" cmpd="sng">
            <a:noFill/>
          </a:ln>
        </p:spPr>
        <p:txBody>
          <a:bodyPr wrap="square" lIns="329104" tIns="164551" rIns="329104" bIns="164551" rtlCol="0">
            <a:spAutoFit/>
          </a:bodyPr>
          <a:lstStyle/>
          <a:p>
            <a:pPr algn="just">
              <a:lnSpc>
                <a:spcPct val="90000"/>
              </a:lnSpc>
            </a:pPr>
            <a:r>
              <a:rPr lang="en-US" sz="4400" b="1" dirty="0" smtClean="0">
                <a:latin typeface="Helvetica"/>
                <a:cs typeface="Helvetica"/>
              </a:rPr>
              <a:t>Metadata</a:t>
            </a:r>
          </a:p>
          <a:p>
            <a:pPr algn="just">
              <a:lnSpc>
                <a:spcPct val="90000"/>
              </a:lnSpc>
            </a:pPr>
            <a:endParaRPr lang="en-US" sz="1400" dirty="0">
              <a:latin typeface="Helvetica"/>
              <a:cs typeface="Helvetica"/>
            </a:endParaRPr>
          </a:p>
          <a:p>
            <a:pPr algn="just">
              <a:lnSpc>
                <a:spcPct val="110000"/>
              </a:lnSpc>
            </a:pP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smtClean="0">
                <a:latin typeface="Helvetica"/>
                <a:cs typeface="Helvetica"/>
              </a:rPr>
              <a:t>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a:latin typeface="Helvetica"/>
                <a:cs typeface="Helvetica"/>
              </a:rPr>
              <a:t>.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smtClean="0">
                <a:latin typeface="Helvetica"/>
                <a:cs typeface="Helvetica"/>
              </a:rPr>
              <a:t>magna.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a:latin typeface="Helvetica"/>
                <a:cs typeface="Helvetica"/>
              </a:rPr>
              <a:t> </a:t>
            </a:r>
            <a:r>
              <a:rPr lang="en-US" sz="2800" dirty="0" err="1" smtClean="0">
                <a:latin typeface="Helvetica"/>
                <a:cs typeface="Helvetica"/>
              </a:rPr>
              <a:t>aliqua</a:t>
            </a:r>
            <a:endParaRPr lang="en-US" sz="2800" dirty="0">
              <a:latin typeface="Helvetica"/>
              <a:cs typeface="Helvetica"/>
            </a:endParaRPr>
          </a:p>
        </p:txBody>
      </p:sp>
      <p:sp>
        <p:nvSpPr>
          <p:cNvPr id="35" name="TextBox 34"/>
          <p:cNvSpPr txBox="1"/>
          <p:nvPr/>
        </p:nvSpPr>
        <p:spPr>
          <a:xfrm>
            <a:off x="21622511" y="17250067"/>
            <a:ext cx="9635422" cy="4215430"/>
          </a:xfrm>
          <a:prstGeom prst="rect">
            <a:avLst/>
          </a:prstGeom>
          <a:noFill/>
          <a:ln w="28575" cmpd="sng">
            <a:noFill/>
          </a:ln>
        </p:spPr>
        <p:txBody>
          <a:bodyPr wrap="square" lIns="329104" tIns="164551" rIns="329104" bIns="164551" rtlCol="0">
            <a:spAutoFit/>
          </a:bodyPr>
          <a:lstStyle/>
          <a:p>
            <a:pPr>
              <a:lnSpc>
                <a:spcPct val="90000"/>
              </a:lnSpc>
            </a:pPr>
            <a:r>
              <a:rPr lang="en-US" sz="3600" b="1" dirty="0" smtClean="0">
                <a:latin typeface="Helvetica"/>
                <a:cs typeface="Helvetica"/>
              </a:rPr>
              <a:t>Advantages</a:t>
            </a:r>
          </a:p>
          <a:p>
            <a:pPr>
              <a:lnSpc>
                <a:spcPct val="90000"/>
              </a:lnSpc>
            </a:pPr>
            <a:endParaRPr lang="en-US" sz="1400" dirty="0">
              <a:latin typeface="Helvetica"/>
              <a:cs typeface="Helvetica"/>
            </a:endParaRPr>
          </a:p>
          <a:p>
            <a:pPr marL="457200" indent="-457200">
              <a:lnSpc>
                <a:spcPct val="110000"/>
              </a:lnSpc>
              <a:buFont typeface="Arial"/>
              <a:buChar char="•"/>
            </a:pPr>
            <a:r>
              <a:rPr lang="en-US" sz="2800" dirty="0">
                <a:latin typeface="Helvetica"/>
                <a:cs typeface="Helvetica"/>
              </a:rPr>
              <a:t>Easy organization of university departments </a:t>
            </a:r>
            <a:r>
              <a:rPr lang="en-US" sz="2800" dirty="0" smtClean="0">
                <a:latin typeface="Helvetica"/>
                <a:cs typeface="Helvetica"/>
              </a:rPr>
              <a:t>and</a:t>
            </a:r>
          </a:p>
          <a:p>
            <a:pPr marL="457200" indent="-457200">
              <a:lnSpc>
                <a:spcPct val="110000"/>
              </a:lnSpc>
              <a:buFont typeface="Arial"/>
              <a:buChar char="•"/>
            </a:pPr>
            <a:r>
              <a:rPr lang="en-US" sz="2800" dirty="0">
                <a:latin typeface="Helvetica"/>
                <a:cs typeface="Helvetica"/>
              </a:rPr>
              <a:t>A nested repository structure that is </a:t>
            </a:r>
            <a:r>
              <a:rPr lang="en-US" sz="2800" dirty="0" smtClean="0">
                <a:latin typeface="Helvetica"/>
                <a:cs typeface="Helvetica"/>
              </a:rPr>
              <a:t>quickly</a:t>
            </a:r>
          </a:p>
          <a:p>
            <a:pPr marL="457200" indent="-457200">
              <a:lnSpc>
                <a:spcPct val="110000"/>
              </a:lnSpc>
              <a:buFont typeface="Arial"/>
              <a:buChar char="•"/>
            </a:pPr>
            <a:r>
              <a:rPr lang="en-US" sz="2800" dirty="0">
                <a:latin typeface="Helvetica"/>
                <a:cs typeface="Helvetica"/>
              </a:rPr>
              <a:t>Multiple browsing methods to enhance discovery </a:t>
            </a:r>
            <a:r>
              <a:rPr lang="en-US" sz="2800" dirty="0" smtClean="0">
                <a:latin typeface="Helvetica"/>
                <a:cs typeface="Helvetica"/>
              </a:rPr>
              <a:t>of</a:t>
            </a:r>
          </a:p>
          <a:p>
            <a:pPr>
              <a:lnSpc>
                <a:spcPct val="110000"/>
              </a:lnSpc>
            </a:pPr>
            <a:endParaRPr lang="en-US" sz="800" dirty="0" smtClean="0">
              <a:latin typeface="Helvetica"/>
              <a:cs typeface="Helvetica"/>
            </a:endParaRPr>
          </a:p>
          <a:p>
            <a:pPr>
              <a:lnSpc>
                <a:spcPct val="90000"/>
              </a:lnSpc>
            </a:pPr>
            <a:r>
              <a:rPr lang="en-US" sz="3600" b="1" dirty="0">
                <a:latin typeface="Helvetica"/>
                <a:cs typeface="Helvetica"/>
              </a:rPr>
              <a:t>Disadvantages</a:t>
            </a:r>
          </a:p>
          <a:p>
            <a:pPr>
              <a:lnSpc>
                <a:spcPct val="90000"/>
              </a:lnSpc>
            </a:pPr>
            <a:endParaRPr lang="en-US" sz="1400" dirty="0">
              <a:latin typeface="Helvetica"/>
              <a:cs typeface="Helvetica"/>
            </a:endParaRPr>
          </a:p>
          <a:p>
            <a:pPr marL="457200" indent="-457200">
              <a:lnSpc>
                <a:spcPct val="110000"/>
              </a:lnSpc>
              <a:buFont typeface="Arial"/>
              <a:buChar char="•"/>
            </a:pPr>
            <a:r>
              <a:rPr lang="en-US" sz="2800" dirty="0">
                <a:latin typeface="Helvetica"/>
                <a:cs typeface="Helvetica"/>
              </a:rPr>
              <a:t>Maintaining the repository structure as the </a:t>
            </a:r>
            <a:r>
              <a:rPr lang="en-US" sz="2800" dirty="0" smtClean="0">
                <a:latin typeface="Helvetica"/>
                <a:cs typeface="Helvetica"/>
              </a:rPr>
              <a:t>University</a:t>
            </a:r>
            <a:endParaRPr lang="en-US" sz="2800" dirty="0">
              <a:latin typeface="Helvetica"/>
              <a:cs typeface="Helvetica"/>
            </a:endParaRPr>
          </a:p>
          <a:p>
            <a:pPr marL="457200" indent="-457200">
              <a:lnSpc>
                <a:spcPct val="110000"/>
              </a:lnSpc>
              <a:buFont typeface="Arial"/>
              <a:buChar char="•"/>
            </a:pPr>
            <a:r>
              <a:rPr lang="en-US" sz="2800" dirty="0">
                <a:latin typeface="Helvetica"/>
                <a:cs typeface="Helvetica"/>
              </a:rPr>
              <a:t>Educating users on the concept of Smart </a:t>
            </a:r>
            <a:r>
              <a:rPr lang="en-US" sz="2800" dirty="0" smtClean="0">
                <a:latin typeface="Helvetica"/>
                <a:cs typeface="Helvetica"/>
              </a:rPr>
              <a:t>Collections</a:t>
            </a:r>
          </a:p>
        </p:txBody>
      </p:sp>
      <p:sp>
        <p:nvSpPr>
          <p:cNvPr id="23" name="TextBox 22"/>
          <p:cNvSpPr txBox="1"/>
          <p:nvPr/>
        </p:nvSpPr>
        <p:spPr>
          <a:xfrm>
            <a:off x="965198" y="930260"/>
            <a:ext cx="30292735" cy="1440312"/>
          </a:xfrm>
          <a:prstGeom prst="rect">
            <a:avLst/>
          </a:prstGeom>
          <a:solidFill>
            <a:schemeClr val="bg1"/>
          </a:solidFill>
        </p:spPr>
        <p:txBody>
          <a:bodyPr wrap="square" lIns="329104" tIns="164551" rIns="329104" bIns="164551" rtlCol="0" anchor="ctr">
            <a:spAutoFit/>
          </a:bodyPr>
          <a:lstStyle/>
          <a:p>
            <a:pPr algn="ctr"/>
            <a:r>
              <a:rPr lang="en-US" sz="7200" dirty="0" smtClean="0">
                <a:latin typeface="Helvetica"/>
                <a:cs typeface="Helvetica"/>
              </a:rPr>
              <a:t>Using Communities to Highlight </a:t>
            </a:r>
            <a:r>
              <a:rPr lang="en-US" sz="7200" dirty="0">
                <a:latin typeface="Helvetica"/>
                <a:cs typeface="Helvetica"/>
              </a:rPr>
              <a:t>Scholarly Content in </a:t>
            </a:r>
            <a:r>
              <a:rPr lang="en-US" sz="7200" dirty="0" smtClean="0">
                <a:latin typeface="Helvetica"/>
                <a:cs typeface="Helvetica"/>
              </a:rPr>
              <a:t>Hydra</a:t>
            </a:r>
          </a:p>
        </p:txBody>
      </p:sp>
      <p:sp>
        <p:nvSpPr>
          <p:cNvPr id="21" name="TextBox 20"/>
          <p:cNvSpPr txBox="1"/>
          <p:nvPr/>
        </p:nvSpPr>
        <p:spPr>
          <a:xfrm>
            <a:off x="914397" y="2370572"/>
            <a:ext cx="13975484" cy="1994309"/>
          </a:xfrm>
          <a:prstGeom prst="rect">
            <a:avLst/>
          </a:prstGeom>
          <a:noFill/>
          <a:ln>
            <a:noFill/>
          </a:ln>
        </p:spPr>
        <p:txBody>
          <a:bodyPr wrap="square" lIns="329104" tIns="164551" rIns="329104" bIns="164551" numCol="1" rtlCol="0" anchor="ctr">
            <a:spAutoFit/>
          </a:bodyPr>
          <a:lstStyle/>
          <a:p>
            <a:r>
              <a:rPr lang="en-US" sz="5400" dirty="0" smtClean="0">
                <a:solidFill>
                  <a:srgbClr val="000000"/>
                </a:solidFill>
                <a:latin typeface="Helvetica"/>
                <a:cs typeface="Helvetica"/>
              </a:rPr>
              <a:t>Sarah Sweeney</a:t>
            </a:r>
          </a:p>
          <a:p>
            <a:r>
              <a:rPr lang="en-US" sz="5400" dirty="0" smtClean="0">
                <a:solidFill>
                  <a:srgbClr val="000000"/>
                </a:solidFill>
                <a:latin typeface="Helvetica"/>
                <a:cs typeface="Helvetica"/>
              </a:rPr>
              <a:t>Northeastern University Library</a:t>
            </a:r>
            <a:endParaRPr lang="en-US" sz="5400" dirty="0">
              <a:solidFill>
                <a:srgbClr val="000000"/>
              </a:solidFill>
              <a:latin typeface="Helvetica"/>
              <a:cs typeface="Helvetica"/>
            </a:endParaRPr>
          </a:p>
        </p:txBody>
      </p:sp>
      <p:sp>
        <p:nvSpPr>
          <p:cNvPr id="22" name="TextBox 21"/>
          <p:cNvSpPr txBox="1"/>
          <p:nvPr/>
        </p:nvSpPr>
        <p:spPr>
          <a:xfrm>
            <a:off x="13035574" y="2370572"/>
            <a:ext cx="18289209" cy="1994309"/>
          </a:xfrm>
          <a:prstGeom prst="rect">
            <a:avLst/>
          </a:prstGeom>
          <a:noFill/>
          <a:ln>
            <a:noFill/>
          </a:ln>
        </p:spPr>
        <p:txBody>
          <a:bodyPr wrap="square" lIns="329104" tIns="164551" rIns="329104" bIns="164551" numCol="1" rtlCol="0" anchor="ctr">
            <a:spAutoFit/>
          </a:bodyPr>
          <a:lstStyle/>
          <a:p>
            <a:pPr algn="r"/>
            <a:r>
              <a:rPr lang="en-US" sz="5400" dirty="0" err="1" smtClean="0">
                <a:solidFill>
                  <a:srgbClr val="000000"/>
                </a:solidFill>
                <a:latin typeface="Helvetica"/>
                <a:cs typeface="Helvetica"/>
              </a:rPr>
              <a:t>sj.sweeney</a:t>
            </a:r>
            <a:r>
              <a:rPr lang="en-US" sz="5400" dirty="0" err="1">
                <a:solidFill>
                  <a:srgbClr val="000000"/>
                </a:solidFill>
                <a:latin typeface="Helvetica"/>
                <a:cs typeface="Helvetica"/>
              </a:rPr>
              <a:t>@neu.edu</a:t>
            </a:r>
            <a:endParaRPr lang="en-US" sz="5400" dirty="0">
              <a:solidFill>
                <a:srgbClr val="000000"/>
              </a:solidFill>
              <a:latin typeface="Helvetica"/>
              <a:cs typeface="Helvetica"/>
            </a:endParaRPr>
          </a:p>
          <a:p>
            <a:pPr algn="r"/>
            <a:r>
              <a:rPr lang="en-US" sz="5400" dirty="0">
                <a:solidFill>
                  <a:srgbClr val="2B84D2"/>
                </a:solidFill>
                <a:latin typeface="Helvetica"/>
                <a:cs typeface="Helvetica"/>
              </a:rPr>
              <a:t>https://</a:t>
            </a:r>
            <a:r>
              <a:rPr lang="en-US" sz="5400" dirty="0" err="1" smtClean="0">
                <a:solidFill>
                  <a:srgbClr val="2B84D2"/>
                </a:solidFill>
                <a:latin typeface="Helvetica"/>
                <a:cs typeface="Helvetica"/>
              </a:rPr>
              <a:t>repository.library.northeastern.edu</a:t>
            </a:r>
            <a:endParaRPr lang="en-US" sz="5400" dirty="0">
              <a:solidFill>
                <a:srgbClr val="2B84D2"/>
              </a:solidFill>
              <a:latin typeface="Helvetica"/>
              <a:cs typeface="Helvetica"/>
            </a:endParaRPr>
          </a:p>
        </p:txBody>
      </p:sp>
      <p:sp>
        <p:nvSpPr>
          <p:cNvPr id="28" name="TextBox 27"/>
          <p:cNvSpPr txBox="1"/>
          <p:nvPr/>
        </p:nvSpPr>
        <p:spPr>
          <a:xfrm>
            <a:off x="914397" y="4593484"/>
            <a:ext cx="9613902" cy="9659994"/>
          </a:xfrm>
          <a:prstGeom prst="rect">
            <a:avLst/>
          </a:prstGeom>
          <a:noFill/>
          <a:ln w="28575" cmpd="sng">
            <a:noFill/>
          </a:ln>
        </p:spPr>
        <p:txBody>
          <a:bodyPr wrap="square" lIns="329104" tIns="164551" rIns="329104" bIns="164551" rtlCol="0">
            <a:spAutoFit/>
          </a:bodyPr>
          <a:lstStyle/>
          <a:p>
            <a:pPr algn="just">
              <a:lnSpc>
                <a:spcPct val="90000"/>
              </a:lnSpc>
            </a:pPr>
            <a:r>
              <a:rPr lang="en-US" sz="4400" b="1" dirty="0" smtClean="0">
                <a:latin typeface="Helvetica"/>
                <a:cs typeface="Helvetica"/>
              </a:rPr>
              <a:t>Introduction</a:t>
            </a:r>
          </a:p>
          <a:p>
            <a:pPr algn="just">
              <a:lnSpc>
                <a:spcPct val="90000"/>
              </a:lnSpc>
            </a:pPr>
            <a:endParaRPr lang="en-US" sz="1400" dirty="0">
              <a:latin typeface="Helvetica"/>
              <a:cs typeface="Helvetica"/>
            </a:endParaRPr>
          </a:p>
          <a:p>
            <a:pPr algn="just">
              <a:lnSpc>
                <a:spcPct val="110000"/>
              </a:lnSpc>
            </a:pPr>
            <a:r>
              <a:rPr lang="en-US" sz="2800" dirty="0" smtClean="0">
                <a:latin typeface="Helvetica"/>
                <a:cs typeface="Helvetica"/>
              </a:rPr>
              <a:t>    The </a:t>
            </a:r>
            <a:r>
              <a:rPr lang="en-US" sz="2800" dirty="0">
                <a:latin typeface="Helvetica"/>
                <a:cs typeface="Helvetica"/>
              </a:rPr>
              <a:t>Digital Repository Service (DRS) was designed to store the important digital assets created as part of Northeastern University's mission, including scholarly, administrative, and archival objects. Early on in the development of the DRS we recognized a need to highlight the scholarly content, including research publications, presentations, datasets, and theses and dissertations (ETDs)</a:t>
            </a:r>
            <a:r>
              <a:rPr lang="en-US" sz="2800" dirty="0" smtClean="0">
                <a:latin typeface="Helvetica"/>
                <a:cs typeface="Helvetica"/>
              </a:rPr>
              <a:t>.</a:t>
            </a:r>
          </a:p>
          <a:p>
            <a:pPr algn="just">
              <a:lnSpc>
                <a:spcPct val="110000"/>
              </a:lnSpc>
            </a:pPr>
            <a:r>
              <a:rPr lang="en-US" sz="2800" dirty="0">
                <a:latin typeface="Helvetica"/>
                <a:cs typeface="Helvetica"/>
              </a:rPr>
              <a:t> </a:t>
            </a:r>
            <a:r>
              <a:rPr lang="en-US" sz="2800" dirty="0" smtClean="0">
                <a:latin typeface="Helvetica"/>
                <a:cs typeface="Helvetica"/>
              </a:rPr>
              <a:t>   Because </a:t>
            </a:r>
            <a:r>
              <a:rPr lang="en-US" sz="2800" dirty="0">
                <a:latin typeface="Helvetica"/>
                <a:cs typeface="Helvetica"/>
              </a:rPr>
              <a:t>most of the scholarly content would originate from Northeastern faculty, we decided to model the DRS collection structure after the Northeastern University community structure and create relationships between the faculty and their communities. The community structure has not just neatly organized repository content according to the existing Northeastern structure, it has made it easier for the system to leverage the relationships between objects to enhance the discoverability of scholarly content in the repository.</a:t>
            </a:r>
            <a:endParaRPr lang="en-US" sz="2800" dirty="0" smtClean="0">
              <a:latin typeface="Helvetica"/>
              <a:cs typeface="Helvetica"/>
            </a:endParaRPr>
          </a:p>
        </p:txBody>
      </p:sp>
      <p:sp>
        <p:nvSpPr>
          <p:cNvPr id="17" name="TextBox 16"/>
          <p:cNvSpPr txBox="1"/>
          <p:nvPr/>
        </p:nvSpPr>
        <p:spPr>
          <a:xfrm>
            <a:off x="2981612" y="16066724"/>
            <a:ext cx="4196340" cy="1178701"/>
          </a:xfrm>
          <a:prstGeom prst="rect">
            <a:avLst/>
          </a:prstGeom>
          <a:solidFill>
            <a:schemeClr val="bg1"/>
          </a:solidFill>
          <a:ln w="28575" cmpd="sng">
            <a:solidFill>
              <a:schemeClr val="tx1"/>
            </a:solidFill>
          </a:ln>
        </p:spPr>
        <p:txBody>
          <a:bodyPr wrap="square" lIns="329104" tIns="164551" rIns="329104" bIns="164551" rtlCol="0">
            <a:spAutoFit/>
          </a:bodyPr>
          <a:lstStyle/>
          <a:p>
            <a:pPr>
              <a:lnSpc>
                <a:spcPct val="90000"/>
              </a:lnSpc>
            </a:pPr>
            <a:r>
              <a:rPr lang="en-US" sz="6000" b="1" dirty="0" smtClean="0">
                <a:solidFill>
                  <a:schemeClr val="accent4">
                    <a:lumMod val="75000"/>
                  </a:schemeClr>
                </a:solidFill>
                <a:latin typeface="Helvetica"/>
                <a:cs typeface="Helvetica"/>
              </a:rPr>
              <a:t>Metadata</a:t>
            </a:r>
            <a:endParaRPr lang="en-US" sz="3600" dirty="0">
              <a:solidFill>
                <a:schemeClr val="accent4">
                  <a:lumMod val="75000"/>
                </a:schemeClr>
              </a:solidFill>
              <a:latin typeface="Helvetica"/>
              <a:cs typeface="Helvetica"/>
            </a:endParaRPr>
          </a:p>
        </p:txBody>
      </p:sp>
      <p:sp>
        <p:nvSpPr>
          <p:cNvPr id="18" name="TextBox 17"/>
          <p:cNvSpPr txBox="1"/>
          <p:nvPr/>
        </p:nvSpPr>
        <p:spPr>
          <a:xfrm>
            <a:off x="13125149" y="9205683"/>
            <a:ext cx="6531394" cy="1178701"/>
          </a:xfrm>
          <a:prstGeom prst="rect">
            <a:avLst/>
          </a:prstGeom>
          <a:solidFill>
            <a:schemeClr val="bg1"/>
          </a:solidFill>
          <a:ln w="28575" cmpd="sng">
            <a:solidFill>
              <a:schemeClr val="tx1"/>
            </a:solidFill>
          </a:ln>
        </p:spPr>
        <p:txBody>
          <a:bodyPr wrap="square" lIns="329104" tIns="164551" rIns="329104" bIns="164551" rtlCol="0">
            <a:spAutoFit/>
          </a:bodyPr>
          <a:lstStyle/>
          <a:p>
            <a:pPr>
              <a:lnSpc>
                <a:spcPct val="90000"/>
              </a:lnSpc>
            </a:pPr>
            <a:r>
              <a:rPr lang="en-US" sz="6000" b="1" dirty="0" smtClean="0">
                <a:solidFill>
                  <a:schemeClr val="accent4">
                    <a:lumMod val="75000"/>
                  </a:schemeClr>
                </a:solidFill>
                <a:latin typeface="Helvetica"/>
                <a:cs typeface="Helvetica"/>
              </a:rPr>
              <a:t>Sample Graph</a:t>
            </a:r>
            <a:endParaRPr lang="en-US" sz="3600" dirty="0">
              <a:solidFill>
                <a:schemeClr val="accent4">
                  <a:lumMod val="75000"/>
                </a:schemeClr>
              </a:solidFill>
              <a:latin typeface="Helvetica"/>
              <a:cs typeface="Helvetica"/>
            </a:endParaRPr>
          </a:p>
        </p:txBody>
      </p:sp>
    </p:spTree>
    <p:extLst>
      <p:ext uri="{BB962C8B-B14F-4D97-AF65-F5344CB8AC3E}">
        <p14:creationId xmlns:p14="http://schemas.microsoft.com/office/powerpoint/2010/main" val="39419580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rot="5400000">
            <a:off x="3203212" y="-3203215"/>
            <a:ext cx="25597570" cy="32004000"/>
          </a:xfrm>
          <a:prstGeom prst="rect">
            <a:avLst/>
          </a:prstGeom>
          <a:solidFill>
            <a:srgbClr val="E8EDEE"/>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3" name="Rectangle 32"/>
          <p:cNvSpPr/>
          <p:nvPr/>
        </p:nvSpPr>
        <p:spPr>
          <a:xfrm>
            <a:off x="10985500" y="20366184"/>
            <a:ext cx="12568465" cy="48421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rot="5400000">
            <a:off x="14324735" y="-12552381"/>
            <a:ext cx="3557729" cy="3027679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3" name="TextBox 12"/>
          <p:cNvSpPr txBox="1"/>
          <p:nvPr/>
        </p:nvSpPr>
        <p:spPr>
          <a:xfrm>
            <a:off x="24012107" y="20448666"/>
            <a:ext cx="7229891" cy="4593995"/>
          </a:xfrm>
          <a:prstGeom prst="rect">
            <a:avLst/>
          </a:prstGeom>
          <a:noFill/>
          <a:ln w="28575" cmpd="sng">
            <a:noFill/>
          </a:ln>
        </p:spPr>
        <p:txBody>
          <a:bodyPr wrap="square" lIns="329104" tIns="164551" rIns="329104" bIns="164551" rtlCol="0">
            <a:spAutoFit/>
          </a:bodyPr>
          <a:lstStyle/>
          <a:p>
            <a:pPr>
              <a:lnSpc>
                <a:spcPct val="90000"/>
              </a:lnSpc>
            </a:pPr>
            <a:r>
              <a:rPr lang="en-US" sz="4000" b="1" dirty="0">
                <a:latin typeface="Helvetica"/>
                <a:cs typeface="Helvetica"/>
              </a:rPr>
              <a:t>About </a:t>
            </a:r>
            <a:r>
              <a:rPr lang="en-US" sz="4000" b="1" dirty="0" smtClean="0">
                <a:latin typeface="Helvetica"/>
                <a:cs typeface="Helvetica"/>
              </a:rPr>
              <a:t>Cerberus</a:t>
            </a:r>
          </a:p>
          <a:p>
            <a:pPr>
              <a:lnSpc>
                <a:spcPct val="90000"/>
              </a:lnSpc>
            </a:pPr>
            <a:endParaRPr lang="en-US" sz="1400" dirty="0">
              <a:latin typeface="Helvetica"/>
              <a:cs typeface="Helvetica"/>
            </a:endParaRPr>
          </a:p>
          <a:p>
            <a:pPr>
              <a:lnSpc>
                <a:spcPct val="110000"/>
              </a:lnSpc>
            </a:pPr>
            <a:r>
              <a:rPr lang="en-US" sz="2400" dirty="0" err="1">
                <a:latin typeface="Helvetica"/>
                <a:cs typeface="Helvetica"/>
              </a:rPr>
              <a:t>Lorem</a:t>
            </a:r>
            <a:r>
              <a:rPr lang="en-US" sz="2400" dirty="0">
                <a:latin typeface="Helvetica"/>
                <a:cs typeface="Helvetica"/>
              </a:rPr>
              <a:t> </a:t>
            </a:r>
            <a:r>
              <a:rPr lang="en-US" sz="2400" dirty="0" err="1">
                <a:latin typeface="Helvetica"/>
                <a:cs typeface="Helvetica"/>
              </a:rPr>
              <a:t>ipsum</a:t>
            </a:r>
            <a:r>
              <a:rPr lang="en-US" sz="2400" dirty="0">
                <a:latin typeface="Helvetica"/>
                <a:cs typeface="Helvetica"/>
              </a:rPr>
              <a:t> </a:t>
            </a:r>
            <a:r>
              <a:rPr lang="en-US" sz="2400" dirty="0" smtClean="0">
                <a:latin typeface="Helvetica"/>
                <a:cs typeface="Helvetica"/>
              </a:rPr>
              <a:t>dolor sit </a:t>
            </a:r>
            <a:r>
              <a:rPr lang="en-US" sz="2400" dirty="0" err="1">
                <a:latin typeface="Helvetica"/>
                <a:cs typeface="Helvetica"/>
              </a:rPr>
              <a:t>amet</a:t>
            </a:r>
            <a:r>
              <a:rPr lang="en-US" sz="2400" dirty="0" smtClean="0">
                <a:latin typeface="Helvetica"/>
                <a:cs typeface="Helvetica"/>
              </a:rPr>
              <a:t>,</a:t>
            </a:r>
          </a:p>
          <a:p>
            <a:pPr>
              <a:lnSpc>
                <a:spcPct val="110000"/>
              </a:lnSpc>
            </a:pPr>
            <a:r>
              <a:rPr lang="en-US" sz="2400" dirty="0" err="1" smtClean="0">
                <a:latin typeface="Helvetica"/>
                <a:cs typeface="Helvetica"/>
              </a:rPr>
              <a:t>Consect</a:t>
            </a:r>
            <a:r>
              <a:rPr lang="en-US" sz="2400" dirty="0">
                <a:latin typeface="Helvetica"/>
                <a:cs typeface="Helvetica"/>
              </a:rPr>
              <a:t> </a:t>
            </a:r>
            <a:r>
              <a:rPr lang="en-US" sz="2400" dirty="0" err="1" smtClean="0">
                <a:latin typeface="Helvetica"/>
                <a:cs typeface="Helvetica"/>
              </a:rPr>
              <a:t>adipiscing</a:t>
            </a:r>
            <a:r>
              <a:rPr lang="en-US" sz="2400" dirty="0" smtClean="0">
                <a:latin typeface="Helvetica"/>
                <a:cs typeface="Helvetica"/>
              </a:rPr>
              <a:t> </a:t>
            </a:r>
            <a:r>
              <a:rPr lang="en-US" sz="2400" dirty="0" err="1">
                <a:latin typeface="Helvetica"/>
                <a:cs typeface="Helvetica"/>
              </a:rPr>
              <a:t>elit</a:t>
            </a:r>
            <a:r>
              <a:rPr lang="en-US" sz="2400" dirty="0">
                <a:latin typeface="Helvetica"/>
                <a:cs typeface="Helvetica"/>
              </a:rPr>
              <a:t>, </a:t>
            </a:r>
            <a:r>
              <a:rPr lang="en-US" sz="2400" dirty="0" err="1" smtClean="0">
                <a:latin typeface="Helvetica"/>
                <a:cs typeface="Helvetica"/>
              </a:rPr>
              <a:t>lgk</a:t>
            </a:r>
            <a:endParaRPr lang="en-US" sz="2400" dirty="0" smtClean="0">
              <a:latin typeface="Helvetica"/>
              <a:cs typeface="Helvetica"/>
            </a:endParaRPr>
          </a:p>
          <a:p>
            <a:pPr>
              <a:lnSpc>
                <a:spcPct val="110000"/>
              </a:lnSpc>
            </a:pPr>
            <a:r>
              <a:rPr lang="en-US" sz="2400" dirty="0" err="1" smtClean="0">
                <a:latin typeface="Helvetica"/>
                <a:cs typeface="Helvetica"/>
              </a:rPr>
              <a:t>sed</a:t>
            </a:r>
            <a:r>
              <a:rPr lang="en-US" sz="2400" dirty="0" smtClean="0">
                <a:latin typeface="Helvetica"/>
                <a:cs typeface="Helvetica"/>
              </a:rPr>
              <a:t> </a:t>
            </a:r>
            <a:r>
              <a:rPr lang="en-US" sz="2400" dirty="0">
                <a:latin typeface="Helvetica"/>
                <a:cs typeface="Helvetica"/>
              </a:rPr>
              <a:t>do </a:t>
            </a:r>
            <a:r>
              <a:rPr lang="en-US" sz="2400" dirty="0" err="1">
                <a:latin typeface="Helvetica"/>
                <a:cs typeface="Helvetica"/>
              </a:rPr>
              <a:t>eiusmod</a:t>
            </a:r>
            <a:r>
              <a:rPr lang="en-US" sz="2400" dirty="0">
                <a:latin typeface="Helvetica"/>
                <a:cs typeface="Helvetica"/>
              </a:rPr>
              <a:t> </a:t>
            </a:r>
            <a:r>
              <a:rPr lang="en-US" sz="2400" dirty="0" err="1" smtClean="0">
                <a:latin typeface="Helvetica"/>
                <a:cs typeface="Helvetica"/>
              </a:rPr>
              <a:t>tempor</a:t>
            </a:r>
            <a:r>
              <a:rPr lang="en-US" sz="2400" dirty="0">
                <a:latin typeface="Helvetica"/>
                <a:cs typeface="Helvetica"/>
              </a:rPr>
              <a:t> </a:t>
            </a:r>
            <a:r>
              <a:rPr lang="en-US" sz="2400" dirty="0" smtClean="0">
                <a:latin typeface="Helvetica"/>
                <a:cs typeface="Helvetica"/>
              </a:rPr>
              <a:t>sed. </a:t>
            </a:r>
          </a:p>
          <a:p>
            <a:pPr>
              <a:lnSpc>
                <a:spcPct val="110000"/>
              </a:lnSpc>
            </a:pPr>
            <a:r>
              <a:rPr lang="en-US" sz="2400" dirty="0" err="1" smtClean="0">
                <a:latin typeface="Helvetica"/>
                <a:cs typeface="Helvetica"/>
              </a:rPr>
              <a:t>Consect</a:t>
            </a:r>
            <a:r>
              <a:rPr lang="en-US" sz="2400" dirty="0" smtClean="0">
                <a:latin typeface="Helvetica"/>
                <a:cs typeface="Helvetica"/>
              </a:rPr>
              <a:t> </a:t>
            </a:r>
            <a:r>
              <a:rPr lang="en-US" sz="2400" dirty="0" err="1">
                <a:latin typeface="Helvetica"/>
                <a:cs typeface="Helvetica"/>
              </a:rPr>
              <a:t>adipiscing</a:t>
            </a:r>
            <a:r>
              <a:rPr lang="en-US" sz="2400" dirty="0">
                <a:latin typeface="Helvetica"/>
                <a:cs typeface="Helvetica"/>
              </a:rPr>
              <a:t> </a:t>
            </a:r>
            <a:r>
              <a:rPr lang="en-US" sz="2400" dirty="0" err="1">
                <a:latin typeface="Helvetica"/>
                <a:cs typeface="Helvetica"/>
              </a:rPr>
              <a:t>elit</a:t>
            </a:r>
            <a:r>
              <a:rPr lang="en-US" sz="2400" dirty="0">
                <a:latin typeface="Helvetica"/>
                <a:cs typeface="Helvetica"/>
              </a:rPr>
              <a:t>, </a:t>
            </a:r>
            <a:r>
              <a:rPr lang="en-US" sz="2400" dirty="0" err="1" smtClean="0">
                <a:latin typeface="Helvetica"/>
                <a:cs typeface="Helvetica"/>
              </a:rPr>
              <a:t>lgksed</a:t>
            </a:r>
            <a:r>
              <a:rPr lang="en-US" sz="2400" dirty="0" smtClean="0">
                <a:latin typeface="Helvetica"/>
                <a:cs typeface="Helvetica"/>
              </a:rPr>
              <a:t> </a:t>
            </a:r>
            <a:r>
              <a:rPr lang="en-US" sz="2400" dirty="0">
                <a:latin typeface="Helvetica"/>
                <a:cs typeface="Helvetica"/>
              </a:rPr>
              <a:t>do </a:t>
            </a:r>
            <a:r>
              <a:rPr lang="en-US" sz="2400" dirty="0" err="1" smtClean="0">
                <a:latin typeface="Helvetica"/>
                <a:cs typeface="Helvetica"/>
              </a:rPr>
              <a:t>eiusmod</a:t>
            </a:r>
            <a:r>
              <a:rPr lang="en-US" sz="2400" dirty="0" smtClean="0">
                <a:latin typeface="Helvetica"/>
                <a:cs typeface="Helvetica"/>
              </a:rPr>
              <a:t> </a:t>
            </a:r>
            <a:r>
              <a:rPr lang="en-US" sz="2400" dirty="0" err="1">
                <a:latin typeface="Helvetica"/>
                <a:cs typeface="Helvetica"/>
              </a:rPr>
              <a:t>tempor</a:t>
            </a:r>
            <a:r>
              <a:rPr lang="en-US" sz="2400" dirty="0">
                <a:latin typeface="Helvetica"/>
                <a:cs typeface="Helvetica"/>
              </a:rPr>
              <a:t> sed. </a:t>
            </a:r>
            <a:r>
              <a:rPr lang="en-US" sz="2400" dirty="0" err="1">
                <a:latin typeface="Helvetica"/>
                <a:cs typeface="Helvetica"/>
              </a:rPr>
              <a:t>eiusmod</a:t>
            </a:r>
            <a:r>
              <a:rPr lang="en-US" sz="2400" dirty="0">
                <a:latin typeface="Helvetica"/>
                <a:cs typeface="Helvetica"/>
              </a:rPr>
              <a:t> </a:t>
            </a:r>
            <a:r>
              <a:rPr lang="en-US" sz="2400" dirty="0" err="1" smtClean="0">
                <a:latin typeface="Helvetica"/>
                <a:cs typeface="Helvetica"/>
              </a:rPr>
              <a:t>tempor</a:t>
            </a:r>
            <a:r>
              <a:rPr lang="en-US" sz="2400" dirty="0" smtClean="0">
                <a:latin typeface="Helvetica"/>
                <a:cs typeface="Helvetica"/>
              </a:rPr>
              <a:t> </a:t>
            </a:r>
            <a:r>
              <a:rPr lang="en-US" sz="2400" dirty="0">
                <a:latin typeface="Helvetica"/>
                <a:cs typeface="Helvetica"/>
              </a:rPr>
              <a:t>sed. </a:t>
            </a:r>
            <a:r>
              <a:rPr lang="en-US" sz="2400" dirty="0" err="1" smtClean="0">
                <a:latin typeface="Helvetica"/>
                <a:cs typeface="Helvetica"/>
              </a:rPr>
              <a:t>Eiusmod</a:t>
            </a:r>
            <a:r>
              <a:rPr lang="en-US" sz="2800" dirty="0">
                <a:latin typeface="Helvetica"/>
                <a:cs typeface="Helvetica"/>
              </a:rPr>
              <a:t>. </a:t>
            </a:r>
            <a:r>
              <a:rPr lang="en-US" sz="2800" dirty="0" err="1">
                <a:latin typeface="Helvetica"/>
                <a:cs typeface="Helvetica"/>
              </a:rPr>
              <a:t>Consect</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lgksed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sed.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endParaRPr lang="en-US" sz="2800" dirty="0" smtClean="0">
              <a:latin typeface="Helvetica"/>
              <a:cs typeface="Helvetica"/>
            </a:endParaRPr>
          </a:p>
          <a:p>
            <a:pPr>
              <a:lnSpc>
                <a:spcPct val="110000"/>
              </a:lnSpc>
            </a:pPr>
            <a:r>
              <a:rPr lang="en-US" sz="2800" b="1" dirty="0" err="1" smtClean="0">
                <a:solidFill>
                  <a:srgbClr val="2B84D2"/>
                </a:solidFill>
                <a:latin typeface="Helvetica"/>
                <a:cs typeface="Helvetica"/>
              </a:rPr>
              <a:t>github.com</a:t>
            </a:r>
            <a:r>
              <a:rPr lang="en-US" sz="2800" b="1" dirty="0">
                <a:solidFill>
                  <a:srgbClr val="2B84D2"/>
                </a:solidFill>
                <a:latin typeface="Helvetica"/>
                <a:cs typeface="Helvetica"/>
              </a:rPr>
              <a:t>/NEU-Libraries/</a:t>
            </a:r>
            <a:r>
              <a:rPr lang="en-US" sz="2800" b="1" dirty="0" err="1">
                <a:solidFill>
                  <a:srgbClr val="2B84D2"/>
                </a:solidFill>
                <a:latin typeface="Helvetica"/>
                <a:cs typeface="Helvetica"/>
              </a:rPr>
              <a:t>cerberus</a:t>
            </a:r>
            <a:endParaRPr lang="en-US" sz="2800" b="1" dirty="0">
              <a:solidFill>
                <a:srgbClr val="2B84D2"/>
              </a:solidFill>
              <a:latin typeface="Helvetica"/>
              <a:cs typeface="Helvetica"/>
            </a:endParaRPr>
          </a:p>
        </p:txBody>
      </p:sp>
      <p:pic>
        <p:nvPicPr>
          <p:cNvPr id="6" name="Picture 5" descr="SmartCollections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5501" y="4774325"/>
            <a:ext cx="10637010" cy="15252792"/>
          </a:xfrm>
          <a:prstGeom prst="rect">
            <a:avLst/>
          </a:prstGeom>
        </p:spPr>
      </p:pic>
      <p:sp>
        <p:nvSpPr>
          <p:cNvPr id="24" name="TextBox 23"/>
          <p:cNvSpPr txBox="1"/>
          <p:nvPr/>
        </p:nvSpPr>
        <p:spPr>
          <a:xfrm>
            <a:off x="21622510" y="4664641"/>
            <a:ext cx="9619488" cy="9659994"/>
          </a:xfrm>
          <a:prstGeom prst="rect">
            <a:avLst/>
          </a:prstGeom>
          <a:noFill/>
          <a:ln w="28575" cmpd="sng">
            <a:noFill/>
          </a:ln>
        </p:spPr>
        <p:txBody>
          <a:bodyPr wrap="square" lIns="329104" tIns="164551" rIns="329104" bIns="164551" rtlCol="0">
            <a:spAutoFit/>
          </a:bodyPr>
          <a:lstStyle/>
          <a:p>
            <a:pPr>
              <a:lnSpc>
                <a:spcPct val="90000"/>
              </a:lnSpc>
            </a:pPr>
            <a:r>
              <a:rPr lang="en-US" sz="4400" b="1" dirty="0" smtClean="0">
                <a:latin typeface="Helvetica"/>
                <a:cs typeface="Helvetica"/>
              </a:rPr>
              <a:t>Communities </a:t>
            </a:r>
            <a:r>
              <a:rPr lang="en-US" sz="3600" b="1" dirty="0" smtClean="0">
                <a:latin typeface="Helvetica"/>
                <a:cs typeface="Helvetica"/>
              </a:rPr>
              <a:t>&amp;</a:t>
            </a:r>
            <a:r>
              <a:rPr lang="en-US" sz="4400" b="1" dirty="0" smtClean="0">
                <a:latin typeface="Helvetica"/>
                <a:cs typeface="Helvetica"/>
              </a:rPr>
              <a:t> Smart Collections</a:t>
            </a:r>
          </a:p>
          <a:p>
            <a:pPr>
              <a:lnSpc>
                <a:spcPct val="90000"/>
              </a:lnSpc>
            </a:pPr>
            <a:endParaRPr lang="en-US" sz="1400" dirty="0">
              <a:latin typeface="Helvetica"/>
              <a:cs typeface="Helvetica"/>
            </a:endParaRPr>
          </a:p>
          <a:p>
            <a:pPr>
              <a:lnSpc>
                <a:spcPct val="110000"/>
              </a:lnSpc>
            </a:pP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dolore</a:t>
            </a:r>
            <a:r>
              <a:rPr lang="en-US" sz="2800" dirty="0" smtClean="0">
                <a:latin typeface="Helvetica"/>
                <a:cs typeface="Helvetica"/>
              </a:rPr>
              <a:t> magna </a:t>
            </a:r>
            <a:r>
              <a:rPr lang="en-US" sz="2800" dirty="0" err="1" smtClean="0">
                <a:latin typeface="Helvetica"/>
                <a:cs typeface="Helvetica"/>
              </a:rPr>
              <a:t>aliqua</a:t>
            </a:r>
            <a:r>
              <a:rPr lang="en-US" sz="2800" dirty="0" smtClean="0">
                <a:latin typeface="Helvetica"/>
                <a:cs typeface="Helvetica"/>
              </a:rPr>
              <a:t> magna </a:t>
            </a:r>
            <a:r>
              <a:rPr lang="en-US" sz="2800" dirty="0" err="1" smtClean="0">
                <a:latin typeface="Helvetica"/>
                <a:cs typeface="Helvetica"/>
              </a:rPr>
              <a:t>aliqua</a:t>
            </a:r>
            <a:r>
              <a:rPr lang="en-US" sz="2800" dirty="0" smtClean="0">
                <a:latin typeface="Helvetica"/>
                <a:cs typeface="Helvetica"/>
              </a:rPr>
              <a:t> magna </a:t>
            </a:r>
            <a:r>
              <a:rPr lang="en-US" sz="2800" dirty="0" err="1" smtClean="0">
                <a:latin typeface="Helvetica"/>
                <a:cs typeface="Helvetica"/>
              </a:rPr>
              <a:t>aliqua</a:t>
            </a:r>
            <a:r>
              <a:rPr lang="en-US" sz="2800" dirty="0" smtClean="0">
                <a:latin typeface="Helvetica"/>
                <a:cs typeface="Helvetica"/>
              </a:rPr>
              <a:t> magna </a:t>
            </a:r>
            <a:r>
              <a:rPr lang="en-US" sz="2800" dirty="0" err="1" smtClean="0">
                <a:latin typeface="Helvetica"/>
                <a:cs typeface="Helvetica"/>
              </a:rPr>
              <a:t>aliqua</a:t>
            </a:r>
            <a:r>
              <a:rPr lang="en-US" sz="2800" dirty="0" smtClean="0">
                <a:latin typeface="Helvetica"/>
                <a:cs typeface="Helvetica"/>
              </a:rPr>
              <a:t>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dolore</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dolore</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dolore</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dolore</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eiusmod</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r>
              <a:rPr lang="en-US" sz="2800" dirty="0" smtClean="0">
                <a:latin typeface="Helvetica"/>
                <a:cs typeface="Helvetica"/>
              </a:rPr>
              <a:t> </a:t>
            </a:r>
            <a:r>
              <a:rPr lang="en-US" sz="2800" dirty="0" err="1" smtClean="0">
                <a:latin typeface="Helvetica"/>
                <a:cs typeface="Helvetica"/>
              </a:rPr>
              <a:t>labore</a:t>
            </a:r>
            <a:r>
              <a:rPr lang="en-US" sz="2800" dirty="0" smtClean="0">
                <a:latin typeface="Helvetica"/>
                <a:cs typeface="Helvetica"/>
              </a:rPr>
              <a:t> et.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 </a:t>
            </a:r>
            <a:r>
              <a:rPr lang="en-US" sz="2800" dirty="0" err="1" smtClean="0">
                <a:latin typeface="Helvetica"/>
                <a:cs typeface="Helvetica"/>
              </a:rPr>
              <a:t>incididunt</a:t>
            </a:r>
            <a:r>
              <a:rPr lang="en-US" sz="2800" dirty="0" smtClean="0">
                <a:latin typeface="Helvetica"/>
                <a:cs typeface="Helvetica"/>
              </a:rPr>
              <a:t> </a:t>
            </a:r>
            <a:r>
              <a:rPr lang="en-US" sz="2800" dirty="0" err="1" smtClean="0">
                <a:latin typeface="Helvetica"/>
                <a:cs typeface="Helvetica"/>
              </a:rPr>
              <a:t>ut</a:t>
            </a:r>
            <a:endParaRPr lang="en-US" sz="2800" dirty="0">
              <a:latin typeface="Helvetica"/>
              <a:cs typeface="Helvetica"/>
            </a:endParaRPr>
          </a:p>
        </p:txBody>
      </p:sp>
      <p:sp>
        <p:nvSpPr>
          <p:cNvPr id="31" name="TextBox 30"/>
          <p:cNvSpPr txBox="1"/>
          <p:nvPr/>
        </p:nvSpPr>
        <p:spPr>
          <a:xfrm>
            <a:off x="17321489" y="20639715"/>
            <a:ext cx="6232476" cy="4446262"/>
          </a:xfrm>
          <a:prstGeom prst="rect">
            <a:avLst/>
          </a:prstGeom>
          <a:noFill/>
          <a:ln w="28575" cmpd="sng">
            <a:noFill/>
          </a:ln>
        </p:spPr>
        <p:txBody>
          <a:bodyPr wrap="square" lIns="329104" tIns="164551" rIns="329104" bIns="164551" rtlCol="0">
            <a:spAutoFit/>
          </a:bodyPr>
          <a:lstStyle/>
          <a:p>
            <a:pPr>
              <a:lnSpc>
                <a:spcPct val="90000"/>
              </a:lnSpc>
            </a:pPr>
            <a:r>
              <a:rPr lang="en-US" sz="4400" b="1" dirty="0" smtClean="0">
                <a:latin typeface="Helvetica"/>
                <a:cs typeface="Helvetica"/>
              </a:rPr>
              <a:t>Disadvantages</a:t>
            </a:r>
          </a:p>
          <a:p>
            <a:pPr>
              <a:lnSpc>
                <a:spcPct val="90000"/>
              </a:lnSpc>
            </a:pPr>
            <a:endParaRPr lang="en-US" sz="1400" dirty="0">
              <a:latin typeface="Helvetica"/>
              <a:cs typeface="Helvetica"/>
            </a:endParaRPr>
          </a:p>
          <a:p>
            <a:pPr marL="457200" indent="-457200">
              <a:lnSpc>
                <a:spcPct val="110000"/>
              </a:lnSpc>
              <a:buFont typeface="Arial"/>
              <a:buChar char="•"/>
            </a:pPr>
            <a:r>
              <a:rPr lang="en-US" sz="2800" dirty="0">
                <a:latin typeface="Helvetica"/>
                <a:cs typeface="Helvetica"/>
              </a:rPr>
              <a:t>Maintaining the repository structure as the University </a:t>
            </a:r>
            <a:r>
              <a:rPr lang="en-US" sz="2800" dirty="0" smtClean="0">
                <a:latin typeface="Helvetica"/>
                <a:cs typeface="Helvetica"/>
              </a:rPr>
              <a:t>evolves</a:t>
            </a:r>
          </a:p>
          <a:p>
            <a:pPr marL="457200" indent="-457200">
              <a:lnSpc>
                <a:spcPct val="110000"/>
              </a:lnSpc>
              <a:buFont typeface="Arial"/>
              <a:buChar char="•"/>
            </a:pPr>
            <a:r>
              <a:rPr lang="en-US" sz="2800" dirty="0">
                <a:latin typeface="Helvetica"/>
                <a:cs typeface="Helvetica"/>
              </a:rPr>
              <a:t>Educating users on the concept of Smart </a:t>
            </a:r>
            <a:r>
              <a:rPr lang="en-US" sz="2800" dirty="0" smtClean="0">
                <a:latin typeface="Helvetica"/>
                <a:cs typeface="Helvetica"/>
              </a:rPr>
              <a:t>Collections</a:t>
            </a:r>
          </a:p>
          <a:p>
            <a:pPr marL="457200" indent="-457200">
              <a:lnSpc>
                <a:spcPct val="110000"/>
              </a:lnSpc>
              <a:buFont typeface="Arial"/>
              <a:buChar char="•"/>
            </a:pPr>
            <a:r>
              <a:rPr lang="en-US" sz="2800" dirty="0">
                <a:latin typeface="Helvetica"/>
                <a:cs typeface="Helvetica"/>
              </a:rPr>
              <a:t>Two classes of user: faculty and staff</a:t>
            </a:r>
            <a:endParaRPr lang="en-US" sz="2800" dirty="0" smtClean="0">
              <a:latin typeface="Helvetica"/>
              <a:cs typeface="Helvetica"/>
            </a:endParaRPr>
          </a:p>
        </p:txBody>
      </p:sp>
      <p:pic>
        <p:nvPicPr>
          <p:cNvPr id="3" name="Picture 2" descr="fullpagelarg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202" y="14665662"/>
            <a:ext cx="9563097" cy="10017508"/>
          </a:xfrm>
          <a:prstGeom prst="rect">
            <a:avLst/>
          </a:prstGeom>
        </p:spPr>
      </p:pic>
      <p:pic>
        <p:nvPicPr>
          <p:cNvPr id="2" name="Picture 1" descr="Cerberus_Log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16288" y="20639716"/>
            <a:ext cx="2371257" cy="1832335"/>
          </a:xfrm>
          <a:prstGeom prst="rect">
            <a:avLst/>
          </a:prstGeom>
        </p:spPr>
      </p:pic>
      <p:sp>
        <p:nvSpPr>
          <p:cNvPr id="34" name="TextBox 33"/>
          <p:cNvSpPr txBox="1"/>
          <p:nvPr/>
        </p:nvSpPr>
        <p:spPr>
          <a:xfrm>
            <a:off x="21622511" y="14421788"/>
            <a:ext cx="9637776" cy="5868189"/>
          </a:xfrm>
          <a:prstGeom prst="rect">
            <a:avLst/>
          </a:prstGeom>
          <a:noFill/>
          <a:ln w="28575" cmpd="sng">
            <a:noFill/>
          </a:ln>
        </p:spPr>
        <p:txBody>
          <a:bodyPr wrap="square" lIns="329104" tIns="164551" rIns="329104" bIns="164551" rtlCol="0">
            <a:spAutoFit/>
          </a:bodyPr>
          <a:lstStyle/>
          <a:p>
            <a:pPr>
              <a:lnSpc>
                <a:spcPct val="90000"/>
              </a:lnSpc>
            </a:pPr>
            <a:r>
              <a:rPr lang="en-US" sz="4400" b="1" dirty="0" smtClean="0">
                <a:latin typeface="Helvetica"/>
                <a:cs typeface="Helvetica"/>
              </a:rPr>
              <a:t>User Education</a:t>
            </a:r>
          </a:p>
          <a:p>
            <a:pPr>
              <a:lnSpc>
                <a:spcPct val="90000"/>
              </a:lnSpc>
            </a:pPr>
            <a:endParaRPr lang="en-US" sz="1400" dirty="0">
              <a:latin typeface="Helvetica"/>
              <a:cs typeface="Helvetica"/>
            </a:endParaRPr>
          </a:p>
          <a:p>
            <a:pPr>
              <a:lnSpc>
                <a:spcPct val="110000"/>
              </a:lnSpc>
            </a:pP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smtClean="0">
                <a:latin typeface="Helvetica"/>
                <a:cs typeface="Helvetica"/>
              </a:rPr>
              <a:t>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a:latin typeface="Helvetica"/>
                <a:cs typeface="Helvetica"/>
              </a:rPr>
              <a:t>.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smtClean="0">
                <a:latin typeface="Helvetica"/>
                <a:cs typeface="Helvetica"/>
              </a:rPr>
              <a:t>magna.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a:latin typeface="Helvetica"/>
                <a:cs typeface="Helvetica"/>
              </a:rPr>
              <a:t> </a:t>
            </a:r>
            <a:r>
              <a:rPr lang="en-US" sz="2800" dirty="0" err="1">
                <a:latin typeface="Helvetica"/>
                <a:cs typeface="Helvetica"/>
              </a:rPr>
              <a:t>aliqua</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magna. </a:t>
            </a:r>
            <a:r>
              <a:rPr lang="en-US" sz="2800" dirty="0" err="1">
                <a:latin typeface="Helvetica"/>
                <a:cs typeface="Helvetica"/>
              </a:rPr>
              <a:t>Lorem</a:t>
            </a:r>
            <a:r>
              <a:rPr lang="en-US" sz="2800" dirty="0">
                <a:latin typeface="Helvetica"/>
                <a:cs typeface="Helvetica"/>
              </a:rPr>
              <a:t> </a:t>
            </a:r>
            <a:r>
              <a:rPr lang="en-US" sz="2800" dirty="0" err="1" smtClean="0">
                <a:latin typeface="Helvetica"/>
                <a:cs typeface="Helvetica"/>
              </a:rPr>
              <a:t>ipsum</a:t>
            </a:r>
            <a:endParaRPr lang="en-US" sz="2800" dirty="0">
              <a:latin typeface="Helvetica"/>
              <a:cs typeface="Helvetica"/>
            </a:endParaRPr>
          </a:p>
        </p:txBody>
      </p:sp>
      <p:sp>
        <p:nvSpPr>
          <p:cNvPr id="35" name="TextBox 34"/>
          <p:cNvSpPr txBox="1"/>
          <p:nvPr/>
        </p:nvSpPr>
        <p:spPr>
          <a:xfrm>
            <a:off x="10985499" y="20639716"/>
            <a:ext cx="6213955" cy="4446262"/>
          </a:xfrm>
          <a:prstGeom prst="rect">
            <a:avLst/>
          </a:prstGeom>
          <a:noFill/>
          <a:ln w="28575" cmpd="sng">
            <a:noFill/>
          </a:ln>
        </p:spPr>
        <p:txBody>
          <a:bodyPr wrap="square" lIns="329104" tIns="164551" rIns="329104" bIns="164551" rtlCol="0">
            <a:spAutoFit/>
          </a:bodyPr>
          <a:lstStyle/>
          <a:p>
            <a:pPr>
              <a:lnSpc>
                <a:spcPct val="90000"/>
              </a:lnSpc>
            </a:pPr>
            <a:r>
              <a:rPr lang="en-US" sz="4400" b="1" dirty="0" smtClean="0">
                <a:latin typeface="Helvetica"/>
                <a:cs typeface="Helvetica"/>
              </a:rPr>
              <a:t>Advantages</a:t>
            </a:r>
          </a:p>
          <a:p>
            <a:pPr>
              <a:lnSpc>
                <a:spcPct val="90000"/>
              </a:lnSpc>
            </a:pPr>
            <a:endParaRPr lang="en-US" sz="1400" dirty="0">
              <a:latin typeface="Helvetica"/>
              <a:cs typeface="Helvetica"/>
            </a:endParaRPr>
          </a:p>
          <a:p>
            <a:pPr marL="457200" indent="-457200">
              <a:lnSpc>
                <a:spcPct val="110000"/>
              </a:lnSpc>
              <a:buFont typeface="Arial"/>
              <a:buChar char="•"/>
            </a:pPr>
            <a:r>
              <a:rPr lang="en-US" sz="2800" dirty="0">
                <a:latin typeface="Helvetica"/>
                <a:cs typeface="Helvetica"/>
              </a:rPr>
              <a:t>Easy organization of university departments and </a:t>
            </a:r>
            <a:r>
              <a:rPr lang="en-US" sz="2800" dirty="0" smtClean="0">
                <a:latin typeface="Helvetica"/>
                <a:cs typeface="Helvetica"/>
              </a:rPr>
              <a:t>faculty</a:t>
            </a:r>
          </a:p>
          <a:p>
            <a:pPr marL="457200" indent="-457200">
              <a:lnSpc>
                <a:spcPct val="110000"/>
              </a:lnSpc>
              <a:buFont typeface="Arial"/>
              <a:buChar char="•"/>
            </a:pPr>
            <a:r>
              <a:rPr lang="en-US" sz="2800" dirty="0">
                <a:latin typeface="Helvetica"/>
                <a:cs typeface="Helvetica"/>
              </a:rPr>
              <a:t>A nested repository structure that is quickly understood by </a:t>
            </a:r>
            <a:r>
              <a:rPr lang="en-US" sz="2800" dirty="0" smtClean="0">
                <a:latin typeface="Helvetica"/>
                <a:cs typeface="Helvetica"/>
              </a:rPr>
              <a:t>users </a:t>
            </a:r>
            <a:r>
              <a:rPr lang="en-US" sz="2800" dirty="0">
                <a:latin typeface="Helvetica"/>
                <a:cs typeface="Helvetica"/>
              </a:rPr>
              <a:t>users users users users </a:t>
            </a:r>
            <a:endParaRPr lang="en-US" sz="2800" dirty="0" smtClean="0">
              <a:latin typeface="Helvetica"/>
              <a:cs typeface="Helvetica"/>
            </a:endParaRPr>
          </a:p>
          <a:p>
            <a:pPr marL="457200" indent="-457200">
              <a:lnSpc>
                <a:spcPct val="110000"/>
              </a:lnSpc>
              <a:buFont typeface="Arial"/>
              <a:buChar char="•"/>
            </a:pPr>
            <a:r>
              <a:rPr lang="en-US" sz="2800" dirty="0">
                <a:latin typeface="Helvetica"/>
                <a:cs typeface="Helvetica"/>
              </a:rPr>
              <a:t>Multiple browsing methods to enhance discovery of content</a:t>
            </a:r>
            <a:endParaRPr lang="en-US" sz="2800" dirty="0" smtClean="0">
              <a:latin typeface="Helvetica"/>
              <a:cs typeface="Helvetica"/>
            </a:endParaRPr>
          </a:p>
        </p:txBody>
      </p:sp>
      <p:sp>
        <p:nvSpPr>
          <p:cNvPr id="23" name="TextBox 22"/>
          <p:cNvSpPr txBox="1"/>
          <p:nvPr/>
        </p:nvSpPr>
        <p:spPr>
          <a:xfrm>
            <a:off x="965198" y="930260"/>
            <a:ext cx="30292735" cy="1440312"/>
          </a:xfrm>
          <a:prstGeom prst="rect">
            <a:avLst/>
          </a:prstGeom>
          <a:solidFill>
            <a:schemeClr val="bg1"/>
          </a:solidFill>
        </p:spPr>
        <p:txBody>
          <a:bodyPr wrap="square" lIns="329104" tIns="164551" rIns="329104" bIns="164551" rtlCol="0" anchor="ctr">
            <a:spAutoFit/>
          </a:bodyPr>
          <a:lstStyle/>
          <a:p>
            <a:pPr algn="ctr"/>
            <a:r>
              <a:rPr lang="en-US" sz="7200" dirty="0" smtClean="0">
                <a:latin typeface="Helvetica"/>
                <a:cs typeface="Helvetica"/>
              </a:rPr>
              <a:t>Using Communities to Highlight </a:t>
            </a:r>
            <a:r>
              <a:rPr lang="en-US" sz="7200" dirty="0">
                <a:latin typeface="Helvetica"/>
                <a:cs typeface="Helvetica"/>
              </a:rPr>
              <a:t>Scholarly Content in </a:t>
            </a:r>
            <a:r>
              <a:rPr lang="en-US" sz="7200" dirty="0" smtClean="0">
                <a:latin typeface="Helvetica"/>
                <a:cs typeface="Helvetica"/>
              </a:rPr>
              <a:t>Hydra</a:t>
            </a:r>
          </a:p>
        </p:txBody>
      </p:sp>
      <p:sp>
        <p:nvSpPr>
          <p:cNvPr id="21" name="TextBox 20"/>
          <p:cNvSpPr txBox="1"/>
          <p:nvPr/>
        </p:nvSpPr>
        <p:spPr>
          <a:xfrm>
            <a:off x="914397" y="2370572"/>
            <a:ext cx="13975484" cy="1994309"/>
          </a:xfrm>
          <a:prstGeom prst="rect">
            <a:avLst/>
          </a:prstGeom>
          <a:noFill/>
          <a:ln>
            <a:noFill/>
          </a:ln>
        </p:spPr>
        <p:txBody>
          <a:bodyPr wrap="square" lIns="329104" tIns="164551" rIns="329104" bIns="164551" numCol="1" rtlCol="0" anchor="ctr">
            <a:spAutoFit/>
          </a:bodyPr>
          <a:lstStyle/>
          <a:p>
            <a:r>
              <a:rPr lang="en-US" sz="5400" dirty="0" smtClean="0">
                <a:solidFill>
                  <a:srgbClr val="000000"/>
                </a:solidFill>
                <a:latin typeface="Helvetica"/>
                <a:cs typeface="Helvetica"/>
              </a:rPr>
              <a:t>Sarah Sweeney</a:t>
            </a:r>
          </a:p>
          <a:p>
            <a:r>
              <a:rPr lang="en-US" sz="5400" dirty="0" smtClean="0">
                <a:solidFill>
                  <a:srgbClr val="000000"/>
                </a:solidFill>
                <a:latin typeface="Helvetica"/>
                <a:cs typeface="Helvetica"/>
              </a:rPr>
              <a:t>Northeastern University Library</a:t>
            </a:r>
            <a:endParaRPr lang="en-US" sz="5400" dirty="0">
              <a:solidFill>
                <a:srgbClr val="000000"/>
              </a:solidFill>
              <a:latin typeface="Helvetica"/>
              <a:cs typeface="Helvetica"/>
            </a:endParaRPr>
          </a:p>
        </p:txBody>
      </p:sp>
      <p:sp>
        <p:nvSpPr>
          <p:cNvPr id="22" name="TextBox 21"/>
          <p:cNvSpPr txBox="1"/>
          <p:nvPr/>
        </p:nvSpPr>
        <p:spPr>
          <a:xfrm>
            <a:off x="13035574" y="2370572"/>
            <a:ext cx="18289209" cy="1994309"/>
          </a:xfrm>
          <a:prstGeom prst="rect">
            <a:avLst/>
          </a:prstGeom>
          <a:noFill/>
          <a:ln>
            <a:noFill/>
          </a:ln>
        </p:spPr>
        <p:txBody>
          <a:bodyPr wrap="square" lIns="329104" tIns="164551" rIns="329104" bIns="164551" numCol="1" rtlCol="0" anchor="ctr">
            <a:spAutoFit/>
          </a:bodyPr>
          <a:lstStyle/>
          <a:p>
            <a:pPr algn="r"/>
            <a:r>
              <a:rPr lang="en-US" sz="5400" dirty="0" err="1" smtClean="0">
                <a:solidFill>
                  <a:srgbClr val="000000"/>
                </a:solidFill>
                <a:latin typeface="Helvetica"/>
                <a:cs typeface="Helvetica"/>
              </a:rPr>
              <a:t>sj.sweeney</a:t>
            </a:r>
            <a:r>
              <a:rPr lang="en-US" sz="5400" dirty="0" err="1">
                <a:solidFill>
                  <a:srgbClr val="000000"/>
                </a:solidFill>
                <a:latin typeface="Helvetica"/>
                <a:cs typeface="Helvetica"/>
              </a:rPr>
              <a:t>@neu.edu</a:t>
            </a:r>
            <a:endParaRPr lang="en-US" sz="5400" dirty="0">
              <a:solidFill>
                <a:srgbClr val="000000"/>
              </a:solidFill>
              <a:latin typeface="Helvetica"/>
              <a:cs typeface="Helvetica"/>
            </a:endParaRPr>
          </a:p>
          <a:p>
            <a:pPr algn="r"/>
            <a:r>
              <a:rPr lang="en-US" sz="5400" dirty="0">
                <a:solidFill>
                  <a:srgbClr val="2B84D2"/>
                </a:solidFill>
                <a:latin typeface="Helvetica"/>
                <a:cs typeface="Helvetica"/>
              </a:rPr>
              <a:t>https://</a:t>
            </a:r>
            <a:r>
              <a:rPr lang="en-US" sz="5400" dirty="0" err="1" smtClean="0">
                <a:solidFill>
                  <a:srgbClr val="2B84D2"/>
                </a:solidFill>
                <a:latin typeface="Helvetica"/>
                <a:cs typeface="Helvetica"/>
              </a:rPr>
              <a:t>repository.library.northeastern.edu</a:t>
            </a:r>
            <a:endParaRPr lang="en-US" sz="5400" dirty="0">
              <a:solidFill>
                <a:srgbClr val="2B84D2"/>
              </a:solidFill>
              <a:latin typeface="Helvetica"/>
              <a:cs typeface="Helvetica"/>
            </a:endParaRPr>
          </a:p>
        </p:txBody>
      </p:sp>
      <p:sp>
        <p:nvSpPr>
          <p:cNvPr id="28" name="TextBox 27"/>
          <p:cNvSpPr txBox="1"/>
          <p:nvPr/>
        </p:nvSpPr>
        <p:spPr>
          <a:xfrm>
            <a:off x="914397" y="4593484"/>
            <a:ext cx="9613902" cy="9659994"/>
          </a:xfrm>
          <a:prstGeom prst="rect">
            <a:avLst/>
          </a:prstGeom>
          <a:noFill/>
          <a:ln w="28575" cmpd="sng">
            <a:noFill/>
          </a:ln>
        </p:spPr>
        <p:txBody>
          <a:bodyPr wrap="square" lIns="329104" tIns="164551" rIns="329104" bIns="164551" rtlCol="0">
            <a:spAutoFit/>
          </a:bodyPr>
          <a:lstStyle/>
          <a:p>
            <a:pPr algn="just">
              <a:lnSpc>
                <a:spcPct val="90000"/>
              </a:lnSpc>
            </a:pPr>
            <a:r>
              <a:rPr lang="en-US" sz="4400" b="1" dirty="0" smtClean="0">
                <a:latin typeface="Helvetica"/>
                <a:cs typeface="Helvetica"/>
              </a:rPr>
              <a:t>Introduction</a:t>
            </a:r>
          </a:p>
          <a:p>
            <a:pPr algn="just">
              <a:lnSpc>
                <a:spcPct val="90000"/>
              </a:lnSpc>
            </a:pPr>
            <a:endParaRPr lang="en-US" sz="1400" dirty="0">
              <a:latin typeface="Helvetica"/>
              <a:cs typeface="Helvetica"/>
            </a:endParaRPr>
          </a:p>
          <a:p>
            <a:pPr algn="just">
              <a:lnSpc>
                <a:spcPct val="110000"/>
              </a:lnSpc>
            </a:pPr>
            <a:r>
              <a:rPr lang="en-US" sz="2800" dirty="0" smtClean="0">
                <a:latin typeface="Helvetica"/>
                <a:cs typeface="Helvetica"/>
              </a:rPr>
              <a:t>    The </a:t>
            </a:r>
            <a:r>
              <a:rPr lang="en-US" sz="2800" dirty="0">
                <a:latin typeface="Helvetica"/>
                <a:cs typeface="Helvetica"/>
              </a:rPr>
              <a:t>Digital Repository Service (DRS) was designed to store the important digital assets created as part of Northeastern University's mission, including scholarly, administrative, and archival objects. Early on in the development of the DRS we recognized a need to highlight the scholarly content, including research publications, presentations, datasets, and theses and dissertations (ETDs)</a:t>
            </a:r>
            <a:r>
              <a:rPr lang="en-US" sz="2800" dirty="0" smtClean="0">
                <a:latin typeface="Helvetica"/>
                <a:cs typeface="Helvetica"/>
              </a:rPr>
              <a:t>.</a:t>
            </a:r>
          </a:p>
          <a:p>
            <a:pPr algn="just">
              <a:lnSpc>
                <a:spcPct val="110000"/>
              </a:lnSpc>
            </a:pPr>
            <a:r>
              <a:rPr lang="en-US" sz="2800" dirty="0">
                <a:latin typeface="Helvetica"/>
                <a:cs typeface="Helvetica"/>
              </a:rPr>
              <a:t> </a:t>
            </a:r>
            <a:r>
              <a:rPr lang="en-US" sz="2800" dirty="0" smtClean="0">
                <a:latin typeface="Helvetica"/>
                <a:cs typeface="Helvetica"/>
              </a:rPr>
              <a:t>   Because </a:t>
            </a:r>
            <a:r>
              <a:rPr lang="en-US" sz="2800" dirty="0">
                <a:latin typeface="Helvetica"/>
                <a:cs typeface="Helvetica"/>
              </a:rPr>
              <a:t>most of the scholarly content would originate from Northeastern faculty, we decided to model the DRS collection structure after the Northeastern University community structure and create relationships between the faculty and their communities. The community structure has not just neatly organized repository content according to the existing Northeastern structure, it has made it easier for the system to leverage the relationships between objects to enhance the discoverability of scholarly content in the repository.</a:t>
            </a:r>
            <a:endParaRPr lang="en-US" sz="2800" dirty="0" smtClean="0">
              <a:latin typeface="Helvetica"/>
              <a:cs typeface="Helvetica"/>
            </a:endParaRPr>
          </a:p>
        </p:txBody>
      </p:sp>
      <p:sp>
        <p:nvSpPr>
          <p:cNvPr id="17" name="TextBox 16"/>
          <p:cNvSpPr txBox="1"/>
          <p:nvPr/>
        </p:nvSpPr>
        <p:spPr>
          <a:xfrm>
            <a:off x="2981612" y="16066724"/>
            <a:ext cx="4196340" cy="1178701"/>
          </a:xfrm>
          <a:prstGeom prst="rect">
            <a:avLst/>
          </a:prstGeom>
          <a:solidFill>
            <a:schemeClr val="bg1"/>
          </a:solidFill>
          <a:ln w="28575" cmpd="sng">
            <a:solidFill>
              <a:schemeClr val="tx1"/>
            </a:solidFill>
          </a:ln>
        </p:spPr>
        <p:txBody>
          <a:bodyPr wrap="square" lIns="329104" tIns="164551" rIns="329104" bIns="164551" rtlCol="0">
            <a:spAutoFit/>
          </a:bodyPr>
          <a:lstStyle/>
          <a:p>
            <a:pPr>
              <a:lnSpc>
                <a:spcPct val="90000"/>
              </a:lnSpc>
            </a:pPr>
            <a:r>
              <a:rPr lang="en-US" sz="6000" b="1" dirty="0" smtClean="0">
                <a:solidFill>
                  <a:schemeClr val="accent4">
                    <a:lumMod val="75000"/>
                  </a:schemeClr>
                </a:solidFill>
                <a:latin typeface="Helvetica"/>
                <a:cs typeface="Helvetica"/>
              </a:rPr>
              <a:t>Metadata</a:t>
            </a:r>
            <a:endParaRPr lang="en-US" sz="3600" dirty="0">
              <a:solidFill>
                <a:schemeClr val="accent4">
                  <a:lumMod val="75000"/>
                </a:schemeClr>
              </a:solidFill>
              <a:latin typeface="Helvetica"/>
              <a:cs typeface="Helvetica"/>
            </a:endParaRPr>
          </a:p>
        </p:txBody>
      </p:sp>
      <p:sp>
        <p:nvSpPr>
          <p:cNvPr id="18" name="TextBox 17"/>
          <p:cNvSpPr txBox="1"/>
          <p:nvPr/>
        </p:nvSpPr>
        <p:spPr>
          <a:xfrm>
            <a:off x="13125149" y="9205683"/>
            <a:ext cx="6531394" cy="1178701"/>
          </a:xfrm>
          <a:prstGeom prst="rect">
            <a:avLst/>
          </a:prstGeom>
          <a:solidFill>
            <a:schemeClr val="bg1"/>
          </a:solidFill>
          <a:ln w="28575" cmpd="sng">
            <a:solidFill>
              <a:schemeClr val="tx1"/>
            </a:solidFill>
          </a:ln>
        </p:spPr>
        <p:txBody>
          <a:bodyPr wrap="square" lIns="329104" tIns="164551" rIns="329104" bIns="164551" rtlCol="0">
            <a:spAutoFit/>
          </a:bodyPr>
          <a:lstStyle/>
          <a:p>
            <a:pPr>
              <a:lnSpc>
                <a:spcPct val="90000"/>
              </a:lnSpc>
            </a:pPr>
            <a:r>
              <a:rPr lang="en-US" sz="6000" b="1" dirty="0" smtClean="0">
                <a:solidFill>
                  <a:schemeClr val="accent4">
                    <a:lumMod val="75000"/>
                  </a:schemeClr>
                </a:solidFill>
                <a:latin typeface="Helvetica"/>
                <a:cs typeface="Helvetica"/>
              </a:rPr>
              <a:t>Sample Graph</a:t>
            </a:r>
            <a:endParaRPr lang="en-US" sz="3600" dirty="0">
              <a:solidFill>
                <a:schemeClr val="accent4">
                  <a:lumMod val="75000"/>
                </a:schemeClr>
              </a:solidFill>
              <a:latin typeface="Helvetica"/>
              <a:cs typeface="Helvetica"/>
            </a:endParaRPr>
          </a:p>
        </p:txBody>
      </p:sp>
    </p:spTree>
    <p:extLst>
      <p:ext uri="{BB962C8B-B14F-4D97-AF65-F5344CB8AC3E}">
        <p14:creationId xmlns:p14="http://schemas.microsoft.com/office/powerpoint/2010/main" val="19893722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rot="5400000">
            <a:off x="3203212" y="-3203215"/>
            <a:ext cx="25597570" cy="32004000"/>
          </a:xfrm>
          <a:prstGeom prst="rect">
            <a:avLst/>
          </a:prstGeom>
          <a:solidFill>
            <a:srgbClr val="E8EDEE"/>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3" name="Rectangle 32"/>
          <p:cNvSpPr/>
          <p:nvPr/>
        </p:nvSpPr>
        <p:spPr>
          <a:xfrm>
            <a:off x="10985500" y="20027116"/>
            <a:ext cx="12568465" cy="51812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rot="5400000">
            <a:off x="14324735" y="-12552381"/>
            <a:ext cx="3557729" cy="3027679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3" name="TextBox 12"/>
          <p:cNvSpPr txBox="1"/>
          <p:nvPr/>
        </p:nvSpPr>
        <p:spPr>
          <a:xfrm>
            <a:off x="24094892" y="20511740"/>
            <a:ext cx="7229891" cy="398613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4500" b="1" dirty="0">
                <a:latin typeface="Helvetica"/>
                <a:cs typeface="Helvetica"/>
              </a:rPr>
              <a:t>About </a:t>
            </a:r>
            <a:r>
              <a:rPr lang="en-US" sz="4500" b="1" dirty="0" smtClean="0">
                <a:latin typeface="Helvetica"/>
                <a:cs typeface="Helvetica"/>
              </a:rPr>
              <a:t>Cerberus</a:t>
            </a:r>
          </a:p>
          <a:p>
            <a:pPr>
              <a:lnSpc>
                <a:spcPct val="90000"/>
              </a:lnSpc>
            </a:pPr>
            <a:endParaRPr lang="en-US" sz="1400" dirty="0">
              <a:latin typeface="Helvetica"/>
              <a:cs typeface="Helvetica"/>
            </a:endParaRPr>
          </a:p>
          <a:p>
            <a:pPr>
              <a:lnSpc>
                <a:spcPct val="110000"/>
              </a:lnSpc>
            </a:pP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a:t>
            </a:r>
            <a:r>
              <a:rPr lang="en-US" sz="2800" dirty="0" smtClean="0">
                <a:latin typeface="Helvetica"/>
                <a:cs typeface="Helvetica"/>
              </a:rPr>
              <a:t>dolor sit </a:t>
            </a:r>
            <a:r>
              <a:rPr lang="en-US" sz="2800" dirty="0" err="1">
                <a:latin typeface="Helvetica"/>
                <a:cs typeface="Helvetica"/>
              </a:rPr>
              <a:t>amet</a:t>
            </a:r>
            <a:r>
              <a:rPr lang="en-US" sz="2800" dirty="0" smtClean="0">
                <a:latin typeface="Helvetica"/>
                <a:cs typeface="Helvetica"/>
              </a:rPr>
              <a:t>,</a:t>
            </a:r>
          </a:p>
          <a:p>
            <a:pPr>
              <a:lnSpc>
                <a:spcPct val="110000"/>
              </a:lnSpc>
            </a:pPr>
            <a:r>
              <a:rPr lang="en-US" sz="2800" dirty="0" err="1" smtClean="0">
                <a:latin typeface="Helvetica"/>
                <a:cs typeface="Helvetica"/>
              </a:rPr>
              <a:t>Consect</a:t>
            </a:r>
            <a:r>
              <a:rPr lang="en-US" sz="2800" dirty="0">
                <a:latin typeface="Helvetica"/>
                <a:cs typeface="Helvetica"/>
              </a:rPr>
              <a:t> </a:t>
            </a:r>
            <a:r>
              <a:rPr lang="en-US" sz="2800" dirty="0" err="1" smtClean="0">
                <a:latin typeface="Helvetica"/>
                <a:cs typeface="Helvetica"/>
              </a:rPr>
              <a:t>adipiscing</a:t>
            </a:r>
            <a:r>
              <a:rPr lang="en-US" sz="2800" dirty="0" smtClean="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smtClean="0">
                <a:latin typeface="Helvetica"/>
                <a:cs typeface="Helvetica"/>
              </a:rPr>
              <a:t>lgk</a:t>
            </a:r>
            <a:endParaRPr lang="en-US" sz="2800" dirty="0" smtClean="0">
              <a:latin typeface="Helvetica"/>
              <a:cs typeface="Helvetica"/>
            </a:endParaRPr>
          </a:p>
          <a:p>
            <a:pPr>
              <a:lnSpc>
                <a:spcPct val="110000"/>
              </a:lnSpc>
            </a:pPr>
            <a:r>
              <a:rPr lang="en-US" sz="2800" dirty="0" err="1" smtClean="0">
                <a:latin typeface="Helvetica"/>
                <a:cs typeface="Helvetica"/>
              </a:rPr>
              <a:t>sed</a:t>
            </a:r>
            <a:r>
              <a:rPr lang="en-US" sz="2800" dirty="0" smtClean="0">
                <a:latin typeface="Helvetica"/>
                <a:cs typeface="Helvetica"/>
              </a:rPr>
              <a:t> </a:t>
            </a:r>
            <a:r>
              <a:rPr lang="en-US" sz="2800" dirty="0">
                <a:latin typeface="Helvetica"/>
                <a:cs typeface="Helvetica"/>
              </a:rPr>
              <a:t>do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a:latin typeface="Helvetica"/>
                <a:cs typeface="Helvetica"/>
              </a:rPr>
              <a:t> </a:t>
            </a:r>
            <a:r>
              <a:rPr lang="en-US" sz="2800" dirty="0" smtClean="0">
                <a:latin typeface="Helvetica"/>
                <a:cs typeface="Helvetica"/>
              </a:rPr>
              <a:t>sed. </a:t>
            </a:r>
            <a:r>
              <a:rPr lang="en-US" sz="2800" dirty="0" err="1">
                <a:latin typeface="Helvetica"/>
                <a:cs typeface="Helvetica"/>
              </a:rPr>
              <a:t>Consect</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smtClean="0">
                <a:latin typeface="Helvetica"/>
                <a:cs typeface="Helvetica"/>
              </a:rPr>
              <a:t>lgksed</a:t>
            </a:r>
            <a:r>
              <a:rPr lang="en-US" sz="2800" dirty="0" smtClean="0">
                <a:latin typeface="Helvetica"/>
                <a:cs typeface="Helvetica"/>
              </a:rPr>
              <a:t> </a:t>
            </a:r>
            <a:r>
              <a:rPr lang="en-US" sz="2800" dirty="0">
                <a:latin typeface="Helvetica"/>
                <a:cs typeface="Helvetica"/>
              </a:rPr>
              <a:t>do </a:t>
            </a:r>
            <a:r>
              <a:rPr lang="en-US" sz="2800" dirty="0" err="1" smtClean="0">
                <a:latin typeface="Helvetica"/>
                <a:cs typeface="Helvetica"/>
              </a:rPr>
              <a:t>eiusmod</a:t>
            </a:r>
            <a:r>
              <a:rPr lang="en-US" sz="2800" dirty="0" smtClean="0">
                <a:latin typeface="Helvetica"/>
                <a:cs typeface="Helvetica"/>
              </a:rPr>
              <a:t> </a:t>
            </a:r>
            <a:r>
              <a:rPr lang="en-US" sz="2800" dirty="0" err="1">
                <a:latin typeface="Helvetica"/>
                <a:cs typeface="Helvetica"/>
              </a:rPr>
              <a:t>tempor</a:t>
            </a:r>
            <a:r>
              <a:rPr lang="en-US" sz="2800" dirty="0">
                <a:latin typeface="Helvetica"/>
                <a:cs typeface="Helvetica"/>
              </a:rPr>
              <a:t> sed.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a:latin typeface="Helvetica"/>
                <a:cs typeface="Helvetica"/>
              </a:rPr>
              <a:t>sed. </a:t>
            </a:r>
            <a:r>
              <a:rPr lang="en-US" sz="2800" dirty="0" err="1" smtClean="0">
                <a:latin typeface="Helvetica"/>
                <a:cs typeface="Helvetica"/>
              </a:rPr>
              <a:t>Eiusmod</a:t>
            </a:r>
            <a:r>
              <a:rPr lang="en-US" sz="2800" dirty="0" smtClean="0">
                <a:latin typeface="Helvetica"/>
                <a:cs typeface="Helvetica"/>
              </a:rPr>
              <a:t>.</a:t>
            </a:r>
          </a:p>
          <a:p>
            <a:pPr>
              <a:lnSpc>
                <a:spcPct val="110000"/>
              </a:lnSpc>
            </a:pPr>
            <a:r>
              <a:rPr lang="en-US" sz="2800" b="1" dirty="0" err="1" smtClean="0">
                <a:solidFill>
                  <a:srgbClr val="2B84D2"/>
                </a:solidFill>
                <a:latin typeface="Helvetica"/>
                <a:cs typeface="Helvetica"/>
              </a:rPr>
              <a:t>github.com</a:t>
            </a:r>
            <a:r>
              <a:rPr lang="en-US" sz="2800" b="1" dirty="0">
                <a:solidFill>
                  <a:srgbClr val="2B84D2"/>
                </a:solidFill>
                <a:latin typeface="Helvetica"/>
                <a:cs typeface="Helvetica"/>
              </a:rPr>
              <a:t>/NEU-Libraries/</a:t>
            </a:r>
            <a:r>
              <a:rPr lang="en-US" sz="2800" b="1" dirty="0" err="1">
                <a:solidFill>
                  <a:srgbClr val="2B84D2"/>
                </a:solidFill>
                <a:latin typeface="Helvetica"/>
                <a:cs typeface="Helvetica"/>
              </a:rPr>
              <a:t>cerberus</a:t>
            </a:r>
            <a:endParaRPr lang="en-US" sz="2800" b="1" dirty="0">
              <a:solidFill>
                <a:srgbClr val="2B84D2"/>
              </a:solidFill>
              <a:latin typeface="Helvetica"/>
              <a:cs typeface="Helvetica"/>
            </a:endParaRPr>
          </a:p>
        </p:txBody>
      </p:sp>
      <p:sp>
        <p:nvSpPr>
          <p:cNvPr id="27" name="Rectangle 26"/>
          <p:cNvSpPr/>
          <p:nvPr/>
        </p:nvSpPr>
        <p:spPr>
          <a:xfrm rot="5400000">
            <a:off x="18900412" y="12347215"/>
            <a:ext cx="25597570" cy="9144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29" name="Rectangle 28"/>
          <p:cNvSpPr/>
          <p:nvPr/>
        </p:nvSpPr>
        <p:spPr>
          <a:xfrm rot="5400000">
            <a:off x="15697197" y="-15652051"/>
            <a:ext cx="914400" cy="320040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8" name="Rectangle 17"/>
          <p:cNvSpPr/>
          <p:nvPr/>
        </p:nvSpPr>
        <p:spPr>
          <a:xfrm rot="5400000">
            <a:off x="214388" y="14821543"/>
            <a:ext cx="20913314"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20" name="Rectangle 19"/>
          <p:cNvSpPr/>
          <p:nvPr/>
        </p:nvSpPr>
        <p:spPr>
          <a:xfrm rot="5400000">
            <a:off x="13353466" y="14877713"/>
            <a:ext cx="21009713" cy="44126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pic>
        <p:nvPicPr>
          <p:cNvPr id="6" name="Picture 5" descr="SmartCollections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5500" y="4593485"/>
            <a:ext cx="12568465" cy="15433632"/>
          </a:xfrm>
          <a:prstGeom prst="rect">
            <a:avLst/>
          </a:prstGeom>
        </p:spPr>
      </p:pic>
      <p:sp>
        <p:nvSpPr>
          <p:cNvPr id="39" name="Rectangle 38"/>
          <p:cNvSpPr/>
          <p:nvPr/>
        </p:nvSpPr>
        <p:spPr>
          <a:xfrm rot="5400000">
            <a:off x="5372351" y="9052515"/>
            <a:ext cx="457202" cy="1076909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24" name="TextBox 23"/>
          <p:cNvSpPr txBox="1"/>
          <p:nvPr/>
        </p:nvSpPr>
        <p:spPr>
          <a:xfrm>
            <a:off x="24078955" y="4593486"/>
            <a:ext cx="7163042" cy="965999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4400" b="1" dirty="0" smtClean="0">
                <a:latin typeface="Helvetica"/>
                <a:cs typeface="Helvetica"/>
              </a:rPr>
              <a:t>Communities</a:t>
            </a:r>
          </a:p>
          <a:p>
            <a:pPr>
              <a:lnSpc>
                <a:spcPct val="90000"/>
              </a:lnSpc>
            </a:pPr>
            <a:endParaRPr lang="en-US" sz="1400" dirty="0">
              <a:latin typeface="Helvetica"/>
              <a:cs typeface="Helvetica"/>
            </a:endParaRPr>
          </a:p>
          <a:p>
            <a:pPr>
              <a:lnSpc>
                <a:spcPct val="110000"/>
              </a:lnSpc>
            </a:pP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a:latin typeface="Helvetica"/>
                <a:cs typeface="Helvetica"/>
              </a:rPr>
              <a:t>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a:latin typeface="Helvetica"/>
                <a:cs typeface="Helvetica"/>
              </a:rPr>
              <a:t> </a:t>
            </a:r>
            <a:r>
              <a:rPr lang="en-US" sz="2800" dirty="0" err="1" smtClean="0">
                <a:latin typeface="Helvetica"/>
                <a:cs typeface="Helvetica"/>
              </a:rPr>
              <a:t>Lorem</a:t>
            </a:r>
            <a:r>
              <a:rPr lang="en-US" sz="2800" dirty="0" smtClean="0">
                <a:latin typeface="Helvetica"/>
                <a:cs typeface="Helvetica"/>
              </a:rPr>
              <a:t> </a:t>
            </a:r>
            <a:r>
              <a:rPr lang="en-US" sz="2800" dirty="0" err="1" smtClean="0">
                <a:latin typeface="Helvetica"/>
                <a:cs typeface="Helvetica"/>
              </a:rPr>
              <a:t>ipsum</a:t>
            </a:r>
            <a:r>
              <a:rPr lang="en-US" sz="2800" dirty="0" smtClean="0">
                <a:latin typeface="Helvetica"/>
                <a:cs typeface="Helvetica"/>
              </a:rPr>
              <a:t> dolor sit </a:t>
            </a:r>
            <a:r>
              <a:rPr lang="en-US" sz="2800" dirty="0" err="1" smtClean="0">
                <a:latin typeface="Helvetica"/>
                <a:cs typeface="Helvetica"/>
              </a:rPr>
              <a:t>amet</a:t>
            </a:r>
            <a:r>
              <a:rPr lang="en-US" sz="2800" dirty="0" smtClean="0">
                <a:latin typeface="Helvetica"/>
                <a:cs typeface="Helvetica"/>
              </a:rPr>
              <a:t>, </a:t>
            </a:r>
            <a:r>
              <a:rPr lang="en-US" sz="2800" dirty="0" err="1" smtClean="0">
                <a:latin typeface="Helvetica"/>
                <a:cs typeface="Helvetica"/>
              </a:rPr>
              <a:t>consectetur</a:t>
            </a:r>
            <a:r>
              <a:rPr lang="en-US" sz="2800" dirty="0" smtClean="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smtClean="0">
                <a:latin typeface="Helvetica"/>
                <a:cs typeface="Helvetica"/>
              </a:rPr>
              <a:t>tempor</a:t>
            </a:r>
            <a:r>
              <a:rPr lang="en-US" sz="2800" dirty="0" smtClean="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a:t>
            </a:r>
            <a:r>
              <a:rPr lang="en-US" sz="2800" dirty="0" smtClean="0">
                <a:latin typeface="Helvetica"/>
                <a:cs typeface="Helvetica"/>
              </a:rPr>
              <a:t>et.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a:t>
            </a:r>
            <a:r>
              <a:rPr lang="en-US" sz="2800" dirty="0" smtClean="0">
                <a:latin typeface="Helvetica"/>
                <a:cs typeface="Helvetica"/>
              </a:rPr>
              <a:t> </a:t>
            </a:r>
            <a:endParaRPr lang="en-US" sz="2800" dirty="0">
              <a:latin typeface="Helvetica"/>
              <a:cs typeface="Helvetica"/>
            </a:endParaRPr>
          </a:p>
        </p:txBody>
      </p:sp>
      <p:sp>
        <p:nvSpPr>
          <p:cNvPr id="31" name="TextBox 30"/>
          <p:cNvSpPr txBox="1"/>
          <p:nvPr/>
        </p:nvSpPr>
        <p:spPr>
          <a:xfrm>
            <a:off x="17321489" y="20639715"/>
            <a:ext cx="6232476" cy="4446262"/>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4400" b="1" dirty="0" smtClean="0">
                <a:latin typeface="Helvetica"/>
                <a:cs typeface="Helvetica"/>
              </a:rPr>
              <a:t>Disadvantages</a:t>
            </a:r>
          </a:p>
          <a:p>
            <a:pPr>
              <a:lnSpc>
                <a:spcPct val="90000"/>
              </a:lnSpc>
            </a:pPr>
            <a:endParaRPr lang="en-US" sz="1400" dirty="0">
              <a:latin typeface="Helvetica"/>
              <a:cs typeface="Helvetica"/>
            </a:endParaRP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a:t>
            </a:r>
            <a:endParaRPr lang="en-US" sz="2800" dirty="0">
              <a:latin typeface="Helvetica"/>
              <a:cs typeface="Helvetica"/>
            </a:endParaRPr>
          </a:p>
        </p:txBody>
      </p:sp>
      <p:pic>
        <p:nvPicPr>
          <p:cNvPr id="3" name="Picture 2" descr="fullpagelarg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202" y="14665662"/>
            <a:ext cx="9563097" cy="10017508"/>
          </a:xfrm>
          <a:prstGeom prst="rect">
            <a:avLst/>
          </a:prstGeom>
        </p:spPr>
      </p:pic>
      <p:pic>
        <p:nvPicPr>
          <p:cNvPr id="2" name="Picture 1" descr="Cerberus_Log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86676" y="20639718"/>
            <a:ext cx="2371257" cy="1832335"/>
          </a:xfrm>
          <a:prstGeom prst="rect">
            <a:avLst/>
          </a:prstGeom>
        </p:spPr>
      </p:pic>
      <p:sp>
        <p:nvSpPr>
          <p:cNvPr id="34" name="TextBox 33"/>
          <p:cNvSpPr txBox="1"/>
          <p:nvPr/>
        </p:nvSpPr>
        <p:spPr>
          <a:xfrm>
            <a:off x="24094892" y="14497996"/>
            <a:ext cx="7163041" cy="5868189"/>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4400" b="1" dirty="0" smtClean="0">
                <a:latin typeface="Helvetica"/>
                <a:cs typeface="Helvetica"/>
              </a:rPr>
              <a:t>User Education</a:t>
            </a:r>
          </a:p>
          <a:p>
            <a:pPr>
              <a:lnSpc>
                <a:spcPct val="90000"/>
              </a:lnSpc>
            </a:pPr>
            <a:endParaRPr lang="en-US" sz="1400" dirty="0">
              <a:latin typeface="Helvetica"/>
              <a:cs typeface="Helvetica"/>
            </a:endParaRPr>
          </a:p>
          <a:p>
            <a:pPr>
              <a:lnSpc>
                <a:spcPct val="110000"/>
              </a:lnSpc>
            </a:pP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smtClean="0">
                <a:latin typeface="Helvetica"/>
                <a:cs typeface="Helvetica"/>
              </a:rPr>
              <a:t>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a:latin typeface="Helvetica"/>
                <a:cs typeface="Helvetica"/>
              </a:rPr>
              <a:t> </a:t>
            </a:r>
            <a:r>
              <a:rPr lang="en-US" sz="2800" dirty="0" err="1" smtClean="0">
                <a:latin typeface="Helvetica"/>
                <a:cs typeface="Helvetica"/>
              </a:rPr>
              <a:t>incididunt</a:t>
            </a:r>
            <a:r>
              <a:rPr lang="en-US" sz="2800" dirty="0" smtClean="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magna </a:t>
            </a:r>
            <a:r>
              <a:rPr lang="en-US" sz="2800" dirty="0" err="1" smtClean="0">
                <a:latin typeface="Helvetica"/>
                <a:cs typeface="Helvetica"/>
              </a:rPr>
              <a:t>aliqua</a:t>
            </a:r>
            <a:r>
              <a:rPr lang="en-US" sz="2800" dirty="0" smtClean="0">
                <a:latin typeface="Helvetica"/>
                <a:cs typeface="Helvetica"/>
              </a:rPr>
              <a:t> </a:t>
            </a:r>
            <a:r>
              <a:rPr lang="en-US" sz="2800" dirty="0">
                <a:latin typeface="Helvetica"/>
                <a:cs typeface="Helvetica"/>
              </a:rPr>
              <a:t>magna </a:t>
            </a:r>
            <a:r>
              <a:rPr lang="en-US" sz="2800" dirty="0" err="1" smtClean="0">
                <a:latin typeface="Helvetica"/>
                <a:cs typeface="Helvetica"/>
              </a:rPr>
              <a:t>aliqua</a:t>
            </a:r>
            <a:r>
              <a:rPr lang="en-US" sz="2800" dirty="0">
                <a:latin typeface="Helvetica"/>
                <a:cs typeface="Helvetica"/>
              </a:rPr>
              <a:t>. </a:t>
            </a:r>
            <a:r>
              <a:rPr lang="en-US" sz="2800" dirty="0" err="1">
                <a:latin typeface="Helvetica"/>
                <a:cs typeface="Helvetica"/>
              </a:rPr>
              <a:t>Lorem</a:t>
            </a:r>
            <a:r>
              <a:rPr lang="en-US" sz="2800" dirty="0">
                <a:latin typeface="Helvetica"/>
                <a:cs typeface="Helvetica"/>
              </a:rPr>
              <a:t> </a:t>
            </a:r>
            <a:r>
              <a:rPr lang="en-US" sz="2800" dirty="0" err="1">
                <a:latin typeface="Helvetica"/>
                <a:cs typeface="Helvetica"/>
              </a:rPr>
              <a:t>ipsum</a:t>
            </a:r>
            <a:r>
              <a:rPr lang="en-US" sz="2800" dirty="0">
                <a:latin typeface="Helvetica"/>
                <a:cs typeface="Helvetica"/>
              </a:rPr>
              <a:t> dolor sit </a:t>
            </a:r>
            <a:r>
              <a:rPr lang="en-US" sz="2800" dirty="0" err="1">
                <a:latin typeface="Helvetica"/>
                <a:cs typeface="Helvetica"/>
              </a:rPr>
              <a:t>amet</a:t>
            </a:r>
            <a:r>
              <a:rPr lang="en-US" sz="2800" dirty="0">
                <a:latin typeface="Helvetica"/>
                <a:cs typeface="Helvetica"/>
              </a:rPr>
              <a:t>, </a:t>
            </a:r>
            <a:r>
              <a:rPr lang="en-US" sz="2800" dirty="0" err="1">
                <a:latin typeface="Helvetica"/>
                <a:cs typeface="Helvetica"/>
              </a:rPr>
              <a:t>consectetur</a:t>
            </a:r>
            <a:r>
              <a:rPr lang="en-US" sz="2800" dirty="0">
                <a:latin typeface="Helvetica"/>
                <a:cs typeface="Helvetica"/>
              </a:rPr>
              <a:t> </a:t>
            </a: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 </a:t>
            </a:r>
            <a:r>
              <a:rPr lang="en-US" sz="2800" dirty="0" err="1">
                <a:latin typeface="Helvetica"/>
                <a:cs typeface="Helvetica"/>
              </a:rPr>
              <a:t>eiusmod</a:t>
            </a:r>
            <a:r>
              <a:rPr lang="en-US" sz="2800" dirty="0">
                <a:latin typeface="Helvetica"/>
                <a:cs typeface="Helvetica"/>
              </a:rPr>
              <a:t> </a:t>
            </a:r>
            <a:r>
              <a:rPr lang="en-US" sz="2800" dirty="0" err="1">
                <a:latin typeface="Helvetica"/>
                <a:cs typeface="Helvetica"/>
              </a:rPr>
              <a:t>tempor</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magna </a:t>
            </a:r>
            <a:r>
              <a:rPr lang="en-US" sz="2800" dirty="0" err="1">
                <a:latin typeface="Helvetica"/>
                <a:cs typeface="Helvetica"/>
              </a:rPr>
              <a:t>aliqua</a:t>
            </a:r>
            <a:r>
              <a:rPr lang="en-US" sz="2800" dirty="0">
                <a:latin typeface="Helvetica"/>
                <a:cs typeface="Helvetica"/>
              </a:rPr>
              <a:t> </a:t>
            </a:r>
            <a:r>
              <a:rPr lang="en-US" sz="2800" dirty="0" err="1">
                <a:latin typeface="Helvetica"/>
                <a:cs typeface="Helvetica"/>
              </a:rPr>
              <a:t>incididunt</a:t>
            </a:r>
            <a:r>
              <a:rPr lang="en-US" sz="2800" dirty="0">
                <a:latin typeface="Helvetica"/>
                <a:cs typeface="Helvetica"/>
              </a:rPr>
              <a:t> </a:t>
            </a:r>
            <a:r>
              <a:rPr lang="en-US" sz="2800" dirty="0" err="1">
                <a:latin typeface="Helvetica"/>
                <a:cs typeface="Helvetica"/>
              </a:rPr>
              <a:t>ut</a:t>
            </a:r>
            <a:r>
              <a:rPr lang="en-US" sz="2800" dirty="0">
                <a:latin typeface="Helvetica"/>
                <a:cs typeface="Helvetica"/>
              </a:rPr>
              <a:t> </a:t>
            </a:r>
            <a:r>
              <a:rPr lang="en-US" sz="2800" dirty="0" err="1">
                <a:latin typeface="Helvetica"/>
                <a:cs typeface="Helvetica"/>
              </a:rPr>
              <a:t>labore</a:t>
            </a:r>
            <a:r>
              <a:rPr lang="en-US" sz="2800" dirty="0">
                <a:latin typeface="Helvetica"/>
                <a:cs typeface="Helvetica"/>
              </a:rPr>
              <a:t> et </a:t>
            </a:r>
            <a:r>
              <a:rPr lang="en-US" sz="2800" dirty="0" err="1">
                <a:latin typeface="Helvetica"/>
                <a:cs typeface="Helvetica"/>
              </a:rPr>
              <a:t>dolore</a:t>
            </a:r>
            <a:r>
              <a:rPr lang="en-US" sz="2800" dirty="0">
                <a:latin typeface="Helvetica"/>
                <a:cs typeface="Helvetica"/>
              </a:rPr>
              <a:t> </a:t>
            </a:r>
            <a:r>
              <a:rPr lang="en-US" sz="2800" dirty="0" smtClean="0">
                <a:latin typeface="Helvetica"/>
                <a:cs typeface="Helvetica"/>
              </a:rPr>
              <a:t>magna</a:t>
            </a:r>
            <a:endParaRPr lang="en-US" sz="2800" dirty="0">
              <a:latin typeface="Helvetica"/>
              <a:cs typeface="Helvetica"/>
            </a:endParaRPr>
          </a:p>
        </p:txBody>
      </p:sp>
      <p:sp>
        <p:nvSpPr>
          <p:cNvPr id="35" name="TextBox 34"/>
          <p:cNvSpPr txBox="1"/>
          <p:nvPr/>
        </p:nvSpPr>
        <p:spPr>
          <a:xfrm>
            <a:off x="10985499" y="20639716"/>
            <a:ext cx="6213955" cy="4446262"/>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4400" b="1" dirty="0" smtClean="0">
                <a:latin typeface="Helvetica"/>
                <a:cs typeface="Helvetica"/>
              </a:rPr>
              <a:t>Advantages</a:t>
            </a:r>
          </a:p>
          <a:p>
            <a:pPr>
              <a:lnSpc>
                <a:spcPct val="90000"/>
              </a:lnSpc>
            </a:pPr>
            <a:endParaRPr lang="en-US" sz="1400" dirty="0">
              <a:latin typeface="Helvetica"/>
              <a:cs typeface="Helvetica"/>
            </a:endParaRP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a:t>
            </a:r>
          </a:p>
          <a:p>
            <a:pPr marL="571500" indent="-571500">
              <a:lnSpc>
                <a:spcPct val="110000"/>
              </a:lnSpc>
              <a:buFont typeface="Arial"/>
              <a:buChar char="•"/>
            </a:pPr>
            <a:r>
              <a:rPr lang="en-US" sz="2800" dirty="0" err="1" smtClean="0">
                <a:latin typeface="Helvetica"/>
                <a:cs typeface="Helvetica"/>
              </a:rPr>
              <a:t>adipiscing</a:t>
            </a:r>
            <a:r>
              <a:rPr lang="en-US" sz="2800" dirty="0" smtClean="0">
                <a:latin typeface="Helvetica"/>
                <a:cs typeface="Helvetica"/>
              </a:rPr>
              <a:t> </a:t>
            </a:r>
            <a:r>
              <a:rPr lang="en-US" sz="2800" dirty="0" err="1" smtClean="0">
                <a:latin typeface="Helvetica"/>
                <a:cs typeface="Helvetica"/>
              </a:rPr>
              <a:t>elit</a:t>
            </a:r>
            <a:r>
              <a:rPr lang="en-US" sz="2800" dirty="0" smtClean="0">
                <a:latin typeface="Helvetica"/>
                <a:cs typeface="Helvetica"/>
              </a:rPr>
              <a:t>, </a:t>
            </a:r>
            <a:r>
              <a:rPr lang="en-US" sz="2800" dirty="0" err="1" smtClean="0">
                <a:latin typeface="Helvetica"/>
                <a:cs typeface="Helvetica"/>
              </a:rPr>
              <a:t>sed</a:t>
            </a:r>
            <a:r>
              <a:rPr lang="en-US" sz="2800" dirty="0" smtClean="0">
                <a:latin typeface="Helvetica"/>
                <a:cs typeface="Helvetica"/>
              </a:rPr>
              <a:t> 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a:t>
            </a:r>
            <a:r>
              <a:rPr lang="en-US" sz="2800" dirty="0" smtClean="0">
                <a:latin typeface="Helvetica"/>
                <a:cs typeface="Helvetica"/>
              </a:rPr>
              <a:t>do</a:t>
            </a:r>
          </a:p>
          <a:p>
            <a:pPr marL="571500" indent="-571500">
              <a:lnSpc>
                <a:spcPct val="110000"/>
              </a:lnSpc>
              <a:buFont typeface="Arial"/>
              <a:buChar char="•"/>
            </a:pPr>
            <a:r>
              <a:rPr lang="en-US" sz="2800" dirty="0" err="1">
                <a:latin typeface="Helvetica"/>
                <a:cs typeface="Helvetica"/>
              </a:rPr>
              <a:t>adipiscing</a:t>
            </a:r>
            <a:r>
              <a:rPr lang="en-US" sz="2800" dirty="0">
                <a:latin typeface="Helvetica"/>
                <a:cs typeface="Helvetica"/>
              </a:rPr>
              <a:t> </a:t>
            </a:r>
            <a:r>
              <a:rPr lang="en-US" sz="2800" dirty="0" err="1">
                <a:latin typeface="Helvetica"/>
                <a:cs typeface="Helvetica"/>
              </a:rPr>
              <a:t>elit</a:t>
            </a:r>
            <a:r>
              <a:rPr lang="en-US" sz="2800" dirty="0">
                <a:latin typeface="Helvetica"/>
                <a:cs typeface="Helvetica"/>
              </a:rPr>
              <a:t>, </a:t>
            </a:r>
            <a:r>
              <a:rPr lang="en-US" sz="2800" dirty="0" err="1">
                <a:latin typeface="Helvetica"/>
                <a:cs typeface="Helvetica"/>
              </a:rPr>
              <a:t>sed</a:t>
            </a:r>
            <a:r>
              <a:rPr lang="en-US" sz="2800" dirty="0">
                <a:latin typeface="Helvetica"/>
                <a:cs typeface="Helvetica"/>
              </a:rPr>
              <a:t> do</a:t>
            </a:r>
            <a:endParaRPr lang="en-US" sz="2800" dirty="0" smtClean="0">
              <a:latin typeface="Helvetica"/>
              <a:cs typeface="Helvetica"/>
            </a:endParaRPr>
          </a:p>
        </p:txBody>
      </p:sp>
      <p:sp>
        <p:nvSpPr>
          <p:cNvPr id="30" name="Rectangle 29"/>
          <p:cNvSpPr/>
          <p:nvPr/>
        </p:nvSpPr>
        <p:spPr>
          <a:xfrm rot="5400000">
            <a:off x="15618182" y="9152650"/>
            <a:ext cx="920030" cy="321564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7" name="Rectangle 36"/>
          <p:cNvSpPr/>
          <p:nvPr/>
        </p:nvSpPr>
        <p:spPr>
          <a:xfrm rot="5400000">
            <a:off x="21223221" y="9858941"/>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8" name="Rectangle 37"/>
          <p:cNvSpPr/>
          <p:nvPr/>
        </p:nvSpPr>
        <p:spPr>
          <a:xfrm rot="5400000">
            <a:off x="-12341588" y="12234333"/>
            <a:ext cx="25597570" cy="9144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23" name="TextBox 22"/>
          <p:cNvSpPr txBox="1"/>
          <p:nvPr/>
        </p:nvSpPr>
        <p:spPr>
          <a:xfrm>
            <a:off x="965198" y="930260"/>
            <a:ext cx="30292735" cy="1440312"/>
          </a:xfrm>
          <a:prstGeom prst="rect">
            <a:avLst/>
          </a:prstGeom>
          <a:solidFill>
            <a:schemeClr val="bg1"/>
          </a:solidFill>
        </p:spPr>
        <p:txBody>
          <a:bodyPr wrap="square" lIns="329104" tIns="164551" rIns="329104" bIns="164551" rtlCol="0" anchor="ctr">
            <a:spAutoFit/>
          </a:bodyPr>
          <a:lstStyle/>
          <a:p>
            <a:pPr algn="ctr"/>
            <a:r>
              <a:rPr lang="en-US" sz="7200" dirty="0">
                <a:latin typeface="Helvetica"/>
                <a:cs typeface="Helvetica"/>
              </a:rPr>
              <a:t>Highlighting Scholarly Content in Hydra Using Communities </a:t>
            </a:r>
            <a:endParaRPr lang="en-US" sz="7200" dirty="0" smtClean="0">
              <a:latin typeface="Helvetica"/>
              <a:cs typeface="Helvetica"/>
            </a:endParaRPr>
          </a:p>
        </p:txBody>
      </p:sp>
      <p:sp>
        <p:nvSpPr>
          <p:cNvPr id="42" name="Rectangle 41"/>
          <p:cNvSpPr/>
          <p:nvPr/>
        </p:nvSpPr>
        <p:spPr>
          <a:xfrm rot="5400000">
            <a:off x="27592243" y="10177708"/>
            <a:ext cx="457200" cy="836630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21" name="TextBox 20"/>
          <p:cNvSpPr txBox="1"/>
          <p:nvPr/>
        </p:nvSpPr>
        <p:spPr>
          <a:xfrm>
            <a:off x="914397" y="2370572"/>
            <a:ext cx="13975484" cy="1994309"/>
          </a:xfrm>
          <a:prstGeom prst="rect">
            <a:avLst/>
          </a:prstGeom>
          <a:noFill/>
          <a:ln>
            <a:solidFill>
              <a:schemeClr val="tx1"/>
            </a:solidFill>
          </a:ln>
        </p:spPr>
        <p:txBody>
          <a:bodyPr wrap="square" lIns="329104" tIns="164551" rIns="329104" bIns="164551" numCol="1" rtlCol="0" anchor="ctr">
            <a:spAutoFit/>
          </a:bodyPr>
          <a:lstStyle/>
          <a:p>
            <a:r>
              <a:rPr lang="en-US" sz="5400" dirty="0" smtClean="0">
                <a:solidFill>
                  <a:srgbClr val="000000"/>
                </a:solidFill>
                <a:latin typeface="Helvetica"/>
                <a:cs typeface="Helvetica"/>
              </a:rPr>
              <a:t>Sarah Sweeney</a:t>
            </a:r>
          </a:p>
          <a:p>
            <a:r>
              <a:rPr lang="en-US" sz="5400" dirty="0" smtClean="0">
                <a:solidFill>
                  <a:srgbClr val="000000"/>
                </a:solidFill>
                <a:latin typeface="Helvetica"/>
                <a:cs typeface="Helvetica"/>
              </a:rPr>
              <a:t>Northeastern University Library</a:t>
            </a:r>
            <a:endParaRPr lang="en-US" sz="5400" dirty="0">
              <a:solidFill>
                <a:srgbClr val="000000"/>
              </a:solidFill>
              <a:latin typeface="Helvetica"/>
              <a:cs typeface="Helvetica"/>
            </a:endParaRPr>
          </a:p>
        </p:txBody>
      </p:sp>
      <p:sp>
        <p:nvSpPr>
          <p:cNvPr id="22" name="TextBox 21"/>
          <p:cNvSpPr txBox="1"/>
          <p:nvPr/>
        </p:nvSpPr>
        <p:spPr>
          <a:xfrm>
            <a:off x="13035574" y="2370572"/>
            <a:ext cx="18289209" cy="1994309"/>
          </a:xfrm>
          <a:prstGeom prst="rect">
            <a:avLst/>
          </a:prstGeom>
          <a:noFill/>
          <a:ln>
            <a:solidFill>
              <a:schemeClr val="tx1"/>
            </a:solidFill>
          </a:ln>
        </p:spPr>
        <p:txBody>
          <a:bodyPr wrap="square" lIns="329104" tIns="164551" rIns="329104" bIns="164551" numCol="1" rtlCol="0" anchor="ctr">
            <a:spAutoFit/>
          </a:bodyPr>
          <a:lstStyle/>
          <a:p>
            <a:pPr algn="r"/>
            <a:r>
              <a:rPr lang="en-US" sz="5400" dirty="0" err="1" smtClean="0">
                <a:solidFill>
                  <a:srgbClr val="000000"/>
                </a:solidFill>
                <a:latin typeface="Helvetica"/>
                <a:cs typeface="Helvetica"/>
              </a:rPr>
              <a:t>sj.sweeney</a:t>
            </a:r>
            <a:r>
              <a:rPr lang="en-US" sz="5400" dirty="0" err="1">
                <a:solidFill>
                  <a:srgbClr val="000000"/>
                </a:solidFill>
                <a:latin typeface="Helvetica"/>
                <a:cs typeface="Helvetica"/>
              </a:rPr>
              <a:t>@neu.edu</a:t>
            </a:r>
            <a:endParaRPr lang="en-US" sz="5400" dirty="0">
              <a:solidFill>
                <a:srgbClr val="000000"/>
              </a:solidFill>
              <a:latin typeface="Helvetica"/>
              <a:cs typeface="Helvetica"/>
            </a:endParaRPr>
          </a:p>
          <a:p>
            <a:pPr algn="r"/>
            <a:r>
              <a:rPr lang="en-US" sz="5400" dirty="0">
                <a:solidFill>
                  <a:srgbClr val="2B84D2"/>
                </a:solidFill>
                <a:latin typeface="Helvetica"/>
                <a:cs typeface="Helvetica"/>
              </a:rPr>
              <a:t>https://</a:t>
            </a:r>
            <a:r>
              <a:rPr lang="en-US" sz="5400" dirty="0" err="1" smtClean="0">
                <a:solidFill>
                  <a:srgbClr val="2B84D2"/>
                </a:solidFill>
                <a:latin typeface="Helvetica"/>
                <a:cs typeface="Helvetica"/>
              </a:rPr>
              <a:t>repository.library.northeastern.edu</a:t>
            </a:r>
            <a:endParaRPr lang="en-US" sz="5400" dirty="0">
              <a:solidFill>
                <a:srgbClr val="2B84D2"/>
              </a:solidFill>
              <a:latin typeface="Helvetica"/>
              <a:cs typeface="Helvetica"/>
            </a:endParaRPr>
          </a:p>
        </p:txBody>
      </p:sp>
      <p:sp>
        <p:nvSpPr>
          <p:cNvPr id="26" name="Rectangle 25"/>
          <p:cNvSpPr/>
          <p:nvPr/>
        </p:nvSpPr>
        <p:spPr>
          <a:xfrm rot="10800000">
            <a:off x="914397" y="4364882"/>
            <a:ext cx="30191139" cy="228601"/>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28" name="TextBox 27"/>
          <p:cNvSpPr txBox="1"/>
          <p:nvPr/>
        </p:nvSpPr>
        <p:spPr>
          <a:xfrm>
            <a:off x="914397" y="4593484"/>
            <a:ext cx="9613902" cy="9794396"/>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4400" b="1" dirty="0" smtClean="0">
                <a:latin typeface="Helvetica"/>
                <a:cs typeface="Helvetica"/>
              </a:rPr>
              <a:t>Introduction</a:t>
            </a:r>
          </a:p>
          <a:p>
            <a:pPr algn="just">
              <a:lnSpc>
                <a:spcPct val="90000"/>
              </a:lnSpc>
            </a:pPr>
            <a:endParaRPr lang="en-US" sz="1400" dirty="0">
              <a:latin typeface="Helvetica"/>
              <a:cs typeface="Helvetica"/>
            </a:endParaRPr>
          </a:p>
          <a:p>
            <a:pPr>
              <a:lnSpc>
                <a:spcPct val="110000"/>
              </a:lnSpc>
            </a:pPr>
            <a:r>
              <a:rPr lang="en-US" sz="3200" dirty="0" err="1">
                <a:latin typeface="Helvetica"/>
                <a:cs typeface="Helvetica"/>
              </a:rPr>
              <a:t>Lorem</a:t>
            </a:r>
            <a:r>
              <a:rPr lang="en-US" sz="3200" dirty="0">
                <a:latin typeface="Helvetica"/>
                <a:cs typeface="Helvetica"/>
              </a:rPr>
              <a:t> </a:t>
            </a:r>
            <a:r>
              <a:rPr lang="en-US" sz="3200" dirty="0" err="1">
                <a:latin typeface="Helvetica"/>
                <a:cs typeface="Helvetica"/>
              </a:rPr>
              <a:t>ipsum</a:t>
            </a:r>
            <a:r>
              <a:rPr lang="en-US" sz="3200" dirty="0">
                <a:latin typeface="Helvetica"/>
                <a:cs typeface="Helvetica"/>
              </a:rPr>
              <a:t> dolor sit </a:t>
            </a:r>
            <a:r>
              <a:rPr lang="en-US" sz="3200" dirty="0" err="1">
                <a:latin typeface="Helvetica"/>
                <a:cs typeface="Helvetica"/>
              </a:rPr>
              <a:t>amet</a:t>
            </a:r>
            <a:r>
              <a:rPr lang="en-US" sz="3200" dirty="0">
                <a:latin typeface="Helvetica"/>
                <a:cs typeface="Helvetica"/>
              </a:rPr>
              <a:t>, </a:t>
            </a:r>
            <a:r>
              <a:rPr lang="en-US" sz="3200" dirty="0" err="1">
                <a:latin typeface="Helvetica"/>
                <a:cs typeface="Helvetica"/>
              </a:rPr>
              <a:t>consectetur</a:t>
            </a:r>
            <a:r>
              <a:rPr lang="en-US" sz="3200" dirty="0">
                <a:latin typeface="Helvetica"/>
                <a:cs typeface="Helvetica"/>
              </a:rPr>
              <a:t> </a:t>
            </a:r>
            <a:r>
              <a:rPr lang="en-US" sz="3200" dirty="0" err="1">
                <a:latin typeface="Helvetica"/>
                <a:cs typeface="Helvetica"/>
              </a:rPr>
              <a:t>adipiscing</a:t>
            </a:r>
            <a:r>
              <a:rPr lang="en-US" sz="3200" dirty="0">
                <a:latin typeface="Helvetica"/>
                <a:cs typeface="Helvetica"/>
              </a:rPr>
              <a:t> </a:t>
            </a:r>
            <a:r>
              <a:rPr lang="en-US" sz="3200" dirty="0" err="1">
                <a:latin typeface="Helvetica"/>
                <a:cs typeface="Helvetica"/>
              </a:rPr>
              <a:t>elit</a:t>
            </a:r>
            <a:r>
              <a:rPr lang="en-US" sz="3200" dirty="0">
                <a:latin typeface="Helvetica"/>
                <a:cs typeface="Helvetica"/>
              </a:rPr>
              <a:t>, </a:t>
            </a:r>
            <a:r>
              <a:rPr lang="en-US" sz="3200" dirty="0" err="1">
                <a:latin typeface="Helvetica"/>
                <a:cs typeface="Helvetica"/>
              </a:rPr>
              <a:t>sed</a:t>
            </a:r>
            <a:r>
              <a:rPr lang="en-US" sz="3200" dirty="0">
                <a:latin typeface="Helvetica"/>
                <a:cs typeface="Helvetica"/>
              </a:rPr>
              <a:t> do </a:t>
            </a:r>
            <a:r>
              <a:rPr lang="en-US" sz="3200" dirty="0" err="1">
                <a:latin typeface="Helvetica"/>
                <a:cs typeface="Helvetica"/>
              </a:rPr>
              <a:t>eiusmod</a:t>
            </a:r>
            <a:r>
              <a:rPr lang="en-US" sz="3200" dirty="0">
                <a:latin typeface="Helvetica"/>
                <a:cs typeface="Helvetica"/>
              </a:rPr>
              <a:t> </a:t>
            </a:r>
            <a:r>
              <a:rPr lang="en-US" sz="3200" dirty="0" err="1">
                <a:latin typeface="Helvetica"/>
                <a:cs typeface="Helvetica"/>
              </a:rPr>
              <a:t>tempor</a:t>
            </a:r>
            <a:r>
              <a:rPr lang="en-US" sz="3200" dirty="0">
                <a:latin typeface="Helvetica"/>
                <a:cs typeface="Helvetica"/>
              </a:rPr>
              <a:t> </a:t>
            </a:r>
            <a:r>
              <a:rPr lang="en-US" sz="3200" dirty="0" err="1">
                <a:latin typeface="Helvetica"/>
                <a:cs typeface="Helvetica"/>
              </a:rPr>
              <a:t>incididunt</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labore</a:t>
            </a:r>
            <a:r>
              <a:rPr lang="en-US" sz="3200" dirty="0">
                <a:latin typeface="Helvetica"/>
                <a:cs typeface="Helvetica"/>
              </a:rPr>
              <a:t> et </a:t>
            </a:r>
            <a:r>
              <a:rPr lang="en-US" sz="3200" dirty="0" err="1">
                <a:latin typeface="Helvetica"/>
                <a:cs typeface="Helvetica"/>
              </a:rPr>
              <a:t>dolore</a:t>
            </a:r>
            <a:r>
              <a:rPr lang="en-US" sz="3200" dirty="0">
                <a:latin typeface="Helvetica"/>
                <a:cs typeface="Helvetica"/>
              </a:rPr>
              <a:t> magna </a:t>
            </a:r>
            <a:r>
              <a:rPr lang="en-US" sz="3200" dirty="0" err="1">
                <a:latin typeface="Helvetica"/>
                <a:cs typeface="Helvetica"/>
              </a:rPr>
              <a:t>aliqua</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enim</a:t>
            </a:r>
            <a:r>
              <a:rPr lang="en-US" sz="3200" dirty="0">
                <a:latin typeface="Helvetica"/>
                <a:cs typeface="Helvetica"/>
              </a:rPr>
              <a:t> ad minim </a:t>
            </a:r>
            <a:r>
              <a:rPr lang="en-US" sz="3200" dirty="0" err="1">
                <a:latin typeface="Helvetica"/>
                <a:cs typeface="Helvetica"/>
              </a:rPr>
              <a:t>veniam</a:t>
            </a:r>
            <a:r>
              <a:rPr lang="en-US" sz="3200" dirty="0">
                <a:latin typeface="Helvetica"/>
                <a:cs typeface="Helvetica"/>
              </a:rPr>
              <a:t>, </a:t>
            </a:r>
            <a:r>
              <a:rPr lang="en-US" sz="3200" dirty="0" err="1">
                <a:latin typeface="Helvetica"/>
                <a:cs typeface="Helvetica"/>
              </a:rPr>
              <a:t>quis</a:t>
            </a:r>
            <a:r>
              <a:rPr lang="en-US" sz="3200" dirty="0">
                <a:latin typeface="Helvetica"/>
                <a:cs typeface="Helvetica"/>
              </a:rPr>
              <a:t> </a:t>
            </a:r>
            <a:r>
              <a:rPr lang="en-US" sz="3200" dirty="0" err="1">
                <a:latin typeface="Helvetica"/>
                <a:cs typeface="Helvetica"/>
              </a:rPr>
              <a:t>nostrud</a:t>
            </a:r>
            <a:r>
              <a:rPr lang="en-US" sz="3200" dirty="0">
                <a:latin typeface="Helvetica"/>
                <a:cs typeface="Helvetica"/>
              </a:rPr>
              <a:t> exercitation </a:t>
            </a:r>
            <a:r>
              <a:rPr lang="en-US" sz="3200" dirty="0" err="1">
                <a:latin typeface="Helvetica"/>
                <a:cs typeface="Helvetica"/>
              </a:rPr>
              <a:t>ullamco</a:t>
            </a:r>
            <a:r>
              <a:rPr lang="en-US" sz="3200" dirty="0">
                <a:latin typeface="Helvetica"/>
                <a:cs typeface="Helvetica"/>
              </a:rPr>
              <a:t> </a:t>
            </a:r>
            <a:r>
              <a:rPr lang="en-US" sz="3200" dirty="0" err="1">
                <a:latin typeface="Helvetica"/>
                <a:cs typeface="Helvetica"/>
              </a:rPr>
              <a:t>laboris</a:t>
            </a:r>
            <a:r>
              <a:rPr lang="en-US" sz="3200" dirty="0">
                <a:latin typeface="Helvetica"/>
                <a:cs typeface="Helvetica"/>
              </a:rPr>
              <a:t> nisi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aliquip</a:t>
            </a:r>
            <a:r>
              <a:rPr lang="en-US" sz="3200" dirty="0">
                <a:latin typeface="Helvetica"/>
                <a:cs typeface="Helvetica"/>
              </a:rPr>
              <a:t> ex </a:t>
            </a:r>
            <a:r>
              <a:rPr lang="en-US" sz="3200" dirty="0" err="1">
                <a:latin typeface="Helvetica"/>
                <a:cs typeface="Helvetica"/>
              </a:rPr>
              <a:t>ea</a:t>
            </a:r>
            <a:r>
              <a:rPr lang="en-US" sz="3200" dirty="0">
                <a:latin typeface="Helvetica"/>
                <a:cs typeface="Helvetica"/>
              </a:rPr>
              <a:t> </a:t>
            </a:r>
            <a:r>
              <a:rPr lang="en-US" sz="3200" dirty="0" err="1">
                <a:latin typeface="Helvetica"/>
                <a:cs typeface="Helvetica"/>
              </a:rPr>
              <a:t>commodo</a:t>
            </a:r>
            <a:r>
              <a:rPr lang="en-US" sz="3200" dirty="0">
                <a:latin typeface="Helvetica"/>
                <a:cs typeface="Helvetica"/>
              </a:rPr>
              <a:t> </a:t>
            </a:r>
            <a:r>
              <a:rPr lang="en-US" sz="3200" dirty="0" err="1">
                <a:latin typeface="Helvetica"/>
                <a:cs typeface="Helvetica"/>
              </a:rPr>
              <a:t>consequat</a:t>
            </a:r>
            <a:r>
              <a:rPr lang="en-US" sz="3200" dirty="0" smtClean="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aliquip</a:t>
            </a:r>
            <a:r>
              <a:rPr lang="en-US" sz="3200" dirty="0">
                <a:latin typeface="Helvetica"/>
                <a:cs typeface="Helvetica"/>
              </a:rPr>
              <a:t> ex </a:t>
            </a:r>
            <a:r>
              <a:rPr lang="en-US" sz="3200" dirty="0" err="1">
                <a:latin typeface="Helvetica"/>
                <a:cs typeface="Helvetica"/>
              </a:rPr>
              <a:t>ea</a:t>
            </a:r>
            <a:r>
              <a:rPr lang="en-US" sz="3200" dirty="0">
                <a:latin typeface="Helvetica"/>
                <a:cs typeface="Helvetica"/>
              </a:rPr>
              <a:t> </a:t>
            </a:r>
            <a:r>
              <a:rPr lang="en-US" sz="3200" dirty="0" err="1">
                <a:latin typeface="Helvetica"/>
                <a:cs typeface="Helvetica"/>
              </a:rPr>
              <a:t>incididunt</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labore</a:t>
            </a:r>
            <a:r>
              <a:rPr lang="en-US" sz="3200" dirty="0">
                <a:latin typeface="Helvetica"/>
                <a:cs typeface="Helvetica"/>
              </a:rPr>
              <a:t> et </a:t>
            </a:r>
            <a:r>
              <a:rPr lang="en-US" sz="3200" dirty="0" err="1">
                <a:latin typeface="Helvetica"/>
                <a:cs typeface="Helvetica"/>
              </a:rPr>
              <a:t>dolore</a:t>
            </a:r>
            <a:r>
              <a:rPr lang="en-US" sz="3200" dirty="0">
                <a:latin typeface="Helvetica"/>
                <a:cs typeface="Helvetica"/>
              </a:rPr>
              <a:t> magna </a:t>
            </a:r>
            <a:r>
              <a:rPr lang="en-US" sz="3200" dirty="0" err="1">
                <a:latin typeface="Helvetica"/>
                <a:cs typeface="Helvetica"/>
              </a:rPr>
              <a:t>aliqua</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enim</a:t>
            </a:r>
            <a:r>
              <a:rPr lang="en-US" sz="3200" dirty="0">
                <a:latin typeface="Helvetica"/>
                <a:cs typeface="Helvetica"/>
              </a:rPr>
              <a:t> ad minim </a:t>
            </a:r>
            <a:r>
              <a:rPr lang="en-US" sz="3200" dirty="0" err="1">
                <a:latin typeface="Helvetica"/>
                <a:cs typeface="Helvetica"/>
              </a:rPr>
              <a:t>veniam</a:t>
            </a:r>
            <a:r>
              <a:rPr lang="en-US" sz="3200" dirty="0">
                <a:latin typeface="Helvetica"/>
                <a:cs typeface="Helvetica"/>
              </a:rPr>
              <a:t>, </a:t>
            </a:r>
            <a:r>
              <a:rPr lang="en-US" sz="3200" dirty="0" err="1">
                <a:latin typeface="Helvetica"/>
                <a:cs typeface="Helvetica"/>
              </a:rPr>
              <a:t>quis</a:t>
            </a:r>
            <a:r>
              <a:rPr lang="en-US" sz="3200" dirty="0">
                <a:latin typeface="Helvetica"/>
                <a:cs typeface="Helvetica"/>
              </a:rPr>
              <a:t> </a:t>
            </a:r>
            <a:r>
              <a:rPr lang="en-US" sz="3200" dirty="0" err="1">
                <a:latin typeface="Helvetica"/>
                <a:cs typeface="Helvetica"/>
              </a:rPr>
              <a:t>nostrud</a:t>
            </a:r>
            <a:r>
              <a:rPr lang="en-US" sz="3200" dirty="0">
                <a:latin typeface="Helvetica"/>
                <a:cs typeface="Helvetica"/>
              </a:rPr>
              <a:t> exercitation </a:t>
            </a:r>
            <a:r>
              <a:rPr lang="en-US" sz="3200" dirty="0" err="1">
                <a:latin typeface="Helvetica"/>
                <a:cs typeface="Helvetica"/>
              </a:rPr>
              <a:t>ullamco</a:t>
            </a:r>
            <a:r>
              <a:rPr lang="en-US" sz="3200" dirty="0">
                <a:latin typeface="Helvetica"/>
                <a:cs typeface="Helvetica"/>
              </a:rPr>
              <a:t> </a:t>
            </a:r>
            <a:r>
              <a:rPr lang="en-US" sz="3200" dirty="0" err="1">
                <a:latin typeface="Helvetica"/>
                <a:cs typeface="Helvetica"/>
              </a:rPr>
              <a:t>laboris</a:t>
            </a:r>
            <a:r>
              <a:rPr lang="en-US" sz="3200" dirty="0">
                <a:latin typeface="Helvetica"/>
                <a:cs typeface="Helvetica"/>
              </a:rPr>
              <a:t> nisi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aliquip</a:t>
            </a:r>
            <a:r>
              <a:rPr lang="en-US" sz="3200" dirty="0">
                <a:latin typeface="Helvetica"/>
                <a:cs typeface="Helvetica"/>
              </a:rPr>
              <a:t> </a:t>
            </a:r>
            <a:r>
              <a:rPr lang="en-US" sz="3200" dirty="0" err="1">
                <a:latin typeface="Helvetica"/>
                <a:cs typeface="Helvetica"/>
              </a:rPr>
              <a:t>Lorem</a:t>
            </a:r>
            <a:r>
              <a:rPr lang="en-US" sz="3200" dirty="0">
                <a:latin typeface="Helvetica"/>
                <a:cs typeface="Helvetica"/>
              </a:rPr>
              <a:t> </a:t>
            </a:r>
            <a:r>
              <a:rPr lang="en-US" sz="3200" dirty="0" err="1">
                <a:latin typeface="Helvetica"/>
                <a:cs typeface="Helvetica"/>
              </a:rPr>
              <a:t>ipsum</a:t>
            </a:r>
            <a:r>
              <a:rPr lang="en-US" sz="3200" dirty="0">
                <a:latin typeface="Helvetica"/>
                <a:cs typeface="Helvetica"/>
              </a:rPr>
              <a:t> dolor sit </a:t>
            </a:r>
            <a:r>
              <a:rPr lang="en-US" sz="3200" dirty="0" err="1">
                <a:latin typeface="Helvetica"/>
                <a:cs typeface="Helvetica"/>
              </a:rPr>
              <a:t>amet</a:t>
            </a:r>
            <a:r>
              <a:rPr lang="en-US" sz="3200" dirty="0">
                <a:latin typeface="Helvetica"/>
                <a:cs typeface="Helvetica"/>
              </a:rPr>
              <a:t>, </a:t>
            </a:r>
            <a:r>
              <a:rPr lang="en-US" sz="3200" dirty="0" err="1">
                <a:latin typeface="Helvetica"/>
                <a:cs typeface="Helvetica"/>
              </a:rPr>
              <a:t>consectetur</a:t>
            </a:r>
            <a:r>
              <a:rPr lang="en-US" sz="3200" dirty="0">
                <a:latin typeface="Helvetica"/>
                <a:cs typeface="Helvetica"/>
              </a:rPr>
              <a:t> </a:t>
            </a:r>
            <a:r>
              <a:rPr lang="en-US" sz="3200" dirty="0" err="1">
                <a:latin typeface="Helvetica"/>
                <a:cs typeface="Helvetica"/>
              </a:rPr>
              <a:t>adipiscing</a:t>
            </a:r>
            <a:r>
              <a:rPr lang="en-US" sz="3200" dirty="0">
                <a:latin typeface="Helvetica"/>
                <a:cs typeface="Helvetica"/>
              </a:rPr>
              <a:t> </a:t>
            </a:r>
            <a:r>
              <a:rPr lang="en-US" sz="3200" dirty="0" err="1">
                <a:latin typeface="Helvetica"/>
                <a:cs typeface="Helvetica"/>
              </a:rPr>
              <a:t>elit</a:t>
            </a:r>
            <a:r>
              <a:rPr lang="en-US" sz="3200" dirty="0">
                <a:latin typeface="Helvetica"/>
                <a:cs typeface="Helvetica"/>
              </a:rPr>
              <a:t>, </a:t>
            </a:r>
            <a:r>
              <a:rPr lang="en-US" sz="3200" dirty="0" err="1">
                <a:latin typeface="Helvetica"/>
                <a:cs typeface="Helvetica"/>
              </a:rPr>
              <a:t>sed</a:t>
            </a:r>
            <a:r>
              <a:rPr lang="en-US" sz="3200" dirty="0">
                <a:latin typeface="Helvetica"/>
                <a:cs typeface="Helvetica"/>
              </a:rPr>
              <a:t> do </a:t>
            </a:r>
            <a:r>
              <a:rPr lang="en-US" sz="3200" dirty="0" err="1">
                <a:latin typeface="Helvetica"/>
                <a:cs typeface="Helvetica"/>
              </a:rPr>
              <a:t>eiusmod</a:t>
            </a:r>
            <a:r>
              <a:rPr lang="en-US" sz="3200" dirty="0">
                <a:latin typeface="Helvetica"/>
                <a:cs typeface="Helvetica"/>
              </a:rPr>
              <a:t> </a:t>
            </a:r>
            <a:r>
              <a:rPr lang="en-US" sz="3200" dirty="0" err="1">
                <a:latin typeface="Helvetica"/>
                <a:cs typeface="Helvetica"/>
              </a:rPr>
              <a:t>tempor</a:t>
            </a:r>
            <a:r>
              <a:rPr lang="en-US" sz="3200" dirty="0">
                <a:latin typeface="Helvetica"/>
                <a:cs typeface="Helvetica"/>
              </a:rPr>
              <a:t> </a:t>
            </a:r>
            <a:r>
              <a:rPr lang="en-US" sz="3200" dirty="0" err="1">
                <a:latin typeface="Helvetica"/>
                <a:cs typeface="Helvetica"/>
              </a:rPr>
              <a:t>incididunt</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labore</a:t>
            </a:r>
            <a:r>
              <a:rPr lang="en-US" sz="3200" dirty="0">
                <a:latin typeface="Helvetica"/>
                <a:cs typeface="Helvetica"/>
              </a:rPr>
              <a:t> et </a:t>
            </a:r>
            <a:r>
              <a:rPr lang="en-US" sz="3200" dirty="0" err="1">
                <a:latin typeface="Helvetica"/>
                <a:cs typeface="Helvetica"/>
              </a:rPr>
              <a:t>dolore</a:t>
            </a:r>
            <a:r>
              <a:rPr lang="en-US" sz="3200" dirty="0">
                <a:latin typeface="Helvetica"/>
                <a:cs typeface="Helvetica"/>
              </a:rPr>
              <a:t> magna </a:t>
            </a:r>
            <a:r>
              <a:rPr lang="en-US" sz="3200" dirty="0" err="1">
                <a:latin typeface="Helvetica"/>
                <a:cs typeface="Helvetica"/>
              </a:rPr>
              <a:t>aliqua</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enim</a:t>
            </a:r>
            <a:r>
              <a:rPr lang="en-US" sz="3200" dirty="0">
                <a:latin typeface="Helvetica"/>
                <a:cs typeface="Helvetica"/>
              </a:rPr>
              <a:t> ad minim </a:t>
            </a:r>
            <a:r>
              <a:rPr lang="en-US" sz="3200" dirty="0" err="1">
                <a:latin typeface="Helvetica"/>
                <a:cs typeface="Helvetica"/>
              </a:rPr>
              <a:t>veniam</a:t>
            </a:r>
            <a:r>
              <a:rPr lang="en-US" sz="3200" dirty="0">
                <a:latin typeface="Helvetica"/>
                <a:cs typeface="Helvetica"/>
              </a:rPr>
              <a:t>, </a:t>
            </a:r>
            <a:r>
              <a:rPr lang="en-US" sz="3200" dirty="0" err="1">
                <a:latin typeface="Helvetica"/>
                <a:cs typeface="Helvetica"/>
              </a:rPr>
              <a:t>quis</a:t>
            </a:r>
            <a:r>
              <a:rPr lang="en-US" sz="3200" dirty="0">
                <a:latin typeface="Helvetica"/>
                <a:cs typeface="Helvetica"/>
              </a:rPr>
              <a:t> </a:t>
            </a:r>
            <a:r>
              <a:rPr lang="en-US" sz="3200" dirty="0" err="1">
                <a:latin typeface="Helvetica"/>
                <a:cs typeface="Helvetica"/>
              </a:rPr>
              <a:t>nostrud</a:t>
            </a:r>
            <a:r>
              <a:rPr lang="en-US" sz="3200" dirty="0">
                <a:latin typeface="Helvetica"/>
                <a:cs typeface="Helvetica"/>
              </a:rPr>
              <a:t> exercitation </a:t>
            </a:r>
            <a:r>
              <a:rPr lang="en-US" sz="3200" dirty="0" err="1">
                <a:latin typeface="Helvetica"/>
                <a:cs typeface="Helvetica"/>
              </a:rPr>
              <a:t>ullamco</a:t>
            </a:r>
            <a:r>
              <a:rPr lang="en-US" sz="3200" dirty="0">
                <a:latin typeface="Helvetica"/>
                <a:cs typeface="Helvetica"/>
              </a:rPr>
              <a:t> </a:t>
            </a:r>
            <a:r>
              <a:rPr lang="en-US" sz="3200" dirty="0" err="1">
                <a:latin typeface="Helvetica"/>
                <a:cs typeface="Helvetica"/>
              </a:rPr>
              <a:t>laboris</a:t>
            </a:r>
            <a:r>
              <a:rPr lang="en-US" sz="3200" dirty="0">
                <a:latin typeface="Helvetica"/>
                <a:cs typeface="Helvetica"/>
              </a:rPr>
              <a:t> nisi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aliquip</a:t>
            </a:r>
            <a:r>
              <a:rPr lang="en-US" sz="3200" dirty="0">
                <a:latin typeface="Helvetica"/>
                <a:cs typeface="Helvetica"/>
              </a:rPr>
              <a:t> ex </a:t>
            </a:r>
            <a:r>
              <a:rPr lang="en-US" sz="3200" dirty="0" err="1">
                <a:latin typeface="Helvetica"/>
                <a:cs typeface="Helvetica"/>
              </a:rPr>
              <a:t>ea</a:t>
            </a:r>
            <a:r>
              <a:rPr lang="en-US" sz="3200" dirty="0">
                <a:latin typeface="Helvetica"/>
                <a:cs typeface="Helvetica"/>
              </a:rPr>
              <a:t> </a:t>
            </a:r>
            <a:r>
              <a:rPr lang="en-US" sz="3200" dirty="0" err="1">
                <a:latin typeface="Helvetica"/>
                <a:cs typeface="Helvetica"/>
              </a:rPr>
              <a:t>commodo</a:t>
            </a:r>
            <a:r>
              <a:rPr lang="en-US" sz="3200" dirty="0">
                <a:latin typeface="Helvetica"/>
                <a:cs typeface="Helvetica"/>
              </a:rPr>
              <a:t> </a:t>
            </a:r>
            <a:r>
              <a:rPr lang="en-US" sz="3200" dirty="0" err="1">
                <a:latin typeface="Helvetica"/>
                <a:cs typeface="Helvetica"/>
              </a:rPr>
              <a:t>consequat</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aliquip</a:t>
            </a:r>
            <a:r>
              <a:rPr lang="en-US" sz="3200" dirty="0">
                <a:latin typeface="Helvetica"/>
                <a:cs typeface="Helvetica"/>
              </a:rPr>
              <a:t> ex </a:t>
            </a:r>
            <a:r>
              <a:rPr lang="en-US" sz="3200" dirty="0" err="1">
                <a:latin typeface="Helvetica"/>
                <a:cs typeface="Helvetica"/>
              </a:rPr>
              <a:t>ea</a:t>
            </a:r>
            <a:r>
              <a:rPr lang="en-US" sz="3200" dirty="0">
                <a:latin typeface="Helvetica"/>
                <a:cs typeface="Helvetica"/>
              </a:rPr>
              <a:t> </a:t>
            </a:r>
            <a:r>
              <a:rPr lang="en-US" sz="3200" dirty="0" err="1">
                <a:latin typeface="Helvetica"/>
                <a:cs typeface="Helvetica"/>
              </a:rPr>
              <a:t>incididunt</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labore</a:t>
            </a:r>
            <a:r>
              <a:rPr lang="en-US" sz="3200" dirty="0">
                <a:latin typeface="Helvetica"/>
                <a:cs typeface="Helvetica"/>
              </a:rPr>
              <a:t> et </a:t>
            </a:r>
            <a:r>
              <a:rPr lang="en-US" sz="3200" dirty="0" err="1">
                <a:latin typeface="Helvetica"/>
                <a:cs typeface="Helvetica"/>
              </a:rPr>
              <a:t>dolore</a:t>
            </a:r>
            <a:r>
              <a:rPr lang="en-US" sz="3200" dirty="0">
                <a:latin typeface="Helvetica"/>
                <a:cs typeface="Helvetica"/>
              </a:rPr>
              <a:t> magna </a:t>
            </a:r>
            <a:r>
              <a:rPr lang="en-US" sz="3200" dirty="0" err="1">
                <a:latin typeface="Helvetica"/>
                <a:cs typeface="Helvetica"/>
              </a:rPr>
              <a:t>aliqua</a:t>
            </a:r>
            <a:r>
              <a:rPr lang="en-US" sz="3200" dirty="0">
                <a:latin typeface="Helvetica"/>
                <a:cs typeface="Helvetica"/>
              </a:rPr>
              <a:t>.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enim</a:t>
            </a:r>
            <a:r>
              <a:rPr lang="en-US" sz="3200" dirty="0">
                <a:latin typeface="Helvetica"/>
                <a:cs typeface="Helvetica"/>
              </a:rPr>
              <a:t> ad minim </a:t>
            </a:r>
            <a:r>
              <a:rPr lang="en-US" sz="3200" dirty="0" err="1">
                <a:latin typeface="Helvetica"/>
                <a:cs typeface="Helvetica"/>
              </a:rPr>
              <a:t>veniam</a:t>
            </a:r>
            <a:r>
              <a:rPr lang="en-US" sz="3200" dirty="0">
                <a:latin typeface="Helvetica"/>
                <a:cs typeface="Helvetica"/>
              </a:rPr>
              <a:t>, </a:t>
            </a:r>
            <a:r>
              <a:rPr lang="en-US" sz="3200" dirty="0" err="1">
                <a:latin typeface="Helvetica"/>
                <a:cs typeface="Helvetica"/>
              </a:rPr>
              <a:t>quis</a:t>
            </a:r>
            <a:r>
              <a:rPr lang="en-US" sz="3200" dirty="0">
                <a:latin typeface="Helvetica"/>
                <a:cs typeface="Helvetica"/>
              </a:rPr>
              <a:t> </a:t>
            </a:r>
            <a:r>
              <a:rPr lang="en-US" sz="3200" dirty="0" err="1">
                <a:latin typeface="Helvetica"/>
                <a:cs typeface="Helvetica"/>
              </a:rPr>
              <a:t>nostrud</a:t>
            </a:r>
            <a:r>
              <a:rPr lang="en-US" sz="3200" dirty="0">
                <a:latin typeface="Helvetica"/>
                <a:cs typeface="Helvetica"/>
              </a:rPr>
              <a:t> exercitation </a:t>
            </a:r>
            <a:r>
              <a:rPr lang="en-US" sz="3200" dirty="0" err="1">
                <a:latin typeface="Helvetica"/>
                <a:cs typeface="Helvetica"/>
              </a:rPr>
              <a:t>ullamco</a:t>
            </a:r>
            <a:r>
              <a:rPr lang="en-US" sz="3200" dirty="0">
                <a:latin typeface="Helvetica"/>
                <a:cs typeface="Helvetica"/>
              </a:rPr>
              <a:t> </a:t>
            </a:r>
            <a:r>
              <a:rPr lang="en-US" sz="3200" dirty="0" err="1">
                <a:latin typeface="Helvetica"/>
                <a:cs typeface="Helvetica"/>
              </a:rPr>
              <a:t>laboris</a:t>
            </a:r>
            <a:r>
              <a:rPr lang="en-US" sz="3200" dirty="0">
                <a:latin typeface="Helvetica"/>
                <a:cs typeface="Helvetica"/>
              </a:rPr>
              <a:t> nisi </a:t>
            </a:r>
            <a:r>
              <a:rPr lang="en-US" sz="3200" dirty="0" err="1">
                <a:latin typeface="Helvetica"/>
                <a:cs typeface="Helvetica"/>
              </a:rPr>
              <a:t>ut</a:t>
            </a:r>
            <a:r>
              <a:rPr lang="en-US" sz="3200" dirty="0">
                <a:latin typeface="Helvetica"/>
                <a:cs typeface="Helvetica"/>
              </a:rPr>
              <a:t> </a:t>
            </a:r>
            <a:r>
              <a:rPr lang="en-US" sz="3200" dirty="0" err="1">
                <a:latin typeface="Helvetica"/>
                <a:cs typeface="Helvetica"/>
              </a:rPr>
              <a:t>aliquip</a:t>
            </a:r>
            <a:r>
              <a:rPr lang="en-US" sz="3200" dirty="0">
                <a:latin typeface="Helvetica"/>
                <a:cs typeface="Helvetica"/>
              </a:rPr>
              <a:t> </a:t>
            </a:r>
          </a:p>
        </p:txBody>
      </p:sp>
    </p:spTree>
    <p:extLst>
      <p:ext uri="{BB962C8B-B14F-4D97-AF65-F5344CB8AC3E}">
        <p14:creationId xmlns:p14="http://schemas.microsoft.com/office/powerpoint/2010/main" val="30122496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5400000">
            <a:off x="14839381" y="-7863688"/>
            <a:ext cx="2325232" cy="32004000"/>
          </a:xfrm>
          <a:prstGeom prst="rect">
            <a:avLst/>
          </a:prstGeom>
          <a:solidFill>
            <a:srgbClr val="D7DFE1"/>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 name="Rectangle 2"/>
          <p:cNvSpPr/>
          <p:nvPr/>
        </p:nvSpPr>
        <p:spPr>
          <a:xfrm rot="5400000">
            <a:off x="14839381" y="-12407472"/>
            <a:ext cx="2325232" cy="32004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 name="Rectangle 3"/>
          <p:cNvSpPr/>
          <p:nvPr/>
        </p:nvSpPr>
        <p:spPr>
          <a:xfrm rot="5400000">
            <a:off x="14839381" y="-14839384"/>
            <a:ext cx="2325232" cy="320040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5" name="Rectangle 4"/>
          <p:cNvSpPr/>
          <p:nvPr/>
        </p:nvSpPr>
        <p:spPr>
          <a:xfrm rot="5400000">
            <a:off x="14839384" y="-10188920"/>
            <a:ext cx="2325232" cy="32004000"/>
          </a:xfrm>
          <a:prstGeom prst="rect">
            <a:avLst/>
          </a:prstGeom>
          <a:solidFill>
            <a:srgbClr val="E8EEED"/>
          </a:solidFill>
          <a:ln>
            <a:solidFill>
              <a:srgbClr val="E7ECEE"/>
            </a:solid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6" name="Rectangle 5"/>
          <p:cNvSpPr/>
          <p:nvPr/>
        </p:nvSpPr>
        <p:spPr>
          <a:xfrm rot="5400000">
            <a:off x="14839384" y="-12514152"/>
            <a:ext cx="2325232" cy="32004000"/>
          </a:xfrm>
          <a:prstGeom prst="rect">
            <a:avLst/>
          </a:prstGeom>
          <a:solidFill>
            <a:srgbClr val="2B84D2"/>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7" name="Rectangle 6"/>
          <p:cNvSpPr/>
          <p:nvPr/>
        </p:nvSpPr>
        <p:spPr>
          <a:xfrm rot="5400000">
            <a:off x="14839381" y="-5538456"/>
            <a:ext cx="2325232" cy="32004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8" name="TextBox 7"/>
          <p:cNvSpPr txBox="1"/>
          <p:nvPr/>
        </p:nvSpPr>
        <p:spPr>
          <a:xfrm>
            <a:off x="1" y="11762939"/>
            <a:ext cx="5548473" cy="3612142"/>
          </a:xfrm>
          <a:prstGeom prst="rect">
            <a:avLst/>
          </a:prstGeom>
          <a:noFill/>
        </p:spPr>
        <p:txBody>
          <a:bodyPr wrap="square" lIns="72009" tIns="36004" rIns="72009" bIns="36004" rtlCol="0">
            <a:spAutoFit/>
          </a:bodyPr>
          <a:lstStyle/>
          <a:p>
            <a:r>
              <a:rPr lang="en-US" sz="7200" b="1" dirty="0" smtClean="0">
                <a:latin typeface="Helvetica"/>
                <a:cs typeface="Helvetica"/>
              </a:rPr>
              <a:t>Title</a:t>
            </a:r>
          </a:p>
          <a:p>
            <a:r>
              <a:rPr lang="en-US" sz="5400" dirty="0" smtClean="0">
                <a:latin typeface="Garamond"/>
                <a:cs typeface="Garamond"/>
              </a:rPr>
              <a:t>Attribution</a:t>
            </a:r>
          </a:p>
          <a:p>
            <a:r>
              <a:rPr lang="en-US" sz="4400" b="1" dirty="0" smtClean="0">
                <a:latin typeface="Helvetica"/>
                <a:cs typeface="Helvetica"/>
              </a:rPr>
              <a:t>Heading</a:t>
            </a:r>
            <a:endParaRPr lang="en-US" sz="4400" dirty="0" smtClean="0">
              <a:latin typeface="Garamond"/>
              <a:cs typeface="Garamond"/>
            </a:endParaRPr>
          </a:p>
          <a:p>
            <a:r>
              <a:rPr lang="en-US" sz="3200" dirty="0" smtClean="0">
                <a:latin typeface="Helvetica"/>
                <a:cs typeface="Helvetica"/>
              </a:rPr>
              <a:t>Introduction Text</a:t>
            </a:r>
          </a:p>
          <a:p>
            <a:r>
              <a:rPr lang="en-US" sz="2800" dirty="0" smtClean="0">
                <a:latin typeface="Helvetica"/>
                <a:cs typeface="Helvetica"/>
              </a:rPr>
              <a:t>Body </a:t>
            </a:r>
            <a:r>
              <a:rPr lang="en-US" sz="2800" dirty="0">
                <a:latin typeface="Helvetica"/>
                <a:cs typeface="Helvetica"/>
              </a:rPr>
              <a:t>Text</a:t>
            </a:r>
          </a:p>
        </p:txBody>
      </p:sp>
      <p:sp>
        <p:nvSpPr>
          <p:cNvPr id="9" name="TextBox 8"/>
          <p:cNvSpPr txBox="1"/>
          <p:nvPr/>
        </p:nvSpPr>
        <p:spPr>
          <a:xfrm>
            <a:off x="1" y="17245425"/>
            <a:ext cx="9256058" cy="500436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6000" b="1" dirty="0" smtClean="0">
                <a:latin typeface="Helvetica"/>
                <a:cs typeface="Helvetica"/>
              </a:rPr>
              <a:t>Heading</a:t>
            </a:r>
          </a:p>
          <a:p>
            <a:pPr>
              <a:lnSpc>
                <a:spcPct val="90000"/>
              </a:lnSpc>
            </a:pPr>
            <a:endParaRPr lang="en-US" sz="1400" dirty="0">
              <a:latin typeface="Helvetica"/>
              <a:cs typeface="Helvetica"/>
            </a:endParaRPr>
          </a:p>
          <a:p>
            <a:pPr>
              <a:lnSpc>
                <a:spcPct val="110000"/>
              </a:lnSpc>
            </a:pPr>
            <a:r>
              <a:rPr lang="en-US" sz="3600" dirty="0" err="1">
                <a:latin typeface="Helvetica"/>
                <a:cs typeface="Helvetica"/>
              </a:rPr>
              <a:t>Lorem</a:t>
            </a:r>
            <a:r>
              <a:rPr lang="en-US" sz="3600" dirty="0">
                <a:latin typeface="Helvetica"/>
                <a:cs typeface="Helvetica"/>
              </a:rPr>
              <a:t> </a:t>
            </a:r>
            <a:r>
              <a:rPr lang="en-US" sz="3600" dirty="0" err="1">
                <a:latin typeface="Helvetica"/>
                <a:cs typeface="Helvetica"/>
              </a:rPr>
              <a:t>ipsum</a:t>
            </a:r>
            <a:r>
              <a:rPr lang="en-US" sz="3600" dirty="0">
                <a:latin typeface="Helvetica"/>
                <a:cs typeface="Helvetica"/>
              </a:rPr>
              <a:t> dolor sit </a:t>
            </a:r>
            <a:r>
              <a:rPr lang="en-US" sz="3600" dirty="0" err="1">
                <a:latin typeface="Helvetica"/>
                <a:cs typeface="Helvetica"/>
              </a:rPr>
              <a:t>amet</a:t>
            </a:r>
            <a:r>
              <a:rPr lang="en-US" sz="3600" dirty="0">
                <a:latin typeface="Helvetica"/>
                <a:cs typeface="Helvetica"/>
              </a:rPr>
              <a:t>, </a:t>
            </a:r>
            <a:r>
              <a:rPr lang="en-US" sz="3600" dirty="0" err="1">
                <a:latin typeface="Helvetica"/>
                <a:cs typeface="Helvetica"/>
              </a:rPr>
              <a:t>consectetur</a:t>
            </a:r>
            <a:r>
              <a:rPr lang="en-US" sz="3600" dirty="0">
                <a:latin typeface="Helvetica"/>
                <a:cs typeface="Helvetica"/>
              </a:rPr>
              <a:t> </a:t>
            </a:r>
            <a:r>
              <a:rPr lang="en-US" sz="3600" dirty="0" err="1">
                <a:latin typeface="Helvetica"/>
                <a:cs typeface="Helvetica"/>
              </a:rPr>
              <a:t>adipiscing</a:t>
            </a:r>
            <a:r>
              <a:rPr lang="en-US" sz="3600" dirty="0">
                <a:latin typeface="Helvetica"/>
                <a:cs typeface="Helvetica"/>
              </a:rPr>
              <a:t> </a:t>
            </a:r>
            <a:r>
              <a:rPr lang="en-US" sz="3600" dirty="0" err="1">
                <a:latin typeface="Helvetica"/>
                <a:cs typeface="Helvetica"/>
              </a:rPr>
              <a:t>elit</a:t>
            </a:r>
            <a:r>
              <a:rPr lang="en-US" sz="3600" dirty="0">
                <a:latin typeface="Helvetica"/>
                <a:cs typeface="Helvetica"/>
              </a:rPr>
              <a:t>, </a:t>
            </a:r>
            <a:r>
              <a:rPr lang="en-US" sz="3600" dirty="0" err="1">
                <a:latin typeface="Helvetica"/>
                <a:cs typeface="Helvetica"/>
              </a:rPr>
              <a:t>sed</a:t>
            </a:r>
            <a:r>
              <a:rPr lang="en-US" sz="3600" dirty="0">
                <a:latin typeface="Helvetica"/>
                <a:cs typeface="Helvetica"/>
              </a:rPr>
              <a:t> do </a:t>
            </a:r>
            <a:r>
              <a:rPr lang="en-US" sz="3600" dirty="0" err="1">
                <a:latin typeface="Helvetica"/>
                <a:cs typeface="Helvetica"/>
              </a:rPr>
              <a:t>eiusmod</a:t>
            </a:r>
            <a:r>
              <a:rPr lang="en-US" sz="3600" dirty="0">
                <a:latin typeface="Helvetica"/>
                <a:cs typeface="Helvetica"/>
              </a:rPr>
              <a:t> </a:t>
            </a:r>
            <a:r>
              <a:rPr lang="en-US" sz="3600" dirty="0" err="1">
                <a:latin typeface="Helvetica"/>
                <a:cs typeface="Helvetica"/>
              </a:rPr>
              <a:t>tempor</a:t>
            </a:r>
            <a:r>
              <a:rPr lang="en-US" sz="3600" dirty="0">
                <a:latin typeface="Helvetica"/>
                <a:cs typeface="Helvetica"/>
              </a:rPr>
              <a:t> </a:t>
            </a:r>
            <a:r>
              <a:rPr lang="en-US" sz="3600" dirty="0" err="1">
                <a:latin typeface="Helvetica"/>
                <a:cs typeface="Helvetica"/>
              </a:rPr>
              <a:t>incididunt</a:t>
            </a:r>
            <a:r>
              <a:rPr lang="en-US" sz="3600" dirty="0">
                <a:latin typeface="Helvetica"/>
                <a:cs typeface="Helvetica"/>
              </a:rPr>
              <a:t> </a:t>
            </a:r>
            <a:r>
              <a:rPr lang="en-US" sz="3600" dirty="0" err="1">
                <a:latin typeface="Helvetica"/>
                <a:cs typeface="Helvetica"/>
              </a:rPr>
              <a:t>ut</a:t>
            </a:r>
            <a:r>
              <a:rPr lang="en-US" sz="3600" dirty="0">
                <a:latin typeface="Helvetica"/>
                <a:cs typeface="Helvetica"/>
              </a:rPr>
              <a:t> </a:t>
            </a:r>
            <a:r>
              <a:rPr lang="en-US" sz="3600" dirty="0" err="1">
                <a:latin typeface="Helvetica"/>
                <a:cs typeface="Helvetica"/>
              </a:rPr>
              <a:t>labore</a:t>
            </a:r>
            <a:r>
              <a:rPr lang="en-US" sz="3600" dirty="0">
                <a:latin typeface="Helvetica"/>
                <a:cs typeface="Helvetica"/>
              </a:rPr>
              <a:t> et </a:t>
            </a:r>
            <a:r>
              <a:rPr lang="en-US" sz="3600" dirty="0" err="1">
                <a:latin typeface="Helvetica"/>
                <a:cs typeface="Helvetica"/>
              </a:rPr>
              <a:t>dolore</a:t>
            </a:r>
            <a:r>
              <a:rPr lang="en-US" sz="3600" dirty="0">
                <a:latin typeface="Helvetica"/>
                <a:cs typeface="Helvetica"/>
              </a:rPr>
              <a:t> magna </a:t>
            </a:r>
            <a:r>
              <a:rPr lang="en-US" sz="3600" dirty="0" err="1">
                <a:latin typeface="Helvetica"/>
                <a:cs typeface="Helvetica"/>
              </a:rPr>
              <a:t>aliqua</a:t>
            </a:r>
            <a:r>
              <a:rPr lang="en-US" sz="3600" dirty="0">
                <a:latin typeface="Helvetica"/>
                <a:cs typeface="Helvetica"/>
              </a:rPr>
              <a:t>. </a:t>
            </a:r>
            <a:r>
              <a:rPr lang="en-US" sz="3600" dirty="0" err="1">
                <a:latin typeface="Helvetica"/>
                <a:cs typeface="Helvetica"/>
              </a:rPr>
              <a:t>Ut</a:t>
            </a:r>
            <a:r>
              <a:rPr lang="en-US" sz="3600" dirty="0">
                <a:latin typeface="Helvetica"/>
                <a:cs typeface="Helvetica"/>
              </a:rPr>
              <a:t> </a:t>
            </a:r>
            <a:r>
              <a:rPr lang="en-US" sz="3600" dirty="0" err="1">
                <a:latin typeface="Helvetica"/>
                <a:cs typeface="Helvetica"/>
              </a:rPr>
              <a:t>enim</a:t>
            </a:r>
            <a:r>
              <a:rPr lang="en-US" sz="3600" dirty="0">
                <a:latin typeface="Helvetica"/>
                <a:cs typeface="Helvetica"/>
              </a:rPr>
              <a:t> ad minim </a:t>
            </a:r>
            <a:r>
              <a:rPr lang="en-US" sz="3600" dirty="0" err="1">
                <a:latin typeface="Helvetica"/>
                <a:cs typeface="Helvetica"/>
              </a:rPr>
              <a:t>veniam</a:t>
            </a:r>
            <a:r>
              <a:rPr lang="en-US" sz="3600" dirty="0">
                <a:latin typeface="Helvetica"/>
                <a:cs typeface="Helvetica"/>
              </a:rPr>
              <a:t>, </a:t>
            </a:r>
            <a:r>
              <a:rPr lang="en-US" sz="3600" dirty="0" err="1">
                <a:latin typeface="Helvetica"/>
                <a:cs typeface="Helvetica"/>
              </a:rPr>
              <a:t>quis</a:t>
            </a:r>
            <a:r>
              <a:rPr lang="en-US" sz="3600" dirty="0">
                <a:latin typeface="Helvetica"/>
                <a:cs typeface="Helvetica"/>
              </a:rPr>
              <a:t> </a:t>
            </a:r>
            <a:r>
              <a:rPr lang="en-US" sz="3600" dirty="0" err="1">
                <a:latin typeface="Helvetica"/>
                <a:cs typeface="Helvetica"/>
              </a:rPr>
              <a:t>nostrud</a:t>
            </a:r>
            <a:r>
              <a:rPr lang="en-US" sz="3600" dirty="0">
                <a:latin typeface="Helvetica"/>
                <a:cs typeface="Helvetica"/>
              </a:rPr>
              <a:t> exercitation </a:t>
            </a:r>
            <a:r>
              <a:rPr lang="en-US" sz="3600" dirty="0" err="1">
                <a:latin typeface="Helvetica"/>
                <a:cs typeface="Helvetica"/>
              </a:rPr>
              <a:t>ullamco</a:t>
            </a:r>
            <a:r>
              <a:rPr lang="en-US" sz="3600" dirty="0">
                <a:latin typeface="Helvetica"/>
                <a:cs typeface="Helvetica"/>
              </a:rPr>
              <a:t> </a:t>
            </a:r>
            <a:r>
              <a:rPr lang="en-US" sz="3600" dirty="0" err="1">
                <a:latin typeface="Helvetica"/>
                <a:cs typeface="Helvetica"/>
              </a:rPr>
              <a:t>laboris</a:t>
            </a:r>
            <a:r>
              <a:rPr lang="en-US" sz="3600" dirty="0">
                <a:latin typeface="Helvetica"/>
                <a:cs typeface="Helvetica"/>
              </a:rPr>
              <a:t> nisi </a:t>
            </a:r>
            <a:r>
              <a:rPr lang="en-US" sz="3600" dirty="0" err="1">
                <a:latin typeface="Helvetica"/>
                <a:cs typeface="Helvetica"/>
              </a:rPr>
              <a:t>ut</a:t>
            </a:r>
            <a:r>
              <a:rPr lang="en-US" sz="3600" dirty="0">
                <a:latin typeface="Helvetica"/>
                <a:cs typeface="Helvetica"/>
              </a:rPr>
              <a:t> </a:t>
            </a:r>
            <a:r>
              <a:rPr lang="en-US" sz="3600" dirty="0" err="1">
                <a:latin typeface="Helvetica"/>
                <a:cs typeface="Helvetica"/>
              </a:rPr>
              <a:t>aliquip</a:t>
            </a:r>
            <a:r>
              <a:rPr lang="en-US" sz="3600" dirty="0">
                <a:latin typeface="Helvetica"/>
                <a:cs typeface="Helvetica"/>
              </a:rPr>
              <a:t> ex </a:t>
            </a:r>
            <a:r>
              <a:rPr lang="en-US" sz="3600" dirty="0" err="1">
                <a:latin typeface="Helvetica"/>
                <a:cs typeface="Helvetica"/>
              </a:rPr>
              <a:t>ea</a:t>
            </a:r>
            <a:r>
              <a:rPr lang="en-US" sz="3600" dirty="0">
                <a:latin typeface="Helvetica"/>
                <a:cs typeface="Helvetica"/>
              </a:rPr>
              <a:t> </a:t>
            </a:r>
            <a:r>
              <a:rPr lang="en-US" sz="3600" dirty="0" err="1">
                <a:latin typeface="Helvetica"/>
                <a:cs typeface="Helvetica"/>
              </a:rPr>
              <a:t>commodo</a:t>
            </a:r>
            <a:r>
              <a:rPr lang="en-US" sz="3600" dirty="0">
                <a:latin typeface="Helvetica"/>
                <a:cs typeface="Helvetica"/>
              </a:rPr>
              <a:t> </a:t>
            </a:r>
            <a:r>
              <a:rPr lang="en-US" sz="3600" dirty="0" err="1">
                <a:latin typeface="Helvetica"/>
                <a:cs typeface="Helvetica"/>
              </a:rPr>
              <a:t>consequat</a:t>
            </a:r>
            <a:r>
              <a:rPr lang="en-US" sz="3600" dirty="0">
                <a:latin typeface="Helvetica"/>
                <a:cs typeface="Helvetica"/>
              </a:rPr>
              <a:t>.</a:t>
            </a:r>
          </a:p>
        </p:txBody>
      </p:sp>
    </p:spTree>
    <p:extLst>
      <p:ext uri="{BB962C8B-B14F-4D97-AF65-F5344CB8AC3E}">
        <p14:creationId xmlns:p14="http://schemas.microsoft.com/office/powerpoint/2010/main" val="220327945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5327</TotalTime>
  <Words>1641</Words>
  <Application>Microsoft Macintosh PowerPoint</Application>
  <PresentationFormat>Custom</PresentationFormat>
  <Paragraphs>127</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Northeastern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Sweeney</dc:creator>
  <cp:lastModifiedBy>Sarah Sweeney</cp:lastModifiedBy>
  <cp:revision>58</cp:revision>
  <dcterms:created xsi:type="dcterms:W3CDTF">2015-04-30T21:08:20Z</dcterms:created>
  <dcterms:modified xsi:type="dcterms:W3CDTF">2015-05-13T13:43:59Z</dcterms:modified>
</cp:coreProperties>
</file>