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0"/>
  </p:notesMasterIdLst>
  <p:sldIdLst>
    <p:sldId id="257" r:id="rId2"/>
    <p:sldId id="276" r:id="rId3"/>
    <p:sldId id="269" r:id="rId4"/>
    <p:sldId id="271" r:id="rId5"/>
    <p:sldId id="272" r:id="rId6"/>
    <p:sldId id="277" r:id="rId7"/>
    <p:sldId id="265" r:id="rId8"/>
    <p:sldId id="275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68" userDrawn="1">
          <p15:clr>
            <a:srgbClr val="A4A3A4"/>
          </p15:clr>
        </p15:guide>
        <p15:guide id="2" pos="14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374B"/>
    <a:srgbClr val="ECF0F2"/>
    <a:srgbClr val="236FC7"/>
    <a:srgbClr val="243894"/>
    <a:srgbClr val="E8EE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213" autoAdjust="0"/>
    <p:restoredTop sz="94825"/>
  </p:normalViewPr>
  <p:slideViewPr>
    <p:cSldViewPr snapToGrid="0" snapToObjects="1">
      <p:cViewPr varScale="1">
        <p:scale>
          <a:sx n="98" d="100"/>
          <a:sy n="98" d="100"/>
        </p:scale>
        <p:origin x="896" y="184"/>
      </p:cViewPr>
      <p:guideLst>
        <p:guide orient="horz" pos="768"/>
        <p:guide pos="14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ECFEF1-2E88-E646-A99D-93EC0DB2D22C}" type="datetimeFigureOut">
              <a:rPr lang="en-US" smtClean="0"/>
              <a:t>6/9/16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827EB0-AEEB-C744-BAD0-812E2F8A9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6155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Promotional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D14C87-DF6A-634A-AD3D-CAB6EA4C158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0729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Promotional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D14C87-DF6A-634A-AD3D-CAB6EA4C158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0729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2E0D9-C4C6-B144-92E9-4E0D31DDAA26}" type="datetimeFigureOut">
              <a:rPr lang="en-US" smtClean="0"/>
              <a:t>6/9/16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8381B-89B2-9C4C-B480-A2B2AA87C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9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2E0D9-C4C6-B144-92E9-4E0D31DDAA26}" type="datetimeFigureOut">
              <a:rPr lang="en-US" smtClean="0"/>
              <a:t>6/9/16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8381B-89B2-9C4C-B480-A2B2AA87C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645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2E0D9-C4C6-B144-92E9-4E0D31DDAA26}" type="datetimeFigureOut">
              <a:rPr lang="en-US" smtClean="0"/>
              <a:t>6/9/16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8381B-89B2-9C4C-B480-A2B2AA87C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539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2E0D9-C4C6-B144-92E9-4E0D31DDAA26}" type="datetimeFigureOut">
              <a:rPr lang="en-US" smtClean="0"/>
              <a:t>6/9/16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8381B-89B2-9C4C-B480-A2B2AA87C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882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2E0D9-C4C6-B144-92E9-4E0D31DDAA26}" type="datetimeFigureOut">
              <a:rPr lang="en-US" smtClean="0"/>
              <a:t>6/9/16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8381B-89B2-9C4C-B480-A2B2AA87C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558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2E0D9-C4C6-B144-92E9-4E0D31DDAA26}" type="datetimeFigureOut">
              <a:rPr lang="en-US" smtClean="0"/>
              <a:t>6/9/16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8381B-89B2-9C4C-B480-A2B2AA87C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956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2E0D9-C4C6-B144-92E9-4E0D31DDAA26}" type="datetimeFigureOut">
              <a:rPr lang="en-US" smtClean="0"/>
              <a:t>6/9/16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8381B-89B2-9C4C-B480-A2B2AA87C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469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2E0D9-C4C6-B144-92E9-4E0D31DDAA26}" type="datetimeFigureOut">
              <a:rPr lang="en-US" smtClean="0"/>
              <a:t>6/9/16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8381B-89B2-9C4C-B480-A2B2AA87C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775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2E0D9-C4C6-B144-92E9-4E0D31DDAA26}" type="datetimeFigureOut">
              <a:rPr lang="en-US" smtClean="0"/>
              <a:t>6/9/16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8381B-89B2-9C4C-B480-A2B2AA87C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542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2E0D9-C4C6-B144-92E9-4E0D31DDAA26}" type="datetimeFigureOut">
              <a:rPr lang="en-US" smtClean="0"/>
              <a:t>6/9/16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8381B-89B2-9C4C-B480-A2B2AA87C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355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2E0D9-C4C6-B144-92E9-4E0D31DDAA26}" type="datetimeFigureOut">
              <a:rPr lang="en-US" smtClean="0"/>
              <a:t>6/9/16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8381B-89B2-9C4C-B480-A2B2AA87C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941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E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2E0D9-C4C6-B144-92E9-4E0D31DDAA26}" type="datetimeFigureOut">
              <a:rPr lang="en-US" smtClean="0"/>
              <a:t>6/9/16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28381B-89B2-9C4C-B480-A2B2AA87C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571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0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1" y="5268995"/>
            <a:ext cx="5401087" cy="662129"/>
          </a:xfrm>
          <a:prstGeom prst="rect">
            <a:avLst/>
          </a:prstGeom>
          <a:ln>
            <a:noFill/>
          </a:ln>
        </p:spPr>
      </p:pic>
      <p:sp>
        <p:nvSpPr>
          <p:cNvPr id="11" name="TextBox 10"/>
          <p:cNvSpPr txBox="1"/>
          <p:nvPr/>
        </p:nvSpPr>
        <p:spPr>
          <a:xfrm>
            <a:off x="-209643" y="5726844"/>
            <a:ext cx="5139765" cy="665740"/>
          </a:xfrm>
          <a:prstGeom prst="rect">
            <a:avLst/>
          </a:prstGeom>
          <a:noFill/>
          <a:ln>
            <a:noFill/>
          </a:ln>
        </p:spPr>
        <p:txBody>
          <a:bodyPr wrap="square" lIns="329104" tIns="164551" rIns="329104" bIns="164551" numCol="1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000" dirty="0" err="1" smtClean="0">
                <a:solidFill>
                  <a:srgbClr val="236FC7"/>
                </a:solidFill>
                <a:latin typeface="Gotham Book"/>
                <a:cs typeface="Gotham Book"/>
              </a:rPr>
              <a:t>repository.library.northeastern.edu</a:t>
            </a:r>
            <a:endParaRPr lang="en-US" sz="2000" dirty="0" smtClean="0">
              <a:solidFill>
                <a:srgbClr val="236FC7"/>
              </a:solidFill>
              <a:latin typeface="Gotham Book"/>
              <a:cs typeface="Gotham Book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641093" y="374338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602942" y="5352895"/>
            <a:ext cx="3772646" cy="1039689"/>
          </a:xfrm>
          <a:prstGeom prst="rect">
            <a:avLst/>
          </a:prstGeom>
          <a:noFill/>
          <a:ln>
            <a:noFill/>
          </a:ln>
        </p:spPr>
        <p:txBody>
          <a:bodyPr wrap="square" lIns="329104" tIns="164551" rIns="329104" bIns="164551" numCol="1" rtlCol="0" anchor="ctr">
            <a:spAutoFit/>
          </a:bodyPr>
          <a:lstStyle/>
          <a:p>
            <a:pPr algn="r">
              <a:lnSpc>
                <a:spcPct val="110000"/>
              </a:lnSpc>
            </a:pPr>
            <a:r>
              <a:rPr lang="en-US" sz="1400" dirty="0" smtClean="0">
                <a:solidFill>
                  <a:srgbClr val="26374B"/>
                </a:solidFill>
                <a:latin typeface="Gotham Book"/>
                <a:cs typeface="Gotham Book"/>
              </a:rPr>
              <a:t>Sarah Sweeney</a:t>
            </a:r>
          </a:p>
          <a:p>
            <a:pPr algn="r">
              <a:lnSpc>
                <a:spcPct val="110000"/>
              </a:lnSpc>
            </a:pPr>
            <a:r>
              <a:rPr lang="en-US" sz="1400" dirty="0" smtClean="0">
                <a:solidFill>
                  <a:srgbClr val="26374B"/>
                </a:solidFill>
                <a:latin typeface="Gotham Book"/>
                <a:cs typeface="Gotham Book"/>
              </a:rPr>
              <a:t>Digital Repository Manager</a:t>
            </a:r>
          </a:p>
          <a:p>
            <a:pPr algn="r">
              <a:lnSpc>
                <a:spcPct val="110000"/>
              </a:lnSpc>
            </a:pPr>
            <a:r>
              <a:rPr lang="en-US" sz="1400" dirty="0" smtClean="0">
                <a:solidFill>
                  <a:srgbClr val="26374B"/>
                </a:solidFill>
                <a:latin typeface="Gotham Book"/>
                <a:cs typeface="Gotham Book"/>
              </a:rPr>
              <a:t>Northeastern University Libraries</a:t>
            </a:r>
            <a:endParaRPr lang="en-US" sz="1400" dirty="0">
              <a:solidFill>
                <a:srgbClr val="26374B"/>
              </a:solidFill>
              <a:latin typeface="Gotham Book"/>
              <a:cs typeface="Gotham Book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54125"/>
            <a:ext cx="7772400" cy="1470025"/>
          </a:xfrm>
        </p:spPr>
        <p:txBody>
          <a:bodyPr/>
          <a:lstStyle/>
          <a:p>
            <a:r>
              <a:rPr lang="en-US" dirty="0">
                <a:solidFill>
                  <a:srgbClr val="26374B"/>
                </a:solidFill>
              </a:rPr>
              <a:t>Digital </a:t>
            </a:r>
            <a:r>
              <a:rPr lang="en-US" dirty="0" smtClean="0">
                <a:solidFill>
                  <a:srgbClr val="26374B"/>
                </a:solidFill>
              </a:rPr>
              <a:t>Repositories</a:t>
            </a:r>
            <a:endParaRPr lang="en-US" dirty="0">
              <a:solidFill>
                <a:srgbClr val="26374B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09900"/>
            <a:ext cx="6400800" cy="1752600"/>
          </a:xfrm>
        </p:spPr>
        <p:txBody>
          <a:bodyPr/>
          <a:lstStyle/>
          <a:p>
            <a:r>
              <a:rPr lang="en-US" dirty="0">
                <a:solidFill>
                  <a:srgbClr val="26374B"/>
                </a:solidFill>
              </a:rPr>
              <a:t>Gateways to Digital Stewardship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721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0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6374B"/>
                </a:solidFill>
              </a:rPr>
              <a:t>What is Digital Stewardship?</a:t>
            </a:r>
            <a:endParaRPr lang="en-US" dirty="0">
              <a:solidFill>
                <a:srgbClr val="26374B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7296" y="1237752"/>
            <a:ext cx="4981133" cy="390470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44500" y="5156201"/>
            <a:ext cx="822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26374B"/>
                </a:solidFill>
              </a:rPr>
              <a:t>"Digital </a:t>
            </a:r>
            <a:r>
              <a:rPr lang="en-US" i="1" dirty="0">
                <a:solidFill>
                  <a:srgbClr val="26374B"/>
                </a:solidFill>
              </a:rPr>
              <a:t>stewardship encompasses all activities related to the care and management of digital objects over time. Proper digital stewardship addresses all phases of the digital object lifecycle: from digital asset conception, creation, appraisal, description, and preservation, to accessibility, reuse, and beyond</a:t>
            </a:r>
            <a:r>
              <a:rPr lang="en-US" i="1" dirty="0" smtClean="0">
                <a:solidFill>
                  <a:srgbClr val="26374B"/>
                </a:solidFill>
              </a:rPr>
              <a:t>."</a:t>
            </a:r>
            <a:endParaRPr lang="en-US" i="1" dirty="0">
              <a:solidFill>
                <a:srgbClr val="26374B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6400800"/>
            <a:ext cx="9144000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i="1" dirty="0" smtClean="0">
                <a:solidFill>
                  <a:srgbClr val="26374B"/>
                </a:solidFill>
              </a:rPr>
              <a:t>Archers </a:t>
            </a:r>
            <a:r>
              <a:rPr lang="en-US" sz="1100" i="1" dirty="0">
                <a:solidFill>
                  <a:srgbClr val="26374B"/>
                </a:solidFill>
              </a:rPr>
              <a:t>from Boston-</a:t>
            </a:r>
            <a:r>
              <a:rPr lang="en-US" sz="1100" i="1" dirty="0" err="1">
                <a:solidFill>
                  <a:srgbClr val="26374B"/>
                </a:solidFill>
              </a:rPr>
              <a:t>Bouve</a:t>
            </a:r>
            <a:r>
              <a:rPr lang="en-US" sz="1100" i="1" dirty="0">
                <a:solidFill>
                  <a:srgbClr val="26374B"/>
                </a:solidFill>
              </a:rPr>
              <a:t> </a:t>
            </a:r>
            <a:r>
              <a:rPr lang="en-US" sz="1100" i="1" dirty="0" smtClean="0">
                <a:solidFill>
                  <a:srgbClr val="26374B"/>
                </a:solidFill>
              </a:rPr>
              <a:t>College</a:t>
            </a:r>
            <a:r>
              <a:rPr lang="en-US" sz="1100" dirty="0" smtClean="0">
                <a:solidFill>
                  <a:srgbClr val="26374B"/>
                </a:solidFill>
              </a:rPr>
              <a:t>. 1934. </a:t>
            </a:r>
            <a:r>
              <a:rPr lang="en-US" sz="1100" dirty="0">
                <a:solidFill>
                  <a:srgbClr val="26374B"/>
                </a:solidFill>
              </a:rPr>
              <a:t>Northeastern University Library (Boston, Massachusetts), </a:t>
            </a:r>
            <a:r>
              <a:rPr lang="en-US" sz="1100" dirty="0" smtClean="0">
                <a:solidFill>
                  <a:srgbClr val="26374B"/>
                </a:solidFill>
              </a:rPr>
              <a:t>June 2016. </a:t>
            </a:r>
            <a:r>
              <a:rPr lang="de-DE" sz="1100" dirty="0">
                <a:solidFill>
                  <a:srgbClr val="236FC7"/>
                </a:solidFill>
              </a:rPr>
              <a:t>http://</a:t>
            </a:r>
            <a:r>
              <a:rPr lang="de-DE" sz="1100" dirty="0" smtClean="0">
                <a:solidFill>
                  <a:srgbClr val="236FC7"/>
                </a:solidFill>
              </a:rPr>
              <a:t>hdl.handle.net/2047/d20167889 </a:t>
            </a:r>
            <a:endParaRPr lang="en-US" sz="1100" dirty="0">
              <a:solidFill>
                <a:srgbClr val="236FC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4562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0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r>
              <a:rPr lang="en-US" dirty="0" smtClean="0">
                <a:solidFill>
                  <a:srgbClr val="26374B"/>
                </a:solidFill>
              </a:rPr>
              <a:t>Digital Stewardship in Action</a:t>
            </a:r>
            <a:endParaRPr lang="en-US" dirty="0">
              <a:solidFill>
                <a:srgbClr val="26374B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6337300" y="2387601"/>
            <a:ext cx="1968500" cy="2057399"/>
          </a:xfrm>
        </p:spPr>
        <p:txBody>
          <a:bodyPr/>
          <a:lstStyle/>
          <a:p>
            <a:pPr>
              <a:buClr>
                <a:srgbClr val="26374B"/>
              </a:buClr>
              <a:buFont typeface="Arial" charset="0"/>
              <a:buChar char="•"/>
            </a:pPr>
            <a:r>
              <a:rPr lang="en-US" dirty="0" smtClean="0">
                <a:solidFill>
                  <a:srgbClr val="26374B"/>
                </a:solidFill>
              </a:rPr>
              <a:t>Plan</a:t>
            </a:r>
          </a:p>
          <a:p>
            <a:pPr>
              <a:buClr>
                <a:srgbClr val="26374B"/>
              </a:buClr>
              <a:buFont typeface="Arial" charset="0"/>
              <a:buChar char="•"/>
            </a:pPr>
            <a:r>
              <a:rPr lang="en-US" dirty="0" smtClean="0">
                <a:solidFill>
                  <a:srgbClr val="26374B"/>
                </a:solidFill>
              </a:rPr>
              <a:t>Collect</a:t>
            </a:r>
          </a:p>
          <a:p>
            <a:pPr>
              <a:buClr>
                <a:srgbClr val="26374B"/>
              </a:buClr>
              <a:buFont typeface="Arial" charset="0"/>
              <a:buChar char="•"/>
            </a:pPr>
            <a:r>
              <a:rPr lang="en-US" dirty="0" smtClean="0">
                <a:solidFill>
                  <a:srgbClr val="26374B"/>
                </a:solidFill>
              </a:rPr>
              <a:t>Describe</a:t>
            </a:r>
          </a:p>
          <a:p>
            <a:pPr>
              <a:buClr>
                <a:srgbClr val="26374B"/>
              </a:buClr>
              <a:buFont typeface="Arial" charset="0"/>
              <a:buChar char="•"/>
            </a:pPr>
            <a:r>
              <a:rPr lang="en-US" dirty="0" smtClean="0">
                <a:solidFill>
                  <a:srgbClr val="26374B"/>
                </a:solidFill>
              </a:rPr>
              <a:t>Maintain</a:t>
            </a:r>
            <a:endParaRPr lang="en-US" dirty="0">
              <a:solidFill>
                <a:srgbClr val="26374B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6413500"/>
            <a:ext cx="9144000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i="1" dirty="0">
                <a:solidFill>
                  <a:srgbClr val="26374B"/>
                </a:solidFill>
              </a:rPr>
              <a:t>DCC Curation Lifecycle </a:t>
            </a:r>
            <a:r>
              <a:rPr lang="en-US" sz="1100" i="1" dirty="0" smtClean="0">
                <a:solidFill>
                  <a:srgbClr val="26374B"/>
                </a:solidFill>
              </a:rPr>
              <a:t>Model</a:t>
            </a:r>
            <a:r>
              <a:rPr lang="en-US" sz="1100" dirty="0" smtClean="0">
                <a:solidFill>
                  <a:srgbClr val="26374B"/>
                </a:solidFill>
              </a:rPr>
              <a:t>.</a:t>
            </a:r>
            <a:r>
              <a:rPr lang="en-US" sz="1100" dirty="0">
                <a:solidFill>
                  <a:srgbClr val="26374B"/>
                </a:solidFill>
              </a:rPr>
              <a:t> Digital Curation Centre</a:t>
            </a:r>
            <a:r>
              <a:rPr lang="en-US" sz="1100" dirty="0" smtClean="0">
                <a:solidFill>
                  <a:srgbClr val="26374B"/>
                </a:solidFill>
              </a:rPr>
              <a:t>. </a:t>
            </a:r>
            <a:r>
              <a:rPr lang="en-US" sz="1100" dirty="0">
                <a:solidFill>
                  <a:srgbClr val="236FC7"/>
                </a:solidFill>
              </a:rPr>
              <a:t>http://</a:t>
            </a:r>
            <a:r>
              <a:rPr lang="en-US" sz="1100" dirty="0" smtClean="0">
                <a:solidFill>
                  <a:srgbClr val="236FC7"/>
                </a:solidFill>
              </a:rPr>
              <a:t>www.dcc.ac.uk/resources/curation-lifecycle-model</a:t>
            </a:r>
            <a:r>
              <a:rPr lang="en-US" sz="1100" dirty="0" smtClean="0">
                <a:solidFill>
                  <a:srgbClr val="26374B"/>
                </a:solidFill>
              </a:rPr>
              <a:t> </a:t>
            </a:r>
            <a:endParaRPr lang="en-US" sz="1100" dirty="0">
              <a:solidFill>
                <a:srgbClr val="26374B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032" y="1594103"/>
            <a:ext cx="6035040" cy="4418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768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0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r>
              <a:rPr lang="en-US" dirty="0" smtClean="0">
                <a:solidFill>
                  <a:srgbClr val="26374B"/>
                </a:solidFill>
              </a:rPr>
              <a:t>Stewarding</a:t>
            </a:r>
            <a:endParaRPr lang="en-US" dirty="0">
              <a:solidFill>
                <a:srgbClr val="26374B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8881" y="1233358"/>
            <a:ext cx="6074362" cy="498818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413500"/>
            <a:ext cx="9144000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i="1" dirty="0">
                <a:solidFill>
                  <a:srgbClr val="26374B"/>
                </a:solidFill>
              </a:rPr>
              <a:t>A boy working on a project for his art class while five others look on at the South Boston Boys' </a:t>
            </a:r>
            <a:r>
              <a:rPr lang="en-US" sz="1100" i="1" dirty="0" smtClean="0">
                <a:solidFill>
                  <a:srgbClr val="26374B"/>
                </a:solidFill>
              </a:rPr>
              <a:t>Club</a:t>
            </a:r>
            <a:r>
              <a:rPr lang="en-US" sz="1100" dirty="0" smtClean="0">
                <a:solidFill>
                  <a:srgbClr val="26374B"/>
                </a:solidFill>
              </a:rPr>
              <a:t>. </a:t>
            </a:r>
            <a:r>
              <a:rPr lang="it-IT" sz="1100" dirty="0" err="1">
                <a:solidFill>
                  <a:srgbClr val="26374B"/>
                </a:solidFill>
              </a:rPr>
              <a:t>ca</a:t>
            </a:r>
            <a:r>
              <a:rPr lang="it-IT" sz="1100" dirty="0">
                <a:solidFill>
                  <a:srgbClr val="26374B"/>
                </a:solidFill>
              </a:rPr>
              <a:t>. 1945</a:t>
            </a:r>
            <a:r>
              <a:rPr lang="en-US" sz="1100" dirty="0" smtClean="0">
                <a:solidFill>
                  <a:srgbClr val="26374B"/>
                </a:solidFill>
              </a:rPr>
              <a:t>. </a:t>
            </a:r>
            <a:r>
              <a:rPr lang="en-US" sz="1100" dirty="0">
                <a:solidFill>
                  <a:srgbClr val="26374B"/>
                </a:solidFill>
              </a:rPr>
              <a:t>Northeastern University Library (Boston, Massachusetts), </a:t>
            </a:r>
            <a:r>
              <a:rPr lang="en-US" sz="1100" dirty="0" smtClean="0">
                <a:solidFill>
                  <a:srgbClr val="26374B"/>
                </a:solidFill>
              </a:rPr>
              <a:t>June 2016. </a:t>
            </a:r>
            <a:r>
              <a:rPr lang="en-US" sz="1100" dirty="0">
                <a:solidFill>
                  <a:srgbClr val="236FC7"/>
                </a:solidFill>
              </a:rPr>
              <a:t>http://</a:t>
            </a:r>
            <a:r>
              <a:rPr lang="en-US" sz="1100" dirty="0" smtClean="0">
                <a:solidFill>
                  <a:srgbClr val="236FC7"/>
                </a:solidFill>
              </a:rPr>
              <a:t>hdl.handle.net/2047/d20164399 </a:t>
            </a:r>
            <a:endParaRPr lang="en-US" sz="1100" dirty="0">
              <a:solidFill>
                <a:srgbClr val="236FC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8807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0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26374B"/>
                </a:solidFill>
              </a:rPr>
              <a:t>Facilitating Stewardship</a:t>
            </a:r>
            <a:endParaRPr lang="en-US" dirty="0">
              <a:solidFill>
                <a:srgbClr val="26374B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024" y="1233928"/>
            <a:ext cx="6521921" cy="497434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6400800"/>
            <a:ext cx="9144000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i="1" dirty="0">
                <a:solidFill>
                  <a:srgbClr val="26374B"/>
                </a:solidFill>
              </a:rPr>
              <a:t>Chemistry professor and </a:t>
            </a:r>
            <a:r>
              <a:rPr lang="en-US" sz="1100" i="1" dirty="0" smtClean="0">
                <a:solidFill>
                  <a:srgbClr val="26374B"/>
                </a:solidFill>
              </a:rPr>
              <a:t>students</a:t>
            </a:r>
            <a:r>
              <a:rPr lang="en-US" sz="1100" dirty="0" smtClean="0">
                <a:solidFill>
                  <a:srgbClr val="26374B"/>
                </a:solidFill>
              </a:rPr>
              <a:t>. ca. 1925. </a:t>
            </a:r>
            <a:r>
              <a:rPr lang="en-US" sz="1100" dirty="0">
                <a:solidFill>
                  <a:srgbClr val="26374B"/>
                </a:solidFill>
              </a:rPr>
              <a:t>Northeastern University Library (Boston, Massachusetts), </a:t>
            </a:r>
            <a:r>
              <a:rPr lang="en-US" sz="1100" dirty="0" smtClean="0">
                <a:solidFill>
                  <a:srgbClr val="26374B"/>
                </a:solidFill>
              </a:rPr>
              <a:t>June 2016. </a:t>
            </a:r>
            <a:r>
              <a:rPr lang="en-US" sz="1100" dirty="0">
                <a:solidFill>
                  <a:srgbClr val="236FC7"/>
                </a:solidFill>
              </a:rPr>
              <a:t>http://hdl.handle.net/2047/d20161246</a:t>
            </a:r>
          </a:p>
        </p:txBody>
      </p:sp>
    </p:spTree>
    <p:extLst>
      <p:ext uri="{BB962C8B-B14F-4D97-AF65-F5344CB8AC3E}">
        <p14:creationId xmlns:p14="http://schemas.microsoft.com/office/powerpoint/2010/main" val="946853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0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6374B"/>
                </a:solidFill>
              </a:rPr>
              <a:t>Encouraging Stewardship</a:t>
            </a:r>
            <a:endParaRPr lang="en-US" dirty="0">
              <a:solidFill>
                <a:srgbClr val="26374B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2117" y="1234938"/>
            <a:ext cx="6504692" cy="499979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6413500"/>
            <a:ext cx="9144000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i="1" dirty="0">
                <a:solidFill>
                  <a:srgbClr val="26374B"/>
                </a:solidFill>
              </a:rPr>
              <a:t>Artist Dana Chandler painting in a </a:t>
            </a:r>
            <a:r>
              <a:rPr lang="en-US" sz="1100" i="1" dirty="0" smtClean="0">
                <a:solidFill>
                  <a:srgbClr val="26374B"/>
                </a:solidFill>
              </a:rPr>
              <a:t>studio</a:t>
            </a:r>
            <a:r>
              <a:rPr lang="en-US" sz="1100" dirty="0" smtClean="0">
                <a:solidFill>
                  <a:srgbClr val="26374B"/>
                </a:solidFill>
              </a:rPr>
              <a:t>. </a:t>
            </a:r>
            <a:r>
              <a:rPr lang="en-US" sz="1100" dirty="0">
                <a:solidFill>
                  <a:srgbClr val="26374B"/>
                </a:solidFill>
              </a:rPr>
              <a:t>December 17, 1976</a:t>
            </a:r>
            <a:r>
              <a:rPr lang="en-US" sz="1100" dirty="0" smtClean="0">
                <a:solidFill>
                  <a:srgbClr val="26374B"/>
                </a:solidFill>
              </a:rPr>
              <a:t>. </a:t>
            </a:r>
            <a:r>
              <a:rPr lang="en-US" sz="1100" dirty="0">
                <a:solidFill>
                  <a:srgbClr val="26374B"/>
                </a:solidFill>
              </a:rPr>
              <a:t>Northeastern University Library (Boston, Massachusetts), </a:t>
            </a:r>
            <a:r>
              <a:rPr lang="en-US" sz="1100" dirty="0" smtClean="0">
                <a:solidFill>
                  <a:srgbClr val="26374B"/>
                </a:solidFill>
              </a:rPr>
              <a:t>June 2016. </a:t>
            </a:r>
            <a:r>
              <a:rPr lang="de-DE" sz="1100" dirty="0">
                <a:solidFill>
                  <a:srgbClr val="236FC7"/>
                </a:solidFill>
              </a:rPr>
              <a:t>http://hdl.handle.net/2047/d20160915</a:t>
            </a:r>
            <a:endParaRPr lang="en-US" sz="1100" dirty="0">
              <a:solidFill>
                <a:srgbClr val="236FC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5763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0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641093" y="374338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177800" y="2349759"/>
            <a:ext cx="2363535" cy="21785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700" b="1" i="1" dirty="0" smtClean="0">
                <a:solidFill>
                  <a:srgbClr val="202F3E"/>
                </a:solidFill>
              </a:rPr>
              <a:t>DRS</a:t>
            </a:r>
          </a:p>
          <a:p>
            <a:pPr algn="r"/>
            <a:endParaRPr lang="en-US" sz="1800" b="1" i="1" dirty="0" smtClean="0">
              <a:solidFill>
                <a:srgbClr val="202F3E"/>
              </a:solidFill>
            </a:endParaRPr>
          </a:p>
          <a:p>
            <a:pPr algn="r"/>
            <a:r>
              <a:rPr lang="en-US" sz="2700" b="1" i="1" dirty="0" smtClean="0">
                <a:solidFill>
                  <a:srgbClr val="202F3E"/>
                </a:solidFill>
              </a:rPr>
              <a:t>DRS Resources</a:t>
            </a:r>
          </a:p>
          <a:p>
            <a:pPr algn="r"/>
            <a:endParaRPr lang="en-US" sz="1800" b="1" i="1" dirty="0" smtClean="0">
              <a:solidFill>
                <a:srgbClr val="202F3E"/>
              </a:solidFill>
            </a:endParaRPr>
          </a:p>
          <a:p>
            <a:pPr algn="r"/>
            <a:r>
              <a:rPr lang="en-US" sz="2700" b="1" i="1" dirty="0" smtClean="0">
                <a:solidFill>
                  <a:srgbClr val="202F3E"/>
                </a:solidFill>
              </a:rPr>
              <a:t>Contact</a:t>
            </a:r>
            <a:endParaRPr lang="en-US" sz="2700" b="1" i="1" dirty="0">
              <a:solidFill>
                <a:srgbClr val="202F3E"/>
              </a:solidFill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2729615" y="2349759"/>
            <a:ext cx="6294473" cy="217856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700" i="1" dirty="0">
                <a:solidFill>
                  <a:srgbClr val="236FC7"/>
                </a:solidFill>
              </a:rPr>
              <a:t>https://</a:t>
            </a:r>
            <a:r>
              <a:rPr lang="en-US" sz="2700" i="1" dirty="0" err="1" smtClean="0">
                <a:solidFill>
                  <a:srgbClr val="236FC7"/>
                </a:solidFill>
              </a:rPr>
              <a:t>repository.library.northeastern.edu</a:t>
            </a:r>
            <a:endParaRPr lang="en-US" sz="2700" i="1" dirty="0" smtClean="0">
              <a:solidFill>
                <a:srgbClr val="236FC7"/>
              </a:solidFill>
            </a:endParaRPr>
          </a:p>
          <a:p>
            <a:pPr marL="0" indent="0">
              <a:buNone/>
            </a:pPr>
            <a:endParaRPr lang="en-US" sz="1800" i="1" dirty="0" smtClean="0">
              <a:solidFill>
                <a:srgbClr val="202F3E"/>
              </a:solidFill>
            </a:endParaRPr>
          </a:p>
          <a:p>
            <a:pPr marL="0" indent="0">
              <a:buNone/>
            </a:pPr>
            <a:r>
              <a:rPr lang="en-US" sz="2700" i="1" dirty="0">
                <a:solidFill>
                  <a:srgbClr val="236FC7"/>
                </a:solidFill>
              </a:rPr>
              <a:t>http://</a:t>
            </a:r>
            <a:r>
              <a:rPr lang="en-US" sz="2700" i="1" dirty="0" err="1" smtClean="0">
                <a:solidFill>
                  <a:srgbClr val="236FC7"/>
                </a:solidFill>
              </a:rPr>
              <a:t>library.northeastern.edu</a:t>
            </a:r>
            <a:endParaRPr lang="en-US" sz="2700" i="1" dirty="0" smtClean="0">
              <a:solidFill>
                <a:srgbClr val="236FC7"/>
              </a:solidFill>
            </a:endParaRPr>
          </a:p>
          <a:p>
            <a:pPr marL="0" indent="0">
              <a:buNone/>
            </a:pPr>
            <a:endParaRPr lang="en-US" sz="1800" i="1" dirty="0" smtClean="0">
              <a:solidFill>
                <a:srgbClr val="202F3E"/>
              </a:solidFill>
            </a:endParaRPr>
          </a:p>
          <a:p>
            <a:pPr marL="0" indent="0">
              <a:buNone/>
            </a:pPr>
            <a:r>
              <a:rPr lang="en-US" sz="2700" i="1" dirty="0" err="1" smtClean="0">
                <a:solidFill>
                  <a:srgbClr val="236FC7"/>
                </a:solidFill>
              </a:rPr>
              <a:t>sj.sweeney@</a:t>
            </a:r>
            <a:r>
              <a:rPr lang="en-US" sz="2700" i="1" dirty="0" err="1">
                <a:solidFill>
                  <a:srgbClr val="236FC7"/>
                </a:solidFill>
              </a:rPr>
              <a:t>neu.edu</a:t>
            </a:r>
            <a:endParaRPr lang="en-US" sz="2700" i="1" dirty="0">
              <a:solidFill>
                <a:srgbClr val="236FC7"/>
              </a:solidFill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26374B"/>
                </a:solidFill>
              </a:rPr>
              <a:t>Resources</a:t>
            </a:r>
            <a:endParaRPr lang="en-US" dirty="0">
              <a:solidFill>
                <a:srgbClr val="26374B"/>
              </a:solidFill>
            </a:endParaRPr>
          </a:p>
        </p:txBody>
      </p:sp>
      <p:pic>
        <p:nvPicPr>
          <p:cNvPr id="17" name="Picture 16" descr="DR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1" y="5216743"/>
            <a:ext cx="5401087" cy="662129"/>
          </a:xfrm>
          <a:prstGeom prst="rect">
            <a:avLst/>
          </a:prstGeom>
          <a:ln>
            <a:noFill/>
          </a:ln>
        </p:spPr>
      </p:pic>
      <p:sp>
        <p:nvSpPr>
          <p:cNvPr id="18" name="TextBox 17"/>
          <p:cNvSpPr txBox="1"/>
          <p:nvPr/>
        </p:nvSpPr>
        <p:spPr>
          <a:xfrm>
            <a:off x="-209643" y="5674592"/>
            <a:ext cx="5139765" cy="665740"/>
          </a:xfrm>
          <a:prstGeom prst="rect">
            <a:avLst/>
          </a:prstGeom>
          <a:noFill/>
          <a:ln>
            <a:noFill/>
          </a:ln>
        </p:spPr>
        <p:txBody>
          <a:bodyPr wrap="square" lIns="329104" tIns="164551" rIns="329104" bIns="164551" numCol="1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000" dirty="0" err="1" smtClean="0">
                <a:solidFill>
                  <a:srgbClr val="236FC7"/>
                </a:solidFill>
                <a:latin typeface="Gotham Book"/>
                <a:cs typeface="Gotham Book"/>
              </a:rPr>
              <a:t>repository.library.northeastern.edu</a:t>
            </a:r>
            <a:endParaRPr lang="en-US" sz="2000" dirty="0" smtClean="0">
              <a:solidFill>
                <a:srgbClr val="236FC7"/>
              </a:solidFill>
              <a:latin typeface="Gotham Book"/>
              <a:cs typeface="Gotham Book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602942" y="5300643"/>
            <a:ext cx="3772646" cy="1039689"/>
          </a:xfrm>
          <a:prstGeom prst="rect">
            <a:avLst/>
          </a:prstGeom>
          <a:noFill/>
          <a:ln>
            <a:noFill/>
          </a:ln>
        </p:spPr>
        <p:txBody>
          <a:bodyPr wrap="square" lIns="329104" tIns="164551" rIns="329104" bIns="164551" numCol="1" rtlCol="0" anchor="ctr">
            <a:spAutoFit/>
          </a:bodyPr>
          <a:lstStyle/>
          <a:p>
            <a:pPr algn="r">
              <a:lnSpc>
                <a:spcPct val="110000"/>
              </a:lnSpc>
            </a:pPr>
            <a:r>
              <a:rPr lang="en-US" sz="1400" dirty="0" smtClean="0">
                <a:solidFill>
                  <a:srgbClr val="26374B"/>
                </a:solidFill>
                <a:latin typeface="Gotham Book"/>
                <a:cs typeface="Gotham Book"/>
              </a:rPr>
              <a:t>Sarah Sweeney</a:t>
            </a:r>
          </a:p>
          <a:p>
            <a:pPr algn="r">
              <a:lnSpc>
                <a:spcPct val="110000"/>
              </a:lnSpc>
            </a:pPr>
            <a:r>
              <a:rPr lang="en-US" sz="1400" dirty="0" smtClean="0">
                <a:solidFill>
                  <a:srgbClr val="26374B"/>
                </a:solidFill>
                <a:latin typeface="Gotham Book"/>
                <a:cs typeface="Gotham Book"/>
              </a:rPr>
              <a:t>Digital Repository Manager</a:t>
            </a:r>
          </a:p>
          <a:p>
            <a:pPr algn="r">
              <a:lnSpc>
                <a:spcPct val="110000"/>
              </a:lnSpc>
            </a:pPr>
            <a:r>
              <a:rPr lang="en-US" sz="1400" dirty="0" smtClean="0">
                <a:solidFill>
                  <a:srgbClr val="26374B"/>
                </a:solidFill>
                <a:latin typeface="Gotham Book"/>
                <a:cs typeface="Gotham Book"/>
              </a:rPr>
              <a:t>Northeastern University Libraries</a:t>
            </a:r>
            <a:endParaRPr lang="en-US" sz="1400" dirty="0">
              <a:solidFill>
                <a:srgbClr val="26374B"/>
              </a:solidFill>
              <a:latin typeface="Gotham Book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474705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0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r>
              <a:rPr lang="en-US" dirty="0" smtClean="0">
                <a:solidFill>
                  <a:srgbClr val="26374B"/>
                </a:solidFill>
              </a:rPr>
              <a:t>References</a:t>
            </a:r>
            <a:endParaRPr lang="en-US" dirty="0">
              <a:solidFill>
                <a:srgbClr val="26374B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DCC (Digital Curation Centre) Curation Lifecycle Model</a:t>
            </a:r>
          </a:p>
          <a:p>
            <a:r>
              <a:rPr lang="en-US" dirty="0">
                <a:solidFill>
                  <a:srgbClr val="C00000"/>
                </a:solidFill>
              </a:rPr>
              <a:t>Digital Stewardship: The one with all the definitions</a:t>
            </a:r>
          </a:p>
          <a:p>
            <a:r>
              <a:rPr lang="en-US" dirty="0">
                <a:solidFill>
                  <a:srgbClr val="C00000"/>
                </a:solidFill>
              </a:rPr>
              <a:t>Collaborative Approaches to Teaching Digital Stewardship: Classroom, Laboratory, and </a:t>
            </a:r>
            <a:r>
              <a:rPr lang="en-US" dirty="0" smtClean="0">
                <a:solidFill>
                  <a:srgbClr val="C00000"/>
                </a:solidFill>
              </a:rPr>
              <a:t>Internships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083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RS">
  <a:themeElements>
    <a:clrScheme name="DR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637</TotalTime>
  <Words>268</Words>
  <Application>Microsoft Macintosh PowerPoint</Application>
  <PresentationFormat>On-screen Show (4:3)</PresentationFormat>
  <Paragraphs>44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Gotham Book</vt:lpstr>
      <vt:lpstr>DRS</vt:lpstr>
      <vt:lpstr>Digital Repositories</vt:lpstr>
      <vt:lpstr>What is Digital Stewardship?</vt:lpstr>
      <vt:lpstr>Digital Stewardship in Action</vt:lpstr>
      <vt:lpstr>Stewarding</vt:lpstr>
      <vt:lpstr>Facilitating Stewardship</vt:lpstr>
      <vt:lpstr>Encouraging Stewardship</vt:lpstr>
      <vt:lpstr>PowerPoint Presentation</vt:lpstr>
      <vt:lpstr>References</vt:lpstr>
    </vt:vector>
  </TitlesOfParts>
  <Company>Northeastern University</Company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Sarah Sweeney</dc:creator>
  <cp:lastModifiedBy>Sweeney, Sarah</cp:lastModifiedBy>
  <cp:revision>45</cp:revision>
  <dcterms:created xsi:type="dcterms:W3CDTF">2015-09-24T13:39:02Z</dcterms:created>
  <dcterms:modified xsi:type="dcterms:W3CDTF">2016-06-10T01:22:06Z</dcterms:modified>
</cp:coreProperties>
</file>