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5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8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6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49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1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FFFFFF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6" autoAdjust="0"/>
    <p:restoredTop sz="96183" autoAdjust="0"/>
  </p:normalViewPr>
  <p:slideViewPr>
    <p:cSldViewPr snapToGrid="0" snapToObjects="1">
      <p:cViewPr varScale="1">
        <p:scale>
          <a:sx n="90" d="100"/>
          <a:sy n="90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5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8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3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56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49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1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3" indent="0">
              <a:buNone/>
              <a:defRPr sz="2000" b="1"/>
            </a:lvl2pPr>
            <a:lvl3pPr marL="914185" indent="0">
              <a:buNone/>
              <a:defRPr sz="1800" b="1"/>
            </a:lvl3pPr>
            <a:lvl4pPr marL="1371278" indent="0">
              <a:buNone/>
              <a:defRPr sz="1600" b="1"/>
            </a:lvl4pPr>
            <a:lvl5pPr marL="1828370" indent="0">
              <a:buNone/>
              <a:defRPr sz="1600" b="1"/>
            </a:lvl5pPr>
            <a:lvl6pPr marL="2285463" indent="0">
              <a:buNone/>
              <a:defRPr sz="1600" b="1"/>
            </a:lvl6pPr>
            <a:lvl7pPr marL="2742556" indent="0">
              <a:buNone/>
              <a:defRPr sz="1600" b="1"/>
            </a:lvl7pPr>
            <a:lvl8pPr marL="3199649" indent="0">
              <a:buNone/>
              <a:defRPr sz="1600" b="1"/>
            </a:lvl8pPr>
            <a:lvl9pPr marL="36567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3" indent="0">
              <a:buNone/>
              <a:defRPr sz="2000" b="1"/>
            </a:lvl2pPr>
            <a:lvl3pPr marL="914185" indent="0">
              <a:buNone/>
              <a:defRPr sz="1800" b="1"/>
            </a:lvl3pPr>
            <a:lvl4pPr marL="1371278" indent="0">
              <a:buNone/>
              <a:defRPr sz="1600" b="1"/>
            </a:lvl4pPr>
            <a:lvl5pPr marL="1828370" indent="0">
              <a:buNone/>
              <a:defRPr sz="1600" b="1"/>
            </a:lvl5pPr>
            <a:lvl6pPr marL="2285463" indent="0">
              <a:buNone/>
              <a:defRPr sz="1600" b="1"/>
            </a:lvl6pPr>
            <a:lvl7pPr marL="2742556" indent="0">
              <a:buNone/>
              <a:defRPr sz="1600" b="1"/>
            </a:lvl7pPr>
            <a:lvl8pPr marL="3199649" indent="0">
              <a:buNone/>
              <a:defRPr sz="1600" b="1"/>
            </a:lvl8pPr>
            <a:lvl9pPr marL="36567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3" indent="0">
              <a:buNone/>
              <a:defRPr sz="1200"/>
            </a:lvl2pPr>
            <a:lvl3pPr marL="914185" indent="0">
              <a:buNone/>
              <a:defRPr sz="1000"/>
            </a:lvl3pPr>
            <a:lvl4pPr marL="1371278" indent="0">
              <a:buNone/>
              <a:defRPr sz="900"/>
            </a:lvl4pPr>
            <a:lvl5pPr marL="1828370" indent="0">
              <a:buNone/>
              <a:defRPr sz="900"/>
            </a:lvl5pPr>
            <a:lvl6pPr marL="2285463" indent="0">
              <a:buNone/>
              <a:defRPr sz="900"/>
            </a:lvl6pPr>
            <a:lvl7pPr marL="2742556" indent="0">
              <a:buNone/>
              <a:defRPr sz="900"/>
            </a:lvl7pPr>
            <a:lvl8pPr marL="3199649" indent="0">
              <a:buNone/>
              <a:defRPr sz="900"/>
            </a:lvl8pPr>
            <a:lvl9pPr marL="36567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3" indent="0">
              <a:buNone/>
              <a:defRPr sz="2800"/>
            </a:lvl2pPr>
            <a:lvl3pPr marL="914185" indent="0">
              <a:buNone/>
              <a:defRPr sz="2400"/>
            </a:lvl3pPr>
            <a:lvl4pPr marL="1371278" indent="0">
              <a:buNone/>
              <a:defRPr sz="2000"/>
            </a:lvl4pPr>
            <a:lvl5pPr marL="1828370" indent="0">
              <a:buNone/>
              <a:defRPr sz="2000"/>
            </a:lvl5pPr>
            <a:lvl6pPr marL="2285463" indent="0">
              <a:buNone/>
              <a:defRPr sz="2000"/>
            </a:lvl6pPr>
            <a:lvl7pPr marL="2742556" indent="0">
              <a:buNone/>
              <a:defRPr sz="2000"/>
            </a:lvl7pPr>
            <a:lvl8pPr marL="3199649" indent="0">
              <a:buNone/>
              <a:defRPr sz="2000"/>
            </a:lvl8pPr>
            <a:lvl9pPr marL="365674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3" indent="0">
              <a:buNone/>
              <a:defRPr sz="1200"/>
            </a:lvl2pPr>
            <a:lvl3pPr marL="914185" indent="0">
              <a:buNone/>
              <a:defRPr sz="1000"/>
            </a:lvl3pPr>
            <a:lvl4pPr marL="1371278" indent="0">
              <a:buNone/>
              <a:defRPr sz="900"/>
            </a:lvl4pPr>
            <a:lvl5pPr marL="1828370" indent="0">
              <a:buNone/>
              <a:defRPr sz="900"/>
            </a:lvl5pPr>
            <a:lvl6pPr marL="2285463" indent="0">
              <a:buNone/>
              <a:defRPr sz="900"/>
            </a:lvl6pPr>
            <a:lvl7pPr marL="2742556" indent="0">
              <a:buNone/>
              <a:defRPr sz="900"/>
            </a:lvl7pPr>
            <a:lvl8pPr marL="3199649" indent="0">
              <a:buNone/>
              <a:defRPr sz="900"/>
            </a:lvl8pPr>
            <a:lvl9pPr marL="36567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9" tIns="45709" rIns="91419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19" tIns="45709" rIns="91419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9" indent="-342819" algn="l" defTabSz="45709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3" algn="l" defTabSz="45709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2" indent="-228546" algn="l" defTabSz="457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4" indent="-228546" algn="l" defTabSz="45709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7" indent="-228546" algn="l" defTabSz="45709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09" indent="-228546" algn="l" defTabSz="4570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2" indent="-228546" algn="l" defTabSz="4570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5" indent="-228546" algn="l" defTabSz="4570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88" indent="-228546" algn="l" defTabSz="4570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3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5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8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0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3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6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49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1" algn="l" defTabSz="457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1142999" y="-1143000"/>
            <a:ext cx="6858000" cy="914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947" y="142756"/>
            <a:ext cx="8710934" cy="7540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949" y="142767"/>
            <a:ext cx="8710933" cy="461643"/>
          </a:xfrm>
          <a:prstGeom prst="rect">
            <a:avLst/>
          </a:prstGeom>
          <a:solidFill>
            <a:schemeClr val="bg1"/>
          </a:solidFill>
        </p:spPr>
        <p:txBody>
          <a:bodyPr wrap="square" lIns="91419" tIns="45709" rIns="91419" bIns="45709" rtlCol="0" anchor="ctr">
            <a:spAutoFit/>
          </a:bodyPr>
          <a:lstStyle/>
          <a:p>
            <a:r>
              <a:rPr lang="en-US" sz="2400" dirty="0">
                <a:solidFill>
                  <a:srgbClr val="1C2939"/>
                </a:solidFill>
                <a:latin typeface="Helvetica"/>
                <a:cs typeface="Helvetica"/>
              </a:rPr>
              <a:t>Using Communities to Highlight Scholarly 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948" y="1130316"/>
            <a:ext cx="2644588" cy="111722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91419" tIns="45709" rIns="91419" bIns="45709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200" dirty="0" err="1">
                <a:latin typeface="Helvetica"/>
                <a:cs typeface="Helvetica"/>
              </a:rPr>
              <a:t>Lorem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5335" y="1130316"/>
            <a:ext cx="2913529" cy="216293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91419" tIns="45709" rIns="91419" bIns="45709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Helvetica"/>
                <a:cs typeface="Helvetica"/>
              </a:rPr>
              <a:t>Section Three</a:t>
            </a:r>
          </a:p>
          <a:p>
            <a:pPr>
              <a:lnSpc>
                <a:spcPct val="110000"/>
              </a:lnSpc>
            </a:pPr>
            <a:r>
              <a:rPr lang="en-US" sz="1200" dirty="0" err="1">
                <a:latin typeface="Helvetica"/>
                <a:cs typeface="Helvetica"/>
              </a:rPr>
              <a:t>Lorem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enim</a:t>
            </a:r>
            <a:r>
              <a:rPr lang="en-US" sz="1200" dirty="0">
                <a:latin typeface="Helvetica"/>
                <a:cs typeface="Helvetica"/>
              </a:rPr>
              <a:t> ad minim </a:t>
            </a:r>
            <a:r>
              <a:rPr lang="en-US" sz="1200" dirty="0" err="1">
                <a:latin typeface="Helvetica"/>
                <a:cs typeface="Helvetica"/>
              </a:rPr>
              <a:t>veniam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quis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nostrud</a:t>
            </a:r>
            <a:r>
              <a:rPr lang="en-US" sz="1200" dirty="0">
                <a:latin typeface="Helvetica"/>
                <a:cs typeface="Helvetica"/>
              </a:rPr>
              <a:t> exercitation </a:t>
            </a:r>
            <a:r>
              <a:rPr lang="en-US" sz="1200" dirty="0" err="1">
                <a:latin typeface="Helvetica"/>
                <a:cs typeface="Helvetica"/>
              </a:rPr>
              <a:t>ullamco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laboris</a:t>
            </a:r>
            <a:r>
              <a:rPr lang="en-US" sz="1200" dirty="0">
                <a:latin typeface="Helvetica"/>
                <a:cs typeface="Helvetica"/>
              </a:rPr>
              <a:t> nisi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aliquip</a:t>
            </a:r>
            <a:r>
              <a:rPr lang="en-US" sz="1200" dirty="0">
                <a:latin typeface="Helvetica"/>
                <a:cs typeface="Helvetica"/>
              </a:rPr>
              <a:t> ex </a:t>
            </a:r>
            <a:r>
              <a:rPr lang="en-US" sz="1200" dirty="0" err="1">
                <a:latin typeface="Helvetica"/>
                <a:cs typeface="Helvetica"/>
              </a:rPr>
              <a:t>ea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commodo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consequat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Duis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aute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irure</a:t>
            </a:r>
            <a:r>
              <a:rPr lang="en-US" sz="1200" dirty="0">
                <a:latin typeface="Helvetica"/>
                <a:cs typeface="Helvetica"/>
              </a:rPr>
              <a:t> dolor in </a:t>
            </a:r>
            <a:r>
              <a:rPr lang="en-US" sz="1200" dirty="0" err="1">
                <a:latin typeface="Helvetica"/>
                <a:cs typeface="Helvetica"/>
              </a:rPr>
              <a:t>reprehenderit</a:t>
            </a:r>
            <a:r>
              <a:rPr lang="en-US" sz="1200" dirty="0">
                <a:latin typeface="Helvetica"/>
                <a:cs typeface="Helvetica"/>
              </a:rPr>
              <a:t> in </a:t>
            </a:r>
            <a:r>
              <a:rPr lang="en-US" sz="1200" dirty="0" err="1">
                <a:latin typeface="Helvetica"/>
                <a:cs typeface="Helvetica"/>
              </a:rPr>
              <a:t>voluptate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velit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esse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cillum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eu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fugiat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nulla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pariatur</a:t>
            </a:r>
            <a:r>
              <a:rPr lang="en-US" sz="1200" dirty="0">
                <a:latin typeface="Helvetica"/>
                <a:cs typeface="Helvetica"/>
              </a:rPr>
              <a:t>.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5292" y="4042438"/>
            <a:ext cx="2644588" cy="167736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91419" tIns="45709" rIns="91419" bIns="45709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Helvetica"/>
                <a:cs typeface="Helvetica"/>
              </a:rPr>
              <a:t>About Cerberus</a:t>
            </a:r>
            <a:endParaRPr lang="en-US" sz="12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1200" dirty="0" err="1">
                <a:latin typeface="Helvetica"/>
                <a:cs typeface="Helvetica"/>
              </a:rPr>
              <a:t>Lorem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enim</a:t>
            </a:r>
            <a:r>
              <a:rPr lang="en-US" sz="1200" dirty="0">
                <a:latin typeface="Helvetica"/>
                <a:cs typeface="Helvetica"/>
              </a:rPr>
              <a:t> ad minim </a:t>
            </a:r>
            <a:r>
              <a:rPr lang="en-US" sz="1200" dirty="0" err="1">
                <a:latin typeface="Helvetica"/>
                <a:cs typeface="Helvetica"/>
              </a:rPr>
              <a:t>veniam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quis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nostrud</a:t>
            </a:r>
            <a:r>
              <a:rPr lang="en-US" sz="1200" dirty="0">
                <a:latin typeface="Helvetica"/>
                <a:cs typeface="Helvetica"/>
              </a:rPr>
              <a:t> exercitation </a:t>
            </a:r>
            <a:r>
              <a:rPr lang="en-US" sz="1200" dirty="0" err="1">
                <a:latin typeface="Helvetica"/>
                <a:cs typeface="Helvetica"/>
              </a:rPr>
              <a:t>ullamco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laboris</a:t>
            </a:r>
            <a:r>
              <a:rPr lang="en-US" sz="1200" dirty="0">
                <a:latin typeface="Helvetica"/>
                <a:cs typeface="Helvetica"/>
              </a:rPr>
              <a:t> nisi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aliquip</a:t>
            </a:r>
            <a:r>
              <a:rPr lang="en-US" sz="1200" dirty="0">
                <a:latin typeface="Helvetica"/>
                <a:cs typeface="Helvetica"/>
              </a:rPr>
              <a:t> ex </a:t>
            </a:r>
            <a:r>
              <a:rPr lang="en-US" sz="1200" dirty="0" err="1">
                <a:latin typeface="Helvetica"/>
                <a:cs typeface="Helvetica"/>
              </a:rPr>
              <a:t>ea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commodo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consequat</a:t>
            </a:r>
            <a:r>
              <a:rPr lang="en-US" sz="1200" dirty="0">
                <a:latin typeface="Helvetica"/>
                <a:cs typeface="Helvetica"/>
              </a:rPr>
              <a:t>.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6" name="Picture 25" descr="screencapture-repository-library-northeastern-edu-1430517316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1130315"/>
            <a:ext cx="2644587" cy="199234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08947" y="4890363"/>
            <a:ext cx="2644588" cy="170506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91419" tIns="45709" rIns="91419" bIns="45709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Helvetica"/>
                <a:cs typeface="Helvetica"/>
              </a:rPr>
              <a:t>Section Two</a:t>
            </a:r>
          </a:p>
          <a:p>
            <a:pPr>
              <a:lnSpc>
                <a:spcPct val="110000"/>
              </a:lnSpc>
            </a:pPr>
            <a:r>
              <a:rPr lang="en-US" sz="1200" dirty="0" err="1">
                <a:latin typeface="Helvetica"/>
                <a:cs typeface="Helvetica"/>
              </a:rPr>
              <a:t>Lorem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enim</a:t>
            </a:r>
            <a:r>
              <a:rPr lang="en-US" sz="1200" dirty="0">
                <a:latin typeface="Helvetica"/>
                <a:cs typeface="Helvetica"/>
              </a:rPr>
              <a:t> ad minim </a:t>
            </a:r>
            <a:r>
              <a:rPr lang="en-US" sz="1200" dirty="0" err="1">
                <a:latin typeface="Helvetica"/>
                <a:cs typeface="Helvetica"/>
              </a:rPr>
              <a:t>veniam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quis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nostrud</a:t>
            </a:r>
            <a:r>
              <a:rPr lang="en-US" sz="1200" dirty="0">
                <a:latin typeface="Helvetica"/>
                <a:cs typeface="Helvetica"/>
              </a:rPr>
              <a:t> exercitation </a:t>
            </a:r>
            <a:r>
              <a:rPr lang="en-US" sz="1200" dirty="0" err="1">
                <a:latin typeface="Helvetica"/>
                <a:cs typeface="Helvetica"/>
              </a:rPr>
              <a:t>ullamco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laboris</a:t>
            </a:r>
            <a:r>
              <a:rPr lang="en-US" sz="1200" dirty="0">
                <a:latin typeface="Helvetica"/>
                <a:cs typeface="Helvetica"/>
              </a:rPr>
              <a:t> nisi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aliquip</a:t>
            </a:r>
            <a:r>
              <a:rPr lang="en-US" sz="1200" dirty="0">
                <a:latin typeface="Helvetica"/>
                <a:cs typeface="Helvetica"/>
              </a:rPr>
              <a:t> ex </a:t>
            </a:r>
            <a:r>
              <a:rPr lang="en-US" sz="1200" dirty="0" err="1">
                <a:latin typeface="Helvetica"/>
                <a:cs typeface="Helvetica"/>
              </a:rPr>
              <a:t>ea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commodo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consequat</a:t>
            </a:r>
            <a:r>
              <a:rPr lang="en-US" sz="1200" dirty="0">
                <a:latin typeface="Helvetica"/>
                <a:cs typeface="Helvetica"/>
              </a:rPr>
              <a:t>. 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9" name="Picture 28" descr="screencapture-repository-library-northeastern-edu-1430517316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9" y="2667040"/>
            <a:ext cx="2644587" cy="199234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pic>
        <p:nvPicPr>
          <p:cNvPr id="30" name="Picture 29" descr="screencapture-repository-library-northeastern-edu-1430517316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35" y="3561906"/>
            <a:ext cx="2913529" cy="2194957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5968863" y="312043"/>
            <a:ext cx="2951018" cy="584753"/>
          </a:xfrm>
          <a:prstGeom prst="rect">
            <a:avLst/>
          </a:prstGeom>
          <a:noFill/>
        </p:spPr>
        <p:txBody>
          <a:bodyPr wrap="square" lIns="91419" tIns="45709" rIns="91419" bIns="45709" rtlCol="0" anchor="ctr">
            <a:spAutoFit/>
          </a:bodyPr>
          <a:lstStyle/>
          <a:p>
            <a:pPr algn="r"/>
            <a:r>
              <a:rPr lang="en-US" sz="1600" dirty="0">
                <a:solidFill>
                  <a:srgbClr val="1C2939"/>
                </a:solidFill>
                <a:latin typeface="Garamond"/>
                <a:cs typeface="Garamond"/>
              </a:rPr>
              <a:t>Sarah Sweeney</a:t>
            </a:r>
          </a:p>
          <a:p>
            <a:pPr algn="r"/>
            <a:r>
              <a:rPr lang="en-US" sz="1600" dirty="0">
                <a:solidFill>
                  <a:srgbClr val="1C2939"/>
                </a:solidFill>
                <a:latin typeface="Garamond"/>
                <a:cs typeface="Garamond"/>
              </a:rPr>
              <a:t>Northeastern University Libraries</a:t>
            </a:r>
            <a:endParaRPr lang="en-US" sz="1600" dirty="0">
              <a:solidFill>
                <a:srgbClr val="1C2939"/>
              </a:solidFill>
              <a:latin typeface="Garamond"/>
              <a:cs typeface="Garamond"/>
            </a:endParaRPr>
          </a:p>
        </p:txBody>
      </p:sp>
      <p:pic>
        <p:nvPicPr>
          <p:cNvPr id="34" name="Picture 33" descr="2015-05-02_20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19" y="5957658"/>
            <a:ext cx="3869763" cy="6377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199529" y="6507033"/>
            <a:ext cx="3829596" cy="307754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1783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pic>
        <p:nvPicPr>
          <p:cNvPr id="8" name="Picture 7" descr="DRS front page 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" y="696291"/>
            <a:ext cx="3158276" cy="5196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4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228583" y="2124562"/>
            <a:ext cx="504856" cy="896202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752" y="6353145"/>
            <a:ext cx="5901492" cy="400087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5" name="Picture 4" descr="2014-10-30_10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" y="186787"/>
            <a:ext cx="2388865" cy="5187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4126" y="188934"/>
            <a:ext cx="6135072" cy="830975"/>
          </a:xfrm>
          <a:prstGeom prst="rect">
            <a:avLst/>
          </a:prstGeom>
          <a:solidFill>
            <a:schemeClr val="bg1"/>
          </a:solidFill>
        </p:spPr>
        <p:txBody>
          <a:bodyPr wrap="square" lIns="91419" tIns="45709" rIns="91419" bIns="45709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1C2939"/>
                </a:solidFill>
              </a:rPr>
              <a:t>Using Communities to Highlight Scholarly Content</a:t>
            </a:r>
            <a:endParaRPr lang="en-US" sz="2400" dirty="0">
              <a:solidFill>
                <a:srgbClr val="1C2939"/>
              </a:solidFill>
            </a:endParaRPr>
          </a:p>
        </p:txBody>
      </p:sp>
      <p:pic>
        <p:nvPicPr>
          <p:cNvPr id="11" name="Picture 10" descr="SmartCollection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55" y="1706387"/>
            <a:ext cx="1563444" cy="26586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99562" y="1602263"/>
            <a:ext cx="7431215" cy="646309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r>
              <a:rPr lang="en-US" sz="1200" dirty="0">
                <a:solidFill>
                  <a:srgbClr val="1C2939"/>
                </a:solidFill>
              </a:rPr>
              <a:t>Text text text 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Text text text text 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 text text text Text Text text text text </a:t>
            </a:r>
          </a:p>
          <a:p>
            <a:r>
              <a:rPr lang="en-US" sz="1200" dirty="0">
                <a:solidFill>
                  <a:srgbClr val="1C2939"/>
                </a:solidFill>
              </a:rPr>
              <a:t>Text text text text Text text text text Text text text text Text 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 Text text text text </a:t>
            </a:r>
          </a:p>
        </p:txBody>
      </p:sp>
      <p:pic>
        <p:nvPicPr>
          <p:cNvPr id="19" name="Picture 18" descr="2014-10-30_1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28" y="2766410"/>
            <a:ext cx="3519907" cy="2017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993" y="2248594"/>
            <a:ext cx="2346082" cy="646309"/>
          </a:xfrm>
          <a:prstGeom prst="rect">
            <a:avLst/>
          </a:prstGeom>
          <a:solidFill>
            <a:srgbClr val="FFFFFF"/>
          </a:solidFill>
        </p:spPr>
        <p:txBody>
          <a:bodyPr wrap="square" lIns="91419" tIns="45709" rIns="91419" bIns="45709" rtlCol="0">
            <a:spAutoFit/>
          </a:bodyPr>
          <a:lstStyle/>
          <a:p>
            <a:r>
              <a:rPr lang="en-US" sz="1200" b="1" dirty="0">
                <a:solidFill>
                  <a:srgbClr val="818181"/>
                </a:solidFill>
              </a:rPr>
              <a:t>Sarah Sweeney</a:t>
            </a:r>
          </a:p>
          <a:p>
            <a:r>
              <a:rPr lang="en-US" sz="1200" b="1" dirty="0">
                <a:solidFill>
                  <a:srgbClr val="818181"/>
                </a:solidFill>
              </a:rPr>
              <a:t>Digital Repository Manager</a:t>
            </a:r>
          </a:p>
          <a:p>
            <a:r>
              <a:rPr lang="en-US" sz="1200" b="1" dirty="0" err="1">
                <a:solidFill>
                  <a:srgbClr val="818181"/>
                </a:solidFill>
              </a:rPr>
              <a:t>s</a:t>
            </a:r>
            <a:r>
              <a:rPr lang="en-US" sz="1200" b="1" dirty="0" err="1">
                <a:solidFill>
                  <a:srgbClr val="818181"/>
                </a:solidFill>
              </a:rPr>
              <a:t>j.sweeney@neu.edu</a:t>
            </a:r>
            <a:endParaRPr lang="en-US" sz="1200" b="1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9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4428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pic>
        <p:nvPicPr>
          <p:cNvPr id="8" name="Picture 7" descr="DRS front page 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8" y="91863"/>
            <a:ext cx="5044425" cy="8299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4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228583" y="2124562"/>
            <a:ext cx="504856" cy="896202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752" y="6353145"/>
            <a:ext cx="5901492" cy="400087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5" name="Picture 4" descr="2014-10-30_10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745"/>
            <a:ext cx="3476696" cy="7550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1" y="1083629"/>
            <a:ext cx="8534399" cy="461643"/>
          </a:xfrm>
          <a:prstGeom prst="rect">
            <a:avLst/>
          </a:prstGeom>
          <a:solidFill>
            <a:schemeClr val="bg1"/>
          </a:solidFill>
        </p:spPr>
        <p:txBody>
          <a:bodyPr wrap="square" lIns="91419" tIns="45709" rIns="91419" bIns="45709" rtlCol="0">
            <a:spAutoFit/>
          </a:bodyPr>
          <a:lstStyle/>
          <a:p>
            <a:pPr algn="ctr"/>
            <a:r>
              <a:rPr lang="en-US" sz="2400" dirty="0">
                <a:solidFill>
                  <a:srgbClr val="1C2939"/>
                </a:solidFill>
              </a:rPr>
              <a:t>Leveraging Communities to Highlight Scholarly Content</a:t>
            </a:r>
            <a:endParaRPr lang="en-US" sz="2400" dirty="0">
              <a:solidFill>
                <a:srgbClr val="1C2939"/>
              </a:solidFill>
            </a:endParaRPr>
          </a:p>
        </p:txBody>
      </p:sp>
      <p:pic>
        <p:nvPicPr>
          <p:cNvPr id="11" name="Picture 10" descr="SmartCollection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34" y="2063927"/>
            <a:ext cx="2367328" cy="40257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99562" y="1602263"/>
            <a:ext cx="7431215" cy="646309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r>
              <a:rPr lang="en-US" sz="1200" dirty="0">
                <a:solidFill>
                  <a:srgbClr val="1C2939"/>
                </a:solidFill>
              </a:rPr>
              <a:t>Text text text 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Text text text text 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 text text text Text Text text text text </a:t>
            </a:r>
          </a:p>
          <a:p>
            <a:r>
              <a:rPr lang="en-US" sz="1200" dirty="0">
                <a:solidFill>
                  <a:srgbClr val="1C2939"/>
                </a:solidFill>
              </a:rPr>
              <a:t>Text text text text Text text text text Text text text text Text 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 Text text text text </a:t>
            </a:r>
          </a:p>
        </p:txBody>
      </p:sp>
      <p:pic>
        <p:nvPicPr>
          <p:cNvPr id="19" name="Picture 18" descr="2014-10-30_1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9" y="2063928"/>
            <a:ext cx="2937739" cy="168360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01601" y="1602262"/>
            <a:ext cx="8860423" cy="0"/>
          </a:xfrm>
          <a:prstGeom prst="line">
            <a:avLst/>
          </a:prstGeom>
          <a:ln w="76200" cmpd="sng">
            <a:solidFill>
              <a:srgbClr val="E8EEE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2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365</Words>
  <Application>Microsoft Macintosh PowerPoint</Application>
  <PresentationFormat>On-screen Show (4:3)</PresentationFormat>
  <Paragraphs>23</Paragraphs>
  <Slides>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16</cp:revision>
  <dcterms:created xsi:type="dcterms:W3CDTF">2015-04-30T21:08:20Z</dcterms:created>
  <dcterms:modified xsi:type="dcterms:W3CDTF">2015-05-05T11:40:56Z</dcterms:modified>
</cp:coreProperties>
</file>