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51" userDrawn="1">
          <p15:clr>
            <a:srgbClr val="A4A3A4"/>
          </p15:clr>
        </p15:guide>
        <p15:guide id="2" pos="2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3498DB"/>
    <a:srgbClr val="ECF0F1"/>
    <a:srgbClr val="F0F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27"/>
    <p:restoredTop sz="94716"/>
  </p:normalViewPr>
  <p:slideViewPr>
    <p:cSldViewPr snapToGrid="0" snapToObjects="1" showGuides="1">
      <p:cViewPr varScale="1">
        <p:scale>
          <a:sx n="33" d="100"/>
          <a:sy n="33" d="100"/>
        </p:scale>
        <p:origin x="5544" y="400"/>
      </p:cViewPr>
      <p:guideLst>
        <p:guide orient="horz" pos="13551"/>
        <p:guide pos="28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dLbls>
          <c:showLegendKey val="0"/>
          <c:showVal val="0"/>
          <c:showCatName val="0"/>
          <c:showSerName val="0"/>
          <c:showPercent val="0"/>
          <c:showBubbleSize val="0"/>
        </c:dLbls>
        <c:smooth val="0"/>
        <c:axId val="-2143763280"/>
        <c:axId val="2127002336"/>
      </c:lineChart>
      <c:catAx>
        <c:axId val="-214376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27002336"/>
        <c:crosses val="autoZero"/>
        <c:auto val="1"/>
        <c:lblAlgn val="ctr"/>
        <c:lblOffset val="100"/>
        <c:noMultiLvlLbl val="0"/>
      </c:catAx>
      <c:valAx>
        <c:axId val="2127002336"/>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37632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5/19/16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a:t>
            </a:r>
            <a:r>
              <a:rPr lang="en-US" sz="7700" b="1">
                <a:solidFill>
                  <a:srgbClr val="2C3E50"/>
                </a:solidFill>
                <a:latin typeface="Gotham Bold"/>
                <a:cs typeface="Gotham Bold"/>
              </a:rPr>
              <a:t>Content </a:t>
            </a:r>
            <a:endParaRPr lang="en-US" sz="7700" b="1"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4108735"/>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0800000">
            <a:off x="954156" y="5361604"/>
            <a:ext cx="2834640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TextBox 18"/>
          <p:cNvSpPr txBox="1"/>
          <p:nvPr/>
        </p:nvSpPr>
        <p:spPr>
          <a:xfrm>
            <a:off x="962526" y="5825428"/>
            <a:ext cx="7749673" cy="74942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chemeClr val="accent1">
                    <a:lumMod val="50000"/>
                  </a:schemeClr>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169400" y="13765312"/>
            <a:ext cx="20142200" cy="279760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Not All Traffic is Equal</a:t>
            </a:r>
            <a:endParaRPr lang="en-US" sz="3800" dirty="0">
              <a:solidFill>
                <a:schemeClr val="accent1">
                  <a:lumMod val="50000"/>
                </a:schemeClr>
              </a:solidFill>
              <a:latin typeface="Gotham Medium"/>
              <a:cs typeface="Gotham Medium"/>
            </a:endParaRPr>
          </a:p>
          <a:p>
            <a:pPr algn="just">
              <a:lnSpc>
                <a:spcPct val="30000"/>
              </a:lnSpc>
            </a:pPr>
            <a:endParaRPr lang="en-US" sz="2000" dirty="0" smtClean="0">
              <a:latin typeface="Gotham Book"/>
              <a:cs typeface="Gotham Book"/>
            </a:endParaRPr>
          </a:p>
          <a:p>
            <a:r>
              <a:rPr lang="en-US" sz="2400" dirty="0"/>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endParaRPr lang="en-US" sz="2300" dirty="0">
              <a:latin typeface="Helvetica" charset="0"/>
              <a:ea typeface="Helvetica" charset="0"/>
              <a:cs typeface="Helvetica" charset="0"/>
            </a:endParaRPr>
          </a:p>
        </p:txBody>
      </p:sp>
      <p:sp>
        <p:nvSpPr>
          <p:cNvPr id="21" name="TextBox 20"/>
          <p:cNvSpPr txBox="1"/>
          <p:nvPr/>
        </p:nvSpPr>
        <p:spPr>
          <a:xfrm>
            <a:off x="18598896" y="36880775"/>
            <a:ext cx="10753344" cy="2428274"/>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smtClean="0">
                <a:solidFill>
                  <a:schemeClr val="accent1">
                    <a:lumMod val="50000"/>
                  </a:schemeClr>
                </a:solidFill>
                <a:latin typeface="Gotham Medium"/>
                <a:cs typeface="Gotham Medium"/>
              </a:rPr>
              <a:t>Conclusion</a:t>
            </a:r>
            <a:endParaRPr lang="en-US" sz="3800" dirty="0" smtClean="0">
              <a:solidFill>
                <a:schemeClr val="accent1">
                  <a:lumMod val="50000"/>
                </a:schemeClr>
              </a:solidFill>
              <a:latin typeface="Gotham Medium"/>
              <a:cs typeface="Gotham Medium"/>
            </a:endParaRPr>
          </a:p>
          <a:p>
            <a:pPr algn="just">
              <a:lnSpc>
                <a:spcPct val="30000"/>
              </a:lnSpc>
            </a:pPr>
            <a:endParaRPr lang="en-US" sz="2000" dirty="0" smtClean="0">
              <a:latin typeface="Gotham Book"/>
              <a:cs typeface="Gotham Book"/>
            </a:endParaRPr>
          </a:p>
          <a:p>
            <a:r>
              <a:rPr lang="en-US" sz="24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sp>
        <p:nvSpPr>
          <p:cNvPr id="23" name="TextBox 22"/>
          <p:cNvSpPr txBox="1"/>
          <p:nvPr/>
        </p:nvSpPr>
        <p:spPr>
          <a:xfrm>
            <a:off x="24790416" y="22769848"/>
            <a:ext cx="3555983" cy="2279003"/>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a:t>
            </a:r>
            <a:r>
              <a:rPr lang="en-US" sz="2300" dirty="0" smtClean="0">
                <a:latin typeface="Helvetica"/>
                <a:cs typeface="Helvetica"/>
              </a:rPr>
              <a:t>archive*</a:t>
            </a:r>
            <a:endParaRPr lang="en-US" sz="2300" dirty="0">
              <a:latin typeface="Helvetica"/>
              <a:cs typeface="Helvetica"/>
            </a:endParaRPr>
          </a:p>
          <a:p>
            <a:pPr>
              <a:lnSpc>
                <a:spcPct val="110000"/>
              </a:lnSpc>
            </a:pPr>
            <a:r>
              <a:rPr lang="en-US" sz="2300" dirty="0" smtClean="0">
                <a:latin typeface="Helvetica"/>
                <a:cs typeface="Helvetica"/>
              </a:rPr>
              <a:t>*</a:t>
            </a:r>
            <a:r>
              <a:rPr lang="en-US" sz="2300" dirty="0" smtClean="0">
                <a:latin typeface="Helvetica"/>
                <a:cs typeface="Helvetica"/>
              </a:rPr>
              <a:t>bot*</a:t>
            </a:r>
            <a:endParaRPr lang="en-US" sz="2300" dirty="0">
              <a:latin typeface="Helvetica"/>
              <a:cs typeface="Helvetica"/>
            </a:endParaRPr>
          </a:p>
          <a:p>
            <a:pPr>
              <a:lnSpc>
                <a:spcPct val="110000"/>
              </a:lnSpc>
            </a:pPr>
            <a:r>
              <a:rPr lang="en-US" sz="2300" dirty="0" smtClean="0">
                <a:latin typeface="Helvetica"/>
                <a:cs typeface="Helvetica"/>
              </a:rPr>
              <a:t>*</a:t>
            </a:r>
            <a:r>
              <a:rPr lang="en-US" sz="2300" dirty="0" smtClean="0">
                <a:latin typeface="Helvetica"/>
                <a:cs typeface="Helvetica"/>
              </a:rPr>
              <a:t>crawl*</a:t>
            </a:r>
            <a:endParaRPr lang="en-US" sz="2300" dirty="0">
              <a:latin typeface="Helvetica"/>
              <a:cs typeface="Helvetica"/>
            </a:endParaRPr>
          </a:p>
          <a:p>
            <a:pPr>
              <a:lnSpc>
                <a:spcPct val="110000"/>
              </a:lnSpc>
            </a:pPr>
            <a:r>
              <a:rPr lang="en-US" sz="2300" dirty="0" smtClean="0">
                <a:latin typeface="Helvetica"/>
                <a:cs typeface="Helvetica"/>
              </a:rPr>
              <a:t>*</a:t>
            </a:r>
            <a:r>
              <a:rPr lang="en-US" sz="2300" dirty="0" smtClean="0">
                <a:latin typeface="Helvetica"/>
                <a:cs typeface="Helvetica"/>
              </a:rPr>
              <a:t>curl*</a:t>
            </a:r>
            <a:endParaRPr lang="en-US" sz="2300" dirty="0">
              <a:latin typeface="Helvetica"/>
              <a:cs typeface="Helvetica"/>
            </a:endParaRPr>
          </a:p>
          <a:p>
            <a:pPr>
              <a:lnSpc>
                <a:spcPct val="110000"/>
              </a:lnSpc>
            </a:pPr>
            <a:r>
              <a:rPr lang="en-US" sz="2300" dirty="0" smtClean="0">
                <a:latin typeface="Helvetica"/>
                <a:cs typeface="Helvetica"/>
              </a:rPr>
              <a:t>*</a:t>
            </a:r>
            <a:r>
              <a:rPr lang="en-US" sz="2300" dirty="0" smtClean="0">
                <a:latin typeface="Helvetica"/>
                <a:cs typeface="Helvetica"/>
              </a:rPr>
              <a:t>java*</a:t>
            </a:r>
            <a:endParaRPr lang="en-US" sz="2300" dirty="0" smtClean="0">
              <a:latin typeface="Helvetica"/>
              <a:cs typeface="Helvetica"/>
            </a:endParaRPr>
          </a:p>
        </p:txBody>
      </p:sp>
      <p:graphicFrame>
        <p:nvGraphicFramePr>
          <p:cNvPr id="27" name="Table 26"/>
          <p:cNvGraphicFramePr>
            <a:graphicFrameLocks noGrp="1"/>
          </p:cNvGraphicFramePr>
          <p:nvPr>
            <p:extLst>
              <p:ext uri="{D42A27DB-BD31-4B8C-83A1-F6EECF244321}">
                <p14:modId xmlns:p14="http://schemas.microsoft.com/office/powerpoint/2010/main" val="43377828"/>
              </p:ext>
            </p:extLst>
          </p:nvPr>
        </p:nvGraphicFramePr>
        <p:xfrm>
          <a:off x="9287410" y="22931542"/>
          <a:ext cx="6128143" cy="5286086"/>
        </p:xfrm>
        <a:graphic>
          <a:graphicData uri="http://schemas.openxmlformats.org/drawingml/2006/table">
            <a:tbl>
              <a:tblPr firstRow="1">
                <a:tableStyleId>{5940675A-B579-460E-94D1-54222C63F5DA}</a:tableStyleId>
              </a:tblPr>
              <a:tblGrid>
                <a:gridCol w="1911425"/>
                <a:gridCol w="4216718"/>
              </a:tblGrid>
              <a:tr h="370840">
                <a:tc>
                  <a:txBody>
                    <a:bodyPr/>
                    <a:lstStyle/>
                    <a:p>
                      <a:pPr algn="ctr"/>
                      <a:r>
                        <a:rPr lang="en-US" sz="2000" b="1" dirty="0" smtClean="0">
                          <a:latin typeface="Helvetica" charset="0"/>
                          <a:ea typeface="Helvetica" charset="0"/>
                          <a:cs typeface="Helvetica" charset="0"/>
                        </a:rPr>
                        <a:t>Column</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latin typeface="Helvetica" charset="0"/>
                          <a:ea typeface="Helvetica" charset="0"/>
                          <a:cs typeface="Helvetica" charset="0"/>
                        </a:rPr>
                        <a:t>Value</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id</a:t>
                      </a:r>
                      <a:endParaRPr lang="en-US" sz="2000" b="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SQL table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06">
                <a:tc>
                  <a:txBody>
                    <a:bodyPr/>
                    <a:lstStyle/>
                    <a:p>
                      <a:r>
                        <a:rPr lang="en-US" sz="2000" dirty="0" err="1" smtClean="0">
                          <a:latin typeface="Helvetica" charset="0"/>
                          <a:ea typeface="Helvetica" charset="0"/>
                          <a:cs typeface="Helvetica" charset="0"/>
                        </a:rPr>
                        <a:t>pid</a:t>
                      </a:r>
                      <a:endParaRPr lang="en-US" sz="2000" dirty="0" smtClean="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Core file or content object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session_id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Unique session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action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View, download, or stream</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ip_address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Acting user agent IP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referrer</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 agent origin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Impression</a:t>
                      </a:r>
                      <a:r>
                        <a:rPr lang="en-US" sz="2000" baseline="0" dirty="0" smtClean="0">
                          <a:latin typeface="Helvetica" charset="0"/>
                          <a:ea typeface="Helvetica" charset="0"/>
                          <a:cs typeface="Helvetica" charset="0"/>
                        </a:rPr>
                        <a:t> state</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user_agent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Entity </a:t>
                      </a:r>
                      <a:r>
                        <a:rPr lang="en-US" sz="2000" u="none" strike="noStrike" kern="1200" dirty="0" smtClean="0">
                          <a:effectLst/>
                          <a:latin typeface="Helvetica" charset="0"/>
                          <a:ea typeface="Helvetica" charset="0"/>
                          <a:cs typeface="Helvetica" charset="0"/>
                        </a:rPr>
                        <a:t>that triggered </a:t>
                      </a:r>
                      <a:r>
                        <a:rPr lang="en-US" sz="2000" u="none" strike="noStrike" kern="1200" dirty="0" smtClean="0">
                          <a:effectLst/>
                          <a:latin typeface="Helvetica" charset="0"/>
                          <a:ea typeface="Helvetica" charset="0"/>
                          <a:cs typeface="Helvetica" charset="0"/>
                        </a:rPr>
                        <a:t>the impression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public</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a:t>
                      </a:r>
                      <a:r>
                        <a:rPr lang="en-US" sz="2000" u="none" strike="noStrike" kern="1200" baseline="0" dirty="0" smtClean="0">
                          <a:effectLst/>
                          <a:latin typeface="Helvetica" charset="0"/>
                          <a:ea typeface="Helvetica" charset="0"/>
                          <a:cs typeface="Helvetica" charset="0"/>
                        </a:rPr>
                        <a:t> </a:t>
                      </a:r>
                      <a:r>
                        <a:rPr lang="en-US" sz="2000" u="none" strike="noStrike" kern="1200" dirty="0" smtClean="0">
                          <a:effectLst/>
                          <a:latin typeface="Helvetica" charset="0"/>
                          <a:ea typeface="Helvetica" charset="0"/>
                          <a:cs typeface="Helvetica" charset="0"/>
                        </a:rPr>
                        <a:t>agent’s classification</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created_at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Impression </a:t>
                      </a:r>
                      <a:r>
                        <a:rPr lang="en-US" sz="2000" u="none" strike="noStrike" kern="1200" dirty="0" err="1" smtClean="0">
                          <a:effectLst/>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updated_at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Entry update </a:t>
                      </a:r>
                      <a:r>
                        <a:rPr lang="en-US" sz="2000" dirty="0" err="1" smtClean="0">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processed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The </a:t>
                      </a:r>
                      <a:r>
                        <a:rPr lang="en-US" sz="2000" dirty="0" err="1" smtClean="0">
                          <a:latin typeface="Helvetica" charset="0"/>
                          <a:ea typeface="Helvetica" charset="0"/>
                          <a:cs typeface="Helvetica" charset="0"/>
                        </a:rPr>
                        <a:t>user_agent</a:t>
                      </a:r>
                      <a:r>
                        <a:rPr lang="en-US" sz="2000" baseline="0" dirty="0" err="1" smtClean="0">
                          <a:latin typeface="Helvetica" charset="0"/>
                          <a:ea typeface="Helvetica" charset="0"/>
                          <a:cs typeface="Helvetica" charset="0"/>
                        </a:rPr>
                        <a:t>'s</a:t>
                      </a:r>
                      <a:r>
                        <a:rPr lang="en-US" sz="2000" baseline="0" dirty="0" smtClean="0">
                          <a:latin typeface="Helvetica" charset="0"/>
                          <a:ea typeface="Helvetica" charset="0"/>
                          <a:cs typeface="Helvetica" charset="0"/>
                        </a:rPr>
                        <a:t> evaluation 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 name="Rectangle 27"/>
          <p:cNvSpPr/>
          <p:nvPr/>
        </p:nvSpPr>
        <p:spPr>
          <a:xfrm>
            <a:off x="0"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5605051" y="21954941"/>
            <a:ext cx="7696199" cy="279760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Filtering</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When the impressions table is processed, the user agent value is compared against the known bots list. If a user agent matches a known bot, the impression’s public value is set to </a:t>
            </a:r>
            <a:r>
              <a:rPr lang="en-US" sz="2400" dirty="0" smtClean="0"/>
              <a:t>"false" and filtered out of the statistics that are displayed to users in the interface. </a:t>
            </a:r>
            <a:endParaRPr lang="en-US" sz="2300" dirty="0">
              <a:latin typeface="Helvetica" charset="0"/>
              <a:ea typeface="Helvetica" charset="0"/>
              <a:cs typeface="Helvetica" charset="0"/>
            </a:endParaRPr>
          </a:p>
        </p:txBody>
      </p:sp>
      <p:sp>
        <p:nvSpPr>
          <p:cNvPr id="32" name="TextBox 31"/>
          <p:cNvSpPr txBox="1"/>
          <p:nvPr/>
        </p:nvSpPr>
        <p:spPr>
          <a:xfrm>
            <a:off x="26575674" y="22693648"/>
            <a:ext cx="2735926" cy="2668340"/>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a:t>
            </a:r>
            <a:r>
              <a:rPr lang="en-US" sz="2300" dirty="0" smtClean="0">
                <a:latin typeface="Helvetica"/>
                <a:cs typeface="Helvetica"/>
              </a:rPr>
              <a:t>lynx*</a:t>
            </a:r>
            <a:endParaRPr lang="en-US" sz="2300" dirty="0" smtClean="0">
              <a:latin typeface="Helvetica"/>
              <a:cs typeface="Helvetica"/>
            </a:endParaRPr>
          </a:p>
          <a:p>
            <a:pPr>
              <a:lnSpc>
                <a:spcPct val="110000"/>
              </a:lnSpc>
            </a:pPr>
            <a:r>
              <a:rPr lang="en-US" sz="2300" dirty="0" smtClean="0">
                <a:latin typeface="Helvetica"/>
                <a:cs typeface="Helvetica"/>
              </a:rPr>
              <a:t>*</a:t>
            </a:r>
            <a:r>
              <a:rPr lang="en-US" sz="2300" dirty="0" err="1" smtClean="0">
                <a:latin typeface="Helvetica"/>
                <a:cs typeface="Helvetica"/>
              </a:rPr>
              <a:t>nutch</a:t>
            </a:r>
            <a:r>
              <a:rPr lang="en-US" sz="2300" dirty="0" smtClean="0">
                <a:latin typeface="Helvetica"/>
                <a:cs typeface="Helvetica"/>
              </a:rPr>
              <a:t>*</a:t>
            </a:r>
            <a:endParaRPr lang="en-US" sz="2300" dirty="0" smtClean="0">
              <a:latin typeface="Helvetica"/>
              <a:cs typeface="Helvetica"/>
            </a:endParaRPr>
          </a:p>
          <a:p>
            <a:pPr>
              <a:lnSpc>
                <a:spcPct val="110000"/>
              </a:lnSpc>
            </a:pPr>
            <a:r>
              <a:rPr lang="en-US" sz="2300" dirty="0" smtClean="0">
                <a:latin typeface="Helvetica"/>
                <a:cs typeface="Helvetica"/>
              </a:rPr>
              <a:t>*</a:t>
            </a:r>
            <a:r>
              <a:rPr lang="en-US" sz="2300" dirty="0" smtClean="0">
                <a:latin typeface="Helvetica"/>
                <a:cs typeface="Helvetica"/>
              </a:rPr>
              <a:t>scrape*</a:t>
            </a:r>
            <a:endParaRPr lang="en-US" sz="2300" dirty="0" smtClean="0">
              <a:latin typeface="Helvetica"/>
              <a:cs typeface="Helvetica"/>
            </a:endParaRPr>
          </a:p>
          <a:p>
            <a:pPr>
              <a:lnSpc>
                <a:spcPct val="110000"/>
              </a:lnSpc>
            </a:pPr>
            <a:r>
              <a:rPr lang="en-US" sz="2300" dirty="0" smtClean="0">
                <a:latin typeface="Helvetica"/>
                <a:cs typeface="Helvetica"/>
              </a:rPr>
              <a:t>*</a:t>
            </a:r>
            <a:r>
              <a:rPr lang="en-US" sz="2300" dirty="0" err="1" smtClean="0">
                <a:latin typeface="Helvetica"/>
                <a:cs typeface="Helvetica"/>
              </a:rPr>
              <a:t>scrapy</a:t>
            </a:r>
            <a:r>
              <a:rPr lang="en-US" sz="2300" dirty="0" smtClean="0">
                <a:latin typeface="Helvetica"/>
                <a:cs typeface="Helvetica"/>
              </a:rPr>
              <a:t>*</a:t>
            </a:r>
            <a:endParaRPr lang="en-US" sz="2300" dirty="0" smtClean="0">
              <a:latin typeface="Helvetica"/>
              <a:cs typeface="Helvetica"/>
            </a:endParaRPr>
          </a:p>
          <a:p>
            <a:pPr>
              <a:lnSpc>
                <a:spcPct val="110000"/>
              </a:lnSpc>
            </a:pPr>
            <a:r>
              <a:rPr lang="en-US" sz="2300" dirty="0" smtClean="0">
                <a:latin typeface="Helvetica"/>
                <a:cs typeface="Helvetica"/>
              </a:rPr>
              <a:t>*</a:t>
            </a:r>
            <a:r>
              <a:rPr lang="en-US" sz="2300" dirty="0" smtClean="0">
                <a:latin typeface="Helvetica"/>
                <a:cs typeface="Helvetica"/>
              </a:rPr>
              <a:t>slurp*</a:t>
            </a:r>
            <a:endParaRPr lang="en-US" sz="2300" dirty="0" smtClean="0">
              <a:latin typeface="Helvetica"/>
              <a:cs typeface="Helvetica"/>
            </a:endParaRPr>
          </a:p>
          <a:p>
            <a:pPr>
              <a:lnSpc>
                <a:spcPct val="110000"/>
              </a:lnSpc>
            </a:pPr>
            <a:r>
              <a:rPr lang="en-US" sz="2300" dirty="0" smtClean="0">
                <a:latin typeface="Helvetica"/>
                <a:cs typeface="Helvetica"/>
              </a:rPr>
              <a:t>*</a:t>
            </a:r>
            <a:r>
              <a:rPr lang="en-US" sz="2300" dirty="0" smtClean="0">
                <a:latin typeface="Helvetica"/>
                <a:cs typeface="Helvetica"/>
              </a:rPr>
              <a:t>spider*</a:t>
            </a:r>
            <a:endParaRPr lang="en-US" sz="2300" dirty="0">
              <a:latin typeface="Helvetica"/>
              <a:cs typeface="Helvetica"/>
            </a:endParaRPr>
          </a:p>
        </p:txBody>
      </p:sp>
      <p:sp>
        <p:nvSpPr>
          <p:cNvPr id="33" name="TextBox 32"/>
          <p:cNvSpPr txBox="1"/>
          <p:nvPr/>
        </p:nvSpPr>
        <p:spPr>
          <a:xfrm>
            <a:off x="24150484" y="22079657"/>
            <a:ext cx="4535567"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chemeClr val="accent1">
                    <a:lumMod val="50000"/>
                  </a:schemeClr>
                </a:solidFill>
                <a:latin typeface="Gotham Medium"/>
                <a:cs typeface="Gotham Medium"/>
              </a:rPr>
              <a:t>Blocked Agents</a:t>
            </a:r>
            <a:endParaRPr lang="en-US" sz="3800" dirty="0">
              <a:solidFill>
                <a:schemeClr val="accent1">
                  <a:lumMod val="50000"/>
                </a:schemeClr>
              </a:solidFill>
              <a:latin typeface="Gotham Medium"/>
              <a:cs typeface="Gotham Medium"/>
            </a:endParaRPr>
          </a:p>
        </p:txBody>
      </p:sp>
      <p:sp>
        <p:nvSpPr>
          <p:cNvPr id="34" name="TextBox 33"/>
          <p:cNvSpPr txBox="1"/>
          <p:nvPr/>
        </p:nvSpPr>
        <p:spPr>
          <a:xfrm>
            <a:off x="9166831" y="21974426"/>
            <a:ext cx="4013200"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chemeClr val="accent1">
                    <a:lumMod val="50000"/>
                  </a:schemeClr>
                </a:solidFill>
                <a:latin typeface="Gotham Medium"/>
                <a:cs typeface="Gotham Medium"/>
              </a:rPr>
              <a:t>Stored Values</a:t>
            </a:r>
            <a:endParaRPr lang="en-US" sz="3800" dirty="0">
              <a:solidFill>
                <a:schemeClr val="accent1">
                  <a:lumMod val="50000"/>
                </a:schemeClr>
              </a:solidFill>
              <a:latin typeface="Gotham Medium"/>
              <a:cs typeface="Gotham Medium"/>
            </a:endParaRPr>
          </a:p>
        </p:txBody>
      </p:sp>
      <p:sp>
        <p:nvSpPr>
          <p:cNvPr id="35" name="Rectangle 34"/>
          <p:cNvSpPr/>
          <p:nvPr/>
        </p:nvSpPr>
        <p:spPr>
          <a:xfrm rot="10800000">
            <a:off x="9079107" y="16517257"/>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6" name="Rectangle 35"/>
          <p:cNvSpPr/>
          <p:nvPr/>
        </p:nvSpPr>
        <p:spPr>
          <a:xfrm rot="16200000">
            <a:off x="-5234801" y="19726324"/>
            <a:ext cx="28346401"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1" name="TextBox 30"/>
          <p:cNvSpPr txBox="1"/>
          <p:nvPr/>
        </p:nvSpPr>
        <p:spPr>
          <a:xfrm>
            <a:off x="16310973" y="25575288"/>
            <a:ext cx="7696199" cy="1320279"/>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Frequency</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Jobs are run nightly and weekly.</a:t>
            </a:r>
            <a:endParaRPr lang="en-US" sz="2300" dirty="0">
              <a:latin typeface="Helvetica" charset="0"/>
              <a:ea typeface="Helvetica" charset="0"/>
              <a:cs typeface="Helvetica" charset="0"/>
            </a:endParaRPr>
          </a:p>
        </p:txBody>
      </p:sp>
      <p:sp>
        <p:nvSpPr>
          <p:cNvPr id="37" name="TextBox 36"/>
          <p:cNvSpPr txBox="1"/>
          <p:nvPr/>
        </p:nvSpPr>
        <p:spPr>
          <a:xfrm>
            <a:off x="9187543" y="19085828"/>
            <a:ext cx="20073257" cy="16896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The Impressions Table</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a:t>When the impressions table is processed, the user agent value is compared against the known bots list. If a user agent matches a known bot, the impression’s public value is set to "false" and filtered out of the statistics that are displayed to users in the interface.</a:t>
            </a:r>
            <a:endParaRPr lang="en-US" sz="2300" dirty="0">
              <a:latin typeface="Helvetica" charset="0"/>
              <a:ea typeface="Helvetica" charset="0"/>
              <a:cs typeface="Helvetica" charset="0"/>
            </a:endParaRPr>
          </a:p>
        </p:txBody>
      </p:sp>
      <p:sp>
        <p:nvSpPr>
          <p:cNvPr id="38" name="Rectangle 37"/>
          <p:cNvSpPr/>
          <p:nvPr/>
        </p:nvSpPr>
        <p:spPr>
          <a:xfrm rot="10800000">
            <a:off x="943996" y="13301645"/>
            <a:ext cx="28346401"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graphicFrame>
        <p:nvGraphicFramePr>
          <p:cNvPr id="2" name="Table 1"/>
          <p:cNvGraphicFramePr>
            <a:graphicFrameLocks noGrp="1"/>
          </p:cNvGraphicFramePr>
          <p:nvPr>
            <p:extLst>
              <p:ext uri="{D42A27DB-BD31-4B8C-83A1-F6EECF244321}">
                <p14:modId xmlns:p14="http://schemas.microsoft.com/office/powerpoint/2010/main" val="176555999"/>
              </p:ext>
            </p:extLst>
          </p:nvPr>
        </p:nvGraphicFramePr>
        <p:xfrm>
          <a:off x="9202382" y="17046705"/>
          <a:ext cx="20134211" cy="1747520"/>
        </p:xfrm>
        <a:graphic>
          <a:graphicData uri="http://schemas.openxmlformats.org/drawingml/2006/table">
            <a:tbl>
              <a:tblPr firstRow="1" bandRow="1">
                <a:tableStyleId>{5C22544A-7EE6-4342-B048-85BDC9FD1C3A}</a:tableStyleId>
              </a:tblPr>
              <a:tblGrid>
                <a:gridCol w="942975"/>
                <a:gridCol w="1436688"/>
                <a:gridCol w="1620838"/>
                <a:gridCol w="1119617"/>
                <a:gridCol w="1619250"/>
                <a:gridCol w="2965958"/>
                <a:gridCol w="1493838"/>
                <a:gridCol w="3628035"/>
                <a:gridCol w="788987"/>
                <a:gridCol w="1646237"/>
                <a:gridCol w="1504950"/>
                <a:gridCol w="1366838"/>
              </a:tblGrid>
              <a:tr h="370840">
                <a:tc>
                  <a:txBody>
                    <a:bodyPr/>
                    <a:lstStyle/>
                    <a:p>
                      <a:pPr algn="ctr" fontAlgn="b"/>
                      <a:r>
                        <a:rPr lang="en-US" sz="2000" b="1" i="0" u="none" strike="noStrike" dirty="0">
                          <a:solidFill>
                            <a:srgbClr val="000000"/>
                          </a:solidFill>
                          <a:effectLst/>
                          <a:latin typeface="Helvetica" charset="0"/>
                          <a:ea typeface="Helvetica" charset="0"/>
                          <a:cs typeface="Helvetica" charset="0"/>
                        </a:rPr>
                        <a:t>id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Helvetica" charset="0"/>
                          <a:ea typeface="Helvetica" charset="0"/>
                          <a:cs typeface="Helvetica" charset="0"/>
                        </a:rPr>
                        <a:t>pid</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Helvetica" charset="0"/>
                          <a:ea typeface="Helvetica" charset="0"/>
                          <a:cs typeface="Helvetica" charset="0"/>
                        </a:rPr>
                        <a:t>session_id</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Helvetica" charset="0"/>
                          <a:ea typeface="Helvetica" charset="0"/>
                          <a:cs typeface="Helvetica" charset="0"/>
                        </a:rPr>
                        <a:t>ip_address</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err="1">
                          <a:solidFill>
                            <a:srgbClr val="000000"/>
                          </a:solidFill>
                          <a:effectLst/>
                          <a:latin typeface="Helvetica" charset="0"/>
                          <a:ea typeface="Helvetica" charset="0"/>
                          <a:cs typeface="Helvetica" charset="0"/>
                        </a:rPr>
                        <a:t>user_agent</a:t>
                      </a:r>
                      <a:endParaRPr lang="en-US" sz="2000" b="1"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err="1">
                          <a:solidFill>
                            <a:srgbClr val="000000"/>
                          </a:solidFill>
                          <a:effectLst/>
                          <a:latin typeface="Helvetica" charset="0"/>
                          <a:ea typeface="Helvetica" charset="0"/>
                          <a:cs typeface="Helvetica" charset="0"/>
                        </a:rPr>
                        <a:t>created_at</a:t>
                      </a:r>
                      <a:endParaRPr lang="en-US" sz="2000" b="1"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fontAlgn="b"/>
                      <a:r>
                        <a:rPr lang="is-IS" sz="2000" b="0" i="0" u="none" strike="noStrike">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7408">
                <a:tc>
                  <a:txBody>
                    <a:bodyPr/>
                    <a:lstStyle/>
                    <a:p>
                      <a:pPr algn="l" fontAlgn="b"/>
                      <a:r>
                        <a:rPr lang="is-IS" sz="2000" b="0" i="0" u="none" strike="noStrike">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err="1" smtClean="0">
                          <a:solidFill>
                            <a:srgbClr val="000000"/>
                          </a:solidFill>
                          <a:effectLst/>
                          <a:latin typeface="Helvetica" charset="0"/>
                          <a:ea typeface="Helvetica" charset="0"/>
                          <a:cs typeface="Helvetica" charset="0"/>
                        </a:rPr>
                        <a:t>repository.library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9" name="Rectangle 38"/>
          <p:cNvSpPr/>
          <p:nvPr/>
        </p:nvSpPr>
        <p:spPr>
          <a:xfrm rot="10800000">
            <a:off x="9079107" y="18828657"/>
            <a:ext cx="20363688"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0" name="Rectangle 39"/>
          <p:cNvSpPr/>
          <p:nvPr/>
        </p:nvSpPr>
        <p:spPr>
          <a:xfrm rot="10800000">
            <a:off x="9028307" y="21512213"/>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1" name="TextBox 40"/>
          <p:cNvSpPr txBox="1"/>
          <p:nvPr/>
        </p:nvSpPr>
        <p:spPr>
          <a:xfrm>
            <a:off x="984297" y="13800222"/>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chemeClr val="accent1">
                    <a:lumMod val="50000"/>
                  </a:schemeClr>
                </a:solidFill>
                <a:latin typeface="Gotham Medium"/>
                <a:cs typeface="Gotham Medium"/>
              </a:rPr>
              <a:t>Statistic 1</a:t>
            </a:r>
            <a:endParaRPr lang="en-US" sz="3800" dirty="0">
              <a:solidFill>
                <a:schemeClr val="accent1">
                  <a:lumMod val="50000"/>
                </a:schemeClr>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a:t>
            </a:r>
            <a:r>
              <a:rPr lang="en-US" sz="2300" dirty="0" smtClean="0">
                <a:latin typeface="Helvetica" charset="0"/>
                <a:ea typeface="Helvetica" charset="0"/>
                <a:cs typeface="Helvetica" charset="0"/>
              </a:rPr>
              <a:t>impact.</a:t>
            </a:r>
            <a:endParaRPr lang="en-US" sz="2300" dirty="0">
              <a:latin typeface="Helvetica" charset="0"/>
              <a:ea typeface="Helvetica" charset="0"/>
              <a:cs typeface="Helvetica" charset="0"/>
            </a:endParaRPr>
          </a:p>
        </p:txBody>
      </p:sp>
      <p:graphicFrame>
        <p:nvGraphicFramePr>
          <p:cNvPr id="3" name="Chart 2"/>
          <p:cNvGraphicFramePr/>
          <p:nvPr>
            <p:extLst>
              <p:ext uri="{D42A27DB-BD31-4B8C-83A1-F6EECF244321}">
                <p14:modId xmlns:p14="http://schemas.microsoft.com/office/powerpoint/2010/main" val="60579811"/>
              </p:ext>
            </p:extLst>
          </p:nvPr>
        </p:nvGraphicFramePr>
        <p:xfrm>
          <a:off x="9872625" y="7184572"/>
          <a:ext cx="18930975" cy="55299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p:nvPr>
            <p:extLst>
              <p:ext uri="{D42A27DB-BD31-4B8C-83A1-F6EECF244321}">
                <p14:modId xmlns:p14="http://schemas.microsoft.com/office/powerpoint/2010/main" val="796626758"/>
              </p:ext>
            </p:extLst>
          </p:nvPr>
        </p:nvGraphicFramePr>
        <p:xfrm>
          <a:off x="793940" y="15977342"/>
          <a:ext cx="7495795" cy="6621400"/>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p:cNvSpPr txBox="1"/>
          <p:nvPr/>
        </p:nvSpPr>
        <p:spPr>
          <a:xfrm>
            <a:off x="999509" y="23512258"/>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chemeClr val="accent1">
                    <a:lumMod val="50000"/>
                  </a:schemeClr>
                </a:solidFill>
                <a:latin typeface="Gotham Medium"/>
                <a:cs typeface="Gotham Medium"/>
              </a:rPr>
              <a:t>Statistic 2</a:t>
            </a:r>
            <a:endParaRPr lang="en-US" sz="3800" dirty="0" smtClean="0">
              <a:solidFill>
                <a:schemeClr val="accent1">
                  <a:lumMod val="50000"/>
                </a:schemeClr>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a:t>
            </a:r>
            <a:r>
              <a:rPr lang="en-US" sz="2300" dirty="0" smtClean="0">
                <a:latin typeface="Helvetica" charset="0"/>
                <a:ea typeface="Helvetica" charset="0"/>
                <a:cs typeface="Helvetica" charset="0"/>
              </a:rPr>
              <a:t>of the collection method, statistics gathered about repository usage are utilized by content owners to measure the use and </a:t>
            </a:r>
            <a:r>
              <a:rPr lang="en-US" sz="2300" dirty="0" smtClean="0">
                <a:latin typeface="Helvetica" charset="0"/>
                <a:ea typeface="Helvetica" charset="0"/>
                <a:cs typeface="Helvetica" charset="0"/>
              </a:rPr>
              <a:t>impact.</a:t>
            </a:r>
            <a:endParaRPr lang="en-US" sz="2300" dirty="0">
              <a:latin typeface="Helvetica" charset="0"/>
              <a:ea typeface="Helvetica" charset="0"/>
              <a:cs typeface="Helvetica" charset="0"/>
            </a:endParaRPr>
          </a:p>
        </p:txBody>
      </p:sp>
      <p:graphicFrame>
        <p:nvGraphicFramePr>
          <p:cNvPr id="45" name="Chart 44"/>
          <p:cNvGraphicFramePr/>
          <p:nvPr>
            <p:extLst>
              <p:ext uri="{D42A27DB-BD31-4B8C-83A1-F6EECF244321}">
                <p14:modId xmlns:p14="http://schemas.microsoft.com/office/powerpoint/2010/main" val="775154398"/>
              </p:ext>
            </p:extLst>
          </p:nvPr>
        </p:nvGraphicFramePr>
        <p:xfrm>
          <a:off x="793940" y="26105016"/>
          <a:ext cx="7495795" cy="6621400"/>
        </p:xfrm>
        <a:graphic>
          <a:graphicData uri="http://schemas.openxmlformats.org/drawingml/2006/chart">
            <c:chart xmlns:c="http://schemas.openxmlformats.org/drawingml/2006/chart" xmlns:r="http://schemas.openxmlformats.org/officeDocument/2006/relationships" r:id="rId5"/>
          </a:graphicData>
        </a:graphic>
      </p:graphicFrame>
      <p:sp>
        <p:nvSpPr>
          <p:cNvPr id="46" name="TextBox 45"/>
          <p:cNvSpPr txBox="1"/>
          <p:nvPr/>
        </p:nvSpPr>
        <p:spPr>
          <a:xfrm>
            <a:off x="985656" y="33058041"/>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a:solidFill>
                  <a:schemeClr val="accent1">
                    <a:lumMod val="50000"/>
                  </a:schemeClr>
                </a:solidFill>
                <a:latin typeface="Gotham Medium"/>
                <a:cs typeface="Gotham Medium"/>
              </a:rPr>
              <a:t>Statistic </a:t>
            </a:r>
            <a:r>
              <a:rPr lang="en-US" sz="3800" smtClean="0">
                <a:solidFill>
                  <a:schemeClr val="accent1">
                    <a:lumMod val="50000"/>
                  </a:schemeClr>
                </a:solidFill>
                <a:latin typeface="Gotham Medium"/>
                <a:cs typeface="Gotham Medium"/>
              </a:rPr>
              <a:t>3</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a:t>
            </a:r>
            <a:r>
              <a:rPr lang="en-US" sz="2300" dirty="0" smtClean="0">
                <a:latin typeface="Helvetica" charset="0"/>
                <a:ea typeface="Helvetica" charset="0"/>
                <a:cs typeface="Helvetica" charset="0"/>
              </a:rPr>
              <a:t>of the collection method, statistics gathered about repository usage are utilized by content owners to measure the use and </a:t>
            </a:r>
            <a:r>
              <a:rPr lang="en-US" sz="2300" dirty="0" smtClean="0">
                <a:latin typeface="Helvetica" charset="0"/>
                <a:ea typeface="Helvetica" charset="0"/>
                <a:cs typeface="Helvetica" charset="0"/>
              </a:rPr>
              <a:t>impact.</a:t>
            </a:r>
            <a:endParaRPr lang="en-US" sz="2300" dirty="0">
              <a:latin typeface="Helvetica" charset="0"/>
              <a:ea typeface="Helvetica" charset="0"/>
              <a:cs typeface="Helvetica" charset="0"/>
            </a:endParaRPr>
          </a:p>
        </p:txBody>
      </p:sp>
      <p:graphicFrame>
        <p:nvGraphicFramePr>
          <p:cNvPr id="47" name="Chart 46"/>
          <p:cNvGraphicFramePr/>
          <p:nvPr>
            <p:extLst>
              <p:ext uri="{D42A27DB-BD31-4B8C-83A1-F6EECF244321}">
                <p14:modId xmlns:p14="http://schemas.microsoft.com/office/powerpoint/2010/main" val="345489385"/>
              </p:ext>
            </p:extLst>
          </p:nvPr>
        </p:nvGraphicFramePr>
        <p:xfrm>
          <a:off x="793940" y="35318289"/>
          <a:ext cx="7495795" cy="66214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1904</TotalTime>
  <Words>803</Words>
  <Application>Microsoft Macintosh PowerPoint</Application>
  <PresentationFormat>Custom</PresentationFormat>
  <Paragraphs>158</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Calibri</vt:lpstr>
      <vt:lpstr>Calibri Light</vt:lpstr>
      <vt:lpstr>Gotham Bold</vt:lpstr>
      <vt:lpstr>Gotham Book</vt:lpstr>
      <vt:lpstr>Gotham Medium</vt:lpstr>
      <vt:lpstr>Helvetica</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22</cp:revision>
  <dcterms:created xsi:type="dcterms:W3CDTF">2016-05-18T13:00:18Z</dcterms:created>
  <dcterms:modified xsi:type="dcterms:W3CDTF">2016-05-20T12:48:35Z</dcterms:modified>
</cp:coreProperties>
</file>