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935" userDrawn="1">
          <p15:clr>
            <a:srgbClr val="A4A3A4"/>
          </p15:clr>
        </p15:guide>
        <p15:guide id="2" pos="121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0F1"/>
    <a:srgbClr val="A15265"/>
    <a:srgbClr val="2C3E50"/>
    <a:srgbClr val="998FB8"/>
    <a:srgbClr val="3498DB"/>
    <a:srgbClr val="914DA0"/>
    <a:srgbClr val="F0F3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4"/>
    <p:restoredTop sz="94745"/>
  </p:normalViewPr>
  <p:slideViewPr>
    <p:cSldViewPr snapToGrid="0" snapToObjects="1" showGuides="1">
      <p:cViewPr>
        <p:scale>
          <a:sx n="20" d="100"/>
          <a:sy n="20" d="100"/>
        </p:scale>
        <p:origin x="1232" y="-416"/>
      </p:cViewPr>
      <p:guideLst>
        <p:guide orient="horz" pos="4935"/>
        <p:guide pos="121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14053.0</c:v>
                </c:pt>
                <c:pt idx="1">
                  <c:v>34634.0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Referrers</c:v>
                </c:pt>
              </c:strCache>
            </c:strRef>
          </c:tx>
          <c:dPt>
            <c:idx val="0"/>
            <c:bubble3D val="0"/>
            <c:spPr>
              <a:solidFill>
                <a:schemeClr val="accent2"/>
              </a:solidFill>
              <a:ln w="19050">
                <a:solidFill>
                  <a:schemeClr val="lt1"/>
                </a:solidFill>
              </a:ln>
              <a:effectLst/>
            </c:spPr>
          </c:dPt>
          <c:dPt>
            <c:idx val="1"/>
            <c:bubble3D val="0"/>
            <c:spPr>
              <a:solidFill>
                <a:schemeClr val="accent4"/>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accent2">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DRS Search and Browse</c:v>
                </c:pt>
                <c:pt idx="1">
                  <c:v>Direct URL</c:v>
                </c:pt>
                <c:pt idx="2">
                  <c:v>Google</c:v>
                </c:pt>
                <c:pt idx="3">
                  <c:v>Other</c:v>
                </c:pt>
              </c:strCache>
            </c:strRef>
          </c:cat>
          <c:val>
            <c:numRef>
              <c:f>Sheet1!$B$2:$B$5</c:f>
              <c:numCache>
                <c:formatCode>_(* #,##0_);_(* \(#,##0\);_(* "-"??_);_(@_)</c:formatCode>
                <c:ptCount val="4"/>
                <c:pt idx="0">
                  <c:v>57699.0</c:v>
                </c:pt>
                <c:pt idx="1">
                  <c:v>23240.0</c:v>
                </c:pt>
                <c:pt idx="2">
                  <c:v>16179.0</c:v>
                </c:pt>
                <c:pt idx="3">
                  <c:v>5978.0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Helvetica" charset="0"/>
              <a:ea typeface="Helvetica" charset="0"/>
              <a:cs typeface="Helvetica"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A6B22-0AC0-E647-B4AB-610E8EE21CF0}" type="datetimeFigureOut">
              <a:rPr lang="en-US" smtClean="0"/>
              <a:t>5/27/16</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2B30-946F-2349-960C-96E93C564FDA}" type="slidenum">
              <a:rPr lang="en-US" smtClean="0"/>
              <a:t>‹#›</a:t>
            </a:fld>
            <a:endParaRPr lang="en-US"/>
          </a:p>
        </p:txBody>
      </p:sp>
    </p:spTree>
    <p:extLst>
      <p:ext uri="{BB962C8B-B14F-4D97-AF65-F5344CB8AC3E}">
        <p14:creationId xmlns:p14="http://schemas.microsoft.com/office/powerpoint/2010/main" val="74107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1</a:t>
            </a:fld>
            <a:endParaRPr lang="en-US"/>
          </a:p>
        </p:txBody>
      </p:sp>
    </p:spTree>
    <p:extLst>
      <p:ext uri="{BB962C8B-B14F-4D97-AF65-F5344CB8AC3E}">
        <p14:creationId xmlns:p14="http://schemas.microsoft.com/office/powerpoint/2010/main" val="191057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5/27/16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5/27/16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5/27/16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5/27/16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5/27/16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5/27/16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1.png"/><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740162664"/>
              </p:ext>
            </p:extLst>
          </p:nvPr>
        </p:nvGraphicFramePr>
        <p:xfrm>
          <a:off x="10551705" y="11971394"/>
          <a:ext cx="6124196" cy="607422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19964021" y="39818279"/>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Learn More</a:t>
            </a:r>
            <a:endParaRPr lang="en-US" sz="38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a:t>
            </a:r>
            <a:r>
              <a:rPr lang="en-US" sz="7700" b="1">
                <a:solidFill>
                  <a:srgbClr val="2C3E50"/>
                </a:solidFill>
                <a:latin typeface="Gotham Bold"/>
                <a:cs typeface="Gotham Bold"/>
              </a:rPr>
              <a:t>Content </a:t>
            </a:r>
            <a:endParaRPr lang="en-US" sz="7700" b="1"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7950682" y="3339247"/>
            <a:ext cx="14374784"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4239364"/>
            <a:ext cx="16593270" cy="1440312"/>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4">
            <a:extLst>
              <a:ext uri="{28A0092B-C50C-407E-A947-70E740481C1C}">
                <a14:useLocalDpi xmlns:a14="http://schemas.microsoft.com/office/drawing/2010/main" val="0"/>
              </a:ext>
            </a:extLst>
          </a:blip>
          <a:srcRect r="65238"/>
          <a:stretch/>
        </p:blipFill>
        <p:spPr>
          <a:xfrm>
            <a:off x="26305306" y="40391206"/>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0800000">
            <a:off x="944108" y="5542472"/>
            <a:ext cx="28346400"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TextBox 18"/>
          <p:cNvSpPr txBox="1"/>
          <p:nvPr/>
        </p:nvSpPr>
        <p:spPr>
          <a:xfrm>
            <a:off x="962526" y="6130229"/>
            <a:ext cx="7749673" cy="74942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Service</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 of repository materials and to measure use of the repository as a whole. Therefore, it is vital that the usage data is gathered in a way that reflects genuine repository use and can be defended as an accurate representation of the value of the repository.</a:t>
            </a:r>
          </a:p>
          <a:p>
            <a:r>
              <a:rPr lang="en-US" sz="2300" dirty="0" smtClean="0">
                <a:latin typeface="Helvetica" charset="0"/>
                <a:ea typeface="Helvetica" charset="0"/>
                <a:cs typeface="Helvetica" charset="0"/>
              </a:rPr>
              <a:t/>
            </a:r>
            <a:br>
              <a:rPr lang="en-US" sz="2300" dirty="0" smtClean="0">
                <a:latin typeface="Helvetica" charset="0"/>
                <a:ea typeface="Helvetica" charset="0"/>
                <a:cs typeface="Helvetica" charset="0"/>
              </a:rPr>
            </a:br>
            <a:r>
              <a:rPr lang="en-US" sz="2300" dirty="0" smtClean="0">
                <a:latin typeface="Helvetica" charset="0"/>
                <a:ea typeface="Helvetica" charset="0"/>
                <a:cs typeface="Helvetica" charset="0"/>
              </a:rPr>
              <a:t>A seemingly endless number of bots exist to crawl publicly available repository content for harvesting and indexing, which helps increase discovery of repository content, but can also greatly inflate usage statistics. Although users tend to prefer higher numbers regardless of the consumer, we want to be able to defend the statistics we are gathering and declare them to be a genuine record of the use of our content. </a:t>
            </a:r>
            <a:endParaRPr lang="en-US" sz="2300" dirty="0">
              <a:latin typeface="Helvetica" charset="0"/>
              <a:ea typeface="Helvetica" charset="0"/>
              <a:cs typeface="Helvetica" charset="0"/>
            </a:endParaRPr>
          </a:p>
        </p:txBody>
      </p:sp>
      <p:sp>
        <p:nvSpPr>
          <p:cNvPr id="20" name="TextBox 19"/>
          <p:cNvSpPr txBox="1"/>
          <p:nvPr/>
        </p:nvSpPr>
        <p:spPr>
          <a:xfrm>
            <a:off x="9169400" y="6173018"/>
            <a:ext cx="20142200" cy="2797606"/>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400" dirty="0"/>
              <a:t>Early on in the DRS development process we decided not to leave our statistics in the hands of Google Analytics. While Google Analytics does a lot of valuable tracking, we can't easily differentiate genuine user traffic from bot, crawler, or harvester traffic. To that end, we decided to limit what counts as use by disregarding counts generated by bots and other large consumers of our content. We record all impressions (views, downloads, and streams), and we also record the agent or referrer responsible for the impression. We actively filter out agents that are known to be bots (or other agents that may not reflect genuine human use), which allows us to present accurate usage counts to users and enables us to more precisely measure repository activity.</a:t>
            </a:r>
            <a:endParaRPr lang="en-US" sz="2300" dirty="0">
              <a:latin typeface="Helvetica" charset="0"/>
              <a:ea typeface="Helvetica" charset="0"/>
              <a:cs typeface="Helvetica" charset="0"/>
            </a:endParaRPr>
          </a:p>
        </p:txBody>
      </p:sp>
      <p:sp>
        <p:nvSpPr>
          <p:cNvPr id="21" name="TextBox 20"/>
          <p:cNvSpPr txBox="1"/>
          <p:nvPr/>
        </p:nvSpPr>
        <p:spPr>
          <a:xfrm>
            <a:off x="19511553" y="36175187"/>
            <a:ext cx="9246326" cy="2797606"/>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rgbClr val="2C3E50"/>
                </a:solidFill>
                <a:latin typeface="Gotham Medium"/>
                <a:cs typeface="Gotham Medium"/>
              </a:rPr>
              <a:t>Conclusion</a:t>
            </a:r>
          </a:p>
          <a:p>
            <a:pPr algn="just">
              <a:lnSpc>
                <a:spcPct val="30000"/>
              </a:lnSpc>
            </a:pPr>
            <a:endParaRPr lang="en-US" sz="2000" dirty="0" smtClean="0">
              <a:latin typeface="Gotham Book"/>
              <a:cs typeface="Gotham Book"/>
            </a:endParaRPr>
          </a:p>
          <a:p>
            <a:r>
              <a:rPr lang="en-US" sz="2400" dirty="0"/>
              <a:t>Measuring impact accurately is a difficult task, as is being able to confidently defend how measurements are recorded. There are several possible methods to measure use, but not all methods are transparent enough to explain to users exactly how use is being counted.</a:t>
            </a:r>
            <a:endParaRPr lang="en-US" sz="2300" dirty="0">
              <a:latin typeface="Helvetica" charset="0"/>
              <a:ea typeface="Helvetica" charset="0"/>
              <a:cs typeface="Helvetica" charset="0"/>
            </a:endParaRPr>
          </a:p>
        </p:txBody>
      </p:sp>
      <p:sp>
        <p:nvSpPr>
          <p:cNvPr id="23" name="TextBox 22"/>
          <p:cNvSpPr txBox="1"/>
          <p:nvPr/>
        </p:nvSpPr>
        <p:spPr>
          <a:xfrm>
            <a:off x="9245615" y="26668917"/>
            <a:ext cx="3555983" cy="2279003"/>
          </a:xfrm>
          <a:prstGeom prst="rect">
            <a:avLst/>
          </a:prstGeom>
          <a:noFill/>
          <a:ln w="28575" cmpd="sng">
            <a:solidFill>
              <a:schemeClr val="tx1"/>
            </a:solidFill>
          </a:ln>
        </p:spPr>
        <p:txBody>
          <a:bodyPr wrap="square" lIns="329104" tIns="164551" rIns="329104" bIns="164551" numCol="1" rtlCol="0">
            <a:spAutoFit/>
          </a:bodyPr>
          <a:lstStyle/>
          <a:p>
            <a:pPr>
              <a:lnSpc>
                <a:spcPct val="110000"/>
              </a:lnSpc>
            </a:pPr>
            <a:r>
              <a:rPr lang="en-US" sz="2300" dirty="0" smtClean="0">
                <a:latin typeface="Helvetica"/>
                <a:cs typeface="Helvetica"/>
              </a:rPr>
              <a:t>*archive*</a:t>
            </a:r>
            <a:endParaRPr lang="en-US" sz="2300" dirty="0">
              <a:latin typeface="Helvetica"/>
              <a:cs typeface="Helvetica"/>
            </a:endParaRPr>
          </a:p>
          <a:p>
            <a:pPr>
              <a:lnSpc>
                <a:spcPct val="110000"/>
              </a:lnSpc>
            </a:pPr>
            <a:r>
              <a:rPr lang="en-US" sz="2300" dirty="0" smtClean="0">
                <a:latin typeface="Helvetica"/>
                <a:cs typeface="Helvetica"/>
              </a:rPr>
              <a:t>*bot*</a:t>
            </a:r>
            <a:endParaRPr lang="en-US" sz="2300" dirty="0">
              <a:latin typeface="Helvetica"/>
              <a:cs typeface="Helvetica"/>
            </a:endParaRPr>
          </a:p>
          <a:p>
            <a:pPr>
              <a:lnSpc>
                <a:spcPct val="110000"/>
              </a:lnSpc>
            </a:pPr>
            <a:r>
              <a:rPr lang="en-US" sz="2300" dirty="0" smtClean="0">
                <a:latin typeface="Helvetica"/>
                <a:cs typeface="Helvetica"/>
              </a:rPr>
              <a:t>*crawl*</a:t>
            </a:r>
            <a:endParaRPr lang="en-US" sz="2300" dirty="0">
              <a:latin typeface="Helvetica"/>
              <a:cs typeface="Helvetica"/>
            </a:endParaRPr>
          </a:p>
          <a:p>
            <a:pPr>
              <a:lnSpc>
                <a:spcPct val="110000"/>
              </a:lnSpc>
            </a:pPr>
            <a:r>
              <a:rPr lang="en-US" sz="2300" dirty="0" smtClean="0">
                <a:latin typeface="Helvetica"/>
                <a:cs typeface="Helvetica"/>
              </a:rPr>
              <a:t>*curl*</a:t>
            </a:r>
            <a:endParaRPr lang="en-US" sz="2300" dirty="0">
              <a:latin typeface="Helvetica"/>
              <a:cs typeface="Helvetica"/>
            </a:endParaRPr>
          </a:p>
          <a:p>
            <a:pPr>
              <a:lnSpc>
                <a:spcPct val="110000"/>
              </a:lnSpc>
            </a:pPr>
            <a:r>
              <a:rPr lang="en-US" sz="2300" dirty="0" smtClean="0">
                <a:latin typeface="Helvetica"/>
                <a:cs typeface="Helvetica"/>
              </a:rPr>
              <a:t>*java*</a:t>
            </a:r>
          </a:p>
        </p:txBody>
      </p:sp>
      <p:graphicFrame>
        <p:nvGraphicFramePr>
          <p:cNvPr id="27" name="Table 26"/>
          <p:cNvGraphicFramePr>
            <a:graphicFrameLocks noGrp="1"/>
          </p:cNvGraphicFramePr>
          <p:nvPr>
            <p:extLst>
              <p:ext uri="{D42A27DB-BD31-4B8C-83A1-F6EECF244321}">
                <p14:modId xmlns:p14="http://schemas.microsoft.com/office/powerpoint/2010/main" val="376316145"/>
              </p:ext>
            </p:extLst>
          </p:nvPr>
        </p:nvGraphicFramePr>
        <p:xfrm>
          <a:off x="23177583" y="26699983"/>
          <a:ext cx="6128143" cy="5286086"/>
        </p:xfrm>
        <a:graphic>
          <a:graphicData uri="http://schemas.openxmlformats.org/drawingml/2006/table">
            <a:tbl>
              <a:tblPr firstRow="1">
                <a:tableStyleId>{5940675A-B579-460E-94D1-54222C63F5DA}</a:tableStyleId>
              </a:tblPr>
              <a:tblGrid>
                <a:gridCol w="1911425"/>
                <a:gridCol w="4216718"/>
              </a:tblGrid>
              <a:tr h="370840">
                <a:tc>
                  <a:txBody>
                    <a:bodyPr/>
                    <a:lstStyle/>
                    <a:p>
                      <a:pPr algn="ctr"/>
                      <a:r>
                        <a:rPr lang="en-US" sz="2000" b="1" dirty="0" smtClean="0">
                          <a:latin typeface="Helvetica" charset="0"/>
                          <a:ea typeface="Helvetica" charset="0"/>
                          <a:cs typeface="Helvetica" charset="0"/>
                        </a:rPr>
                        <a:t>Column</a:t>
                      </a:r>
                      <a:endParaRPr lang="en-US" sz="2000" b="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smtClean="0">
                          <a:latin typeface="Helvetica" charset="0"/>
                          <a:ea typeface="Helvetica" charset="0"/>
                          <a:cs typeface="Helvetica" charset="0"/>
                        </a:rPr>
                        <a:t>Value</a:t>
                      </a:r>
                      <a:endParaRPr lang="en-US" sz="2000" b="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id</a:t>
                      </a:r>
                      <a:endParaRPr lang="en-US" sz="2000" b="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SQL table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206">
                <a:tc>
                  <a:txBody>
                    <a:bodyPr/>
                    <a:lstStyle/>
                    <a:p>
                      <a:r>
                        <a:rPr lang="en-US" sz="2000" dirty="0" err="1" smtClean="0">
                          <a:latin typeface="Helvetica" charset="0"/>
                          <a:ea typeface="Helvetica" charset="0"/>
                          <a:cs typeface="Helvetica" charset="0"/>
                        </a:rPr>
                        <a:t>pid</a:t>
                      </a:r>
                      <a:endParaRPr lang="en-US" sz="2000" dirty="0" smtClean="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Core file or content object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session_id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Unique session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action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View, download, or stream</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ip_address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Acting user agent IP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referrer</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User agent origin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status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Impression</a:t>
                      </a:r>
                      <a:r>
                        <a:rPr lang="en-US" sz="2000" baseline="0" dirty="0" smtClean="0">
                          <a:latin typeface="Helvetica" charset="0"/>
                          <a:ea typeface="Helvetica" charset="0"/>
                          <a:cs typeface="Helvetica" charset="0"/>
                        </a:rPr>
                        <a:t> state</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user_agent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Entity that triggered the impression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public</a:t>
                      </a:r>
                      <a:endParaRPr lang="en-US" sz="2000" b="1" i="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User</a:t>
                      </a:r>
                      <a:r>
                        <a:rPr lang="en-US" sz="2000" u="none" strike="noStrike" kern="1200" baseline="0" dirty="0" smtClean="0">
                          <a:effectLst/>
                          <a:latin typeface="Helvetica" charset="0"/>
                          <a:ea typeface="Helvetica" charset="0"/>
                          <a:cs typeface="Helvetica" charset="0"/>
                        </a:rPr>
                        <a:t> </a:t>
                      </a:r>
                      <a:r>
                        <a:rPr lang="en-US" sz="2000" u="none" strike="noStrike" kern="1200" dirty="0" smtClean="0">
                          <a:effectLst/>
                          <a:latin typeface="Helvetica" charset="0"/>
                          <a:ea typeface="Helvetica" charset="0"/>
                          <a:cs typeface="Helvetica" charset="0"/>
                        </a:rPr>
                        <a:t>agent’s classification</a:t>
                      </a:r>
                      <a:endParaRPr lang="en-US" sz="2000" b="1" i="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created_at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Impression </a:t>
                      </a:r>
                      <a:r>
                        <a:rPr lang="en-US" sz="2000" u="none" strike="noStrike" kern="1200" dirty="0" err="1" smtClean="0">
                          <a:effectLst/>
                          <a:latin typeface="Helvetica" charset="0"/>
                          <a:ea typeface="Helvetica" charset="0"/>
                          <a:cs typeface="Helvetica" charset="0"/>
                        </a:rPr>
                        <a:t>datestamp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updated_at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Entry update </a:t>
                      </a:r>
                      <a:r>
                        <a:rPr lang="en-US" sz="2000" dirty="0" err="1" smtClean="0">
                          <a:latin typeface="Helvetica" charset="0"/>
                          <a:ea typeface="Helvetica" charset="0"/>
                          <a:cs typeface="Helvetica" charset="0"/>
                        </a:rPr>
                        <a:t>datestamp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processed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The </a:t>
                      </a:r>
                      <a:r>
                        <a:rPr lang="en-US" sz="2000" dirty="0" err="1" smtClean="0">
                          <a:latin typeface="Helvetica" charset="0"/>
                          <a:ea typeface="Helvetica" charset="0"/>
                          <a:cs typeface="Helvetica" charset="0"/>
                        </a:rPr>
                        <a:t>user_agent</a:t>
                      </a:r>
                      <a:r>
                        <a:rPr lang="en-US" sz="2000" baseline="0" dirty="0" err="1" smtClean="0">
                          <a:latin typeface="Helvetica" charset="0"/>
                          <a:ea typeface="Helvetica" charset="0"/>
                          <a:cs typeface="Helvetica" charset="0"/>
                        </a:rPr>
                        <a:t>'s</a:t>
                      </a:r>
                      <a:r>
                        <a:rPr lang="en-US" sz="2000" baseline="0" dirty="0" smtClean="0">
                          <a:latin typeface="Helvetica" charset="0"/>
                          <a:ea typeface="Helvetica" charset="0"/>
                          <a:cs typeface="Helvetica" charset="0"/>
                        </a:rPr>
                        <a:t> evaluation status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8" name="Rectangle 27"/>
          <p:cNvSpPr/>
          <p:nvPr/>
        </p:nvSpPr>
        <p:spPr>
          <a:xfrm>
            <a:off x="0"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160709" y="18582353"/>
            <a:ext cx="20143634" cy="240057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Filtering</a:t>
            </a:r>
            <a:endParaRPr lang="en-US" sz="36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marL="342900" indent="-342900">
              <a:buFont typeface="Arial" charset="0"/>
              <a:buChar char="•"/>
            </a:pPr>
            <a:r>
              <a:rPr lang="en-US" sz="2400" dirty="0" smtClean="0"/>
              <a:t>When the impressions table is processed, the user agent value is compared against the known bots list. </a:t>
            </a:r>
          </a:p>
          <a:p>
            <a:pPr marL="342900" indent="-342900">
              <a:buFont typeface="Arial" charset="0"/>
              <a:buChar char="•"/>
            </a:pPr>
            <a:r>
              <a:rPr lang="en-US" sz="2400" dirty="0" smtClean="0"/>
              <a:t>If a user agent matches a known bot, the impression’s public value is set to "false" and filtered out of the statistics that are displayed to users in the interface.</a:t>
            </a:r>
          </a:p>
          <a:p>
            <a:pPr marL="342900" indent="-342900">
              <a:buFont typeface="Arial" charset="0"/>
              <a:buChar char="•"/>
            </a:pPr>
            <a:r>
              <a:rPr lang="en-US" sz="2400" dirty="0"/>
              <a:t>Jobs are run nightly and weekly</a:t>
            </a:r>
            <a:r>
              <a:rPr lang="en-US" sz="2400" dirty="0" smtClean="0"/>
              <a:t>. </a:t>
            </a:r>
            <a:endParaRPr lang="en-US" sz="2300" dirty="0">
              <a:latin typeface="Helvetica" charset="0"/>
              <a:ea typeface="Helvetica" charset="0"/>
              <a:cs typeface="Helvetica" charset="0"/>
            </a:endParaRPr>
          </a:p>
        </p:txBody>
      </p:sp>
      <p:sp>
        <p:nvSpPr>
          <p:cNvPr id="32" name="TextBox 31"/>
          <p:cNvSpPr txBox="1"/>
          <p:nvPr/>
        </p:nvSpPr>
        <p:spPr>
          <a:xfrm>
            <a:off x="9245616" y="28726316"/>
            <a:ext cx="2735926" cy="2668340"/>
          </a:xfrm>
          <a:prstGeom prst="rect">
            <a:avLst/>
          </a:prstGeom>
          <a:noFill/>
          <a:ln w="28575" cmpd="sng">
            <a:solidFill>
              <a:schemeClr val="tx1"/>
            </a:solidFill>
          </a:ln>
        </p:spPr>
        <p:txBody>
          <a:bodyPr wrap="square" lIns="329104" tIns="164551" rIns="329104" bIns="164551" numCol="1" rtlCol="0">
            <a:spAutoFit/>
          </a:bodyPr>
          <a:lstStyle/>
          <a:p>
            <a:pPr>
              <a:lnSpc>
                <a:spcPct val="110000"/>
              </a:lnSpc>
            </a:pPr>
            <a:r>
              <a:rPr lang="en-US" sz="2300" dirty="0" smtClean="0">
                <a:latin typeface="Helvetica"/>
                <a:cs typeface="Helvetica"/>
              </a:rPr>
              <a:t>*lynx*</a:t>
            </a:r>
          </a:p>
          <a:p>
            <a:pPr>
              <a:lnSpc>
                <a:spcPct val="110000"/>
              </a:lnSpc>
            </a:pPr>
            <a:r>
              <a:rPr lang="en-US" sz="2300" dirty="0" smtClean="0">
                <a:latin typeface="Helvetica"/>
                <a:cs typeface="Helvetica"/>
              </a:rPr>
              <a:t>*</a:t>
            </a:r>
            <a:r>
              <a:rPr lang="en-US" sz="2300" dirty="0" err="1" smtClean="0">
                <a:latin typeface="Helvetica"/>
                <a:cs typeface="Helvetica"/>
              </a:rPr>
              <a:t>nutch</a:t>
            </a:r>
            <a:r>
              <a:rPr lang="en-US" sz="2300" dirty="0" smtClean="0">
                <a:latin typeface="Helvetica"/>
                <a:cs typeface="Helvetica"/>
              </a:rPr>
              <a:t>*</a:t>
            </a:r>
          </a:p>
          <a:p>
            <a:pPr>
              <a:lnSpc>
                <a:spcPct val="110000"/>
              </a:lnSpc>
            </a:pPr>
            <a:r>
              <a:rPr lang="en-US" sz="2300" dirty="0" smtClean="0">
                <a:latin typeface="Helvetica"/>
                <a:cs typeface="Helvetica"/>
              </a:rPr>
              <a:t>*scrape*</a:t>
            </a:r>
          </a:p>
          <a:p>
            <a:pPr>
              <a:lnSpc>
                <a:spcPct val="110000"/>
              </a:lnSpc>
            </a:pPr>
            <a:r>
              <a:rPr lang="en-US" sz="2300" dirty="0" smtClean="0">
                <a:latin typeface="Helvetica"/>
                <a:cs typeface="Helvetica"/>
              </a:rPr>
              <a:t>*</a:t>
            </a:r>
            <a:r>
              <a:rPr lang="en-US" sz="2300" dirty="0" err="1" smtClean="0">
                <a:latin typeface="Helvetica"/>
                <a:cs typeface="Helvetica"/>
              </a:rPr>
              <a:t>scrapy</a:t>
            </a:r>
            <a:r>
              <a:rPr lang="en-US" sz="2300" dirty="0" smtClean="0">
                <a:latin typeface="Helvetica"/>
                <a:cs typeface="Helvetica"/>
              </a:rPr>
              <a:t>*</a:t>
            </a:r>
          </a:p>
          <a:p>
            <a:pPr>
              <a:lnSpc>
                <a:spcPct val="110000"/>
              </a:lnSpc>
            </a:pPr>
            <a:r>
              <a:rPr lang="en-US" sz="2300" dirty="0" smtClean="0">
                <a:latin typeface="Helvetica"/>
                <a:cs typeface="Helvetica"/>
              </a:rPr>
              <a:t>*slurp*</a:t>
            </a:r>
          </a:p>
          <a:p>
            <a:pPr>
              <a:lnSpc>
                <a:spcPct val="110000"/>
              </a:lnSpc>
            </a:pPr>
            <a:r>
              <a:rPr lang="en-US" sz="2300" dirty="0" smtClean="0">
                <a:latin typeface="Helvetica"/>
                <a:cs typeface="Helvetica"/>
              </a:rPr>
              <a:t>*spider*</a:t>
            </a:r>
            <a:endParaRPr lang="en-US" sz="2300" dirty="0">
              <a:latin typeface="Helvetica"/>
              <a:cs typeface="Helvetica"/>
            </a:endParaRPr>
          </a:p>
        </p:txBody>
      </p:sp>
      <p:sp>
        <p:nvSpPr>
          <p:cNvPr id="33" name="TextBox 32"/>
          <p:cNvSpPr txBox="1"/>
          <p:nvPr/>
        </p:nvSpPr>
        <p:spPr>
          <a:xfrm>
            <a:off x="9171741" y="25717468"/>
            <a:ext cx="4535567"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Blocked Agents</a:t>
            </a:r>
            <a:endParaRPr lang="en-US" sz="3600" dirty="0">
              <a:solidFill>
                <a:srgbClr val="2C3E50"/>
              </a:solidFill>
              <a:latin typeface="Gotham Medium"/>
              <a:cs typeface="Gotham Medium"/>
            </a:endParaRPr>
          </a:p>
        </p:txBody>
      </p:sp>
      <p:sp>
        <p:nvSpPr>
          <p:cNvPr id="34" name="TextBox 33"/>
          <p:cNvSpPr txBox="1"/>
          <p:nvPr/>
        </p:nvSpPr>
        <p:spPr>
          <a:xfrm>
            <a:off x="25016432" y="25786409"/>
            <a:ext cx="4013200"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Stored Values</a:t>
            </a:r>
            <a:endParaRPr lang="en-US" sz="3600" dirty="0">
              <a:solidFill>
                <a:srgbClr val="2C3E50"/>
              </a:solidFill>
              <a:latin typeface="Gotham Medium"/>
              <a:cs typeface="Gotham Medium"/>
            </a:endParaRPr>
          </a:p>
        </p:txBody>
      </p:sp>
      <p:sp>
        <p:nvSpPr>
          <p:cNvPr id="35" name="Rectangle 34"/>
          <p:cNvSpPr/>
          <p:nvPr/>
        </p:nvSpPr>
        <p:spPr>
          <a:xfrm rot="10800000">
            <a:off x="9079107" y="18227301"/>
            <a:ext cx="20363688"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6" name="Rectangle 35"/>
          <p:cNvSpPr/>
          <p:nvPr/>
        </p:nvSpPr>
        <p:spPr>
          <a:xfrm rot="16200000">
            <a:off x="-9136625" y="23628148"/>
            <a:ext cx="36150050"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7" name="TextBox 36"/>
          <p:cNvSpPr txBox="1"/>
          <p:nvPr/>
        </p:nvSpPr>
        <p:spPr>
          <a:xfrm>
            <a:off x="9116290" y="21369847"/>
            <a:ext cx="20073257" cy="168961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The Impressions Table</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a:t>When the impressions table is processed, the user agent value is compared against the known bots list. If a user agent matches a known bot, the impression’s public value is set to "false" and filtered out of the statistics that are displayed to users in the interface.</a:t>
            </a:r>
            <a:endParaRPr lang="en-US" sz="2300" dirty="0">
              <a:latin typeface="Helvetica" charset="0"/>
              <a:ea typeface="Helvetica" charset="0"/>
              <a:cs typeface="Helvetica" charset="0"/>
            </a:endParaRPr>
          </a:p>
        </p:txBody>
      </p:sp>
      <p:sp>
        <p:nvSpPr>
          <p:cNvPr id="38" name="Rectangle 37"/>
          <p:cNvSpPr/>
          <p:nvPr/>
        </p:nvSpPr>
        <p:spPr>
          <a:xfrm rot="10800000">
            <a:off x="9033725" y="32177180"/>
            <a:ext cx="20146397" cy="6858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graphicFrame>
        <p:nvGraphicFramePr>
          <p:cNvPr id="2" name="Table 1"/>
          <p:cNvGraphicFramePr>
            <a:graphicFrameLocks noGrp="1"/>
          </p:cNvGraphicFramePr>
          <p:nvPr>
            <p:extLst>
              <p:ext uri="{D42A27DB-BD31-4B8C-83A1-F6EECF244321}">
                <p14:modId xmlns:p14="http://schemas.microsoft.com/office/powerpoint/2010/main" val="30088286"/>
              </p:ext>
            </p:extLst>
          </p:nvPr>
        </p:nvGraphicFramePr>
        <p:xfrm>
          <a:off x="9158839" y="23679590"/>
          <a:ext cx="20134211" cy="1747520"/>
        </p:xfrm>
        <a:graphic>
          <a:graphicData uri="http://schemas.openxmlformats.org/drawingml/2006/table">
            <a:tbl>
              <a:tblPr firstRow="1" bandRow="1">
                <a:tableStyleId>{5C22544A-7EE6-4342-B048-85BDC9FD1C3A}</a:tableStyleId>
              </a:tblPr>
              <a:tblGrid>
                <a:gridCol w="942975"/>
                <a:gridCol w="1436688"/>
                <a:gridCol w="1620838"/>
                <a:gridCol w="1119617"/>
                <a:gridCol w="1619250"/>
                <a:gridCol w="2965958"/>
                <a:gridCol w="1493838"/>
                <a:gridCol w="3628035"/>
                <a:gridCol w="788987"/>
                <a:gridCol w="1646237"/>
                <a:gridCol w="1504950"/>
                <a:gridCol w="1366838"/>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err="1" smtClean="0">
                          <a:solidFill>
                            <a:srgbClr val="000000"/>
                          </a:solidFill>
                          <a:effectLst/>
                          <a:latin typeface="Helvetica" charset="0"/>
                          <a:ea typeface="Helvetica" charset="0"/>
                          <a:cs typeface="Helvetica" charset="0"/>
                        </a:rPr>
                        <a:t>repository.library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39" name="Rectangle 38"/>
          <p:cNvSpPr/>
          <p:nvPr/>
        </p:nvSpPr>
        <p:spPr>
          <a:xfrm rot="10800000">
            <a:off x="8992021" y="23147316"/>
            <a:ext cx="20363688"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0" name="Rectangle 39"/>
          <p:cNvSpPr/>
          <p:nvPr/>
        </p:nvSpPr>
        <p:spPr>
          <a:xfrm rot="10800000">
            <a:off x="9099252" y="20969910"/>
            <a:ext cx="20363688"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1" name="TextBox 40"/>
          <p:cNvSpPr txBox="1"/>
          <p:nvPr/>
        </p:nvSpPr>
        <p:spPr>
          <a:xfrm>
            <a:off x="938299" y="21910120"/>
            <a:ext cx="7749673" cy="1631133"/>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May 2015-May 2016</a:t>
            </a:r>
          </a:p>
          <a:p>
            <a:r>
              <a:rPr lang="en-US" sz="2300" dirty="0" smtClean="0">
                <a:latin typeface="Helvetica" charset="0"/>
                <a:ea typeface="Helvetica" charset="0"/>
                <a:cs typeface="Helvetica" charset="0"/>
              </a:rPr>
              <a:t>Based on files views</a:t>
            </a:r>
            <a:endParaRPr lang="en-US" sz="2300" dirty="0">
              <a:latin typeface="Helvetica" charset="0"/>
              <a:ea typeface="Helvetica" charset="0"/>
              <a:cs typeface="Helvetica" charset="0"/>
            </a:endParaRPr>
          </a:p>
        </p:txBody>
      </p:sp>
      <p:sp>
        <p:nvSpPr>
          <p:cNvPr id="44" name="TextBox 43"/>
          <p:cNvSpPr txBox="1"/>
          <p:nvPr/>
        </p:nvSpPr>
        <p:spPr>
          <a:xfrm>
            <a:off x="868881" y="14128778"/>
            <a:ext cx="7749673" cy="1277190"/>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One Year of DRS Activity</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Views, downloads, and streams per month.</a:t>
            </a:r>
            <a:endParaRPr lang="en-US" sz="2300" dirty="0">
              <a:latin typeface="Helvetica" charset="0"/>
              <a:ea typeface="Helvetica" charset="0"/>
              <a:cs typeface="Helvetica" charset="0"/>
            </a:endParaRPr>
          </a:p>
        </p:txBody>
      </p:sp>
      <p:sp>
        <p:nvSpPr>
          <p:cNvPr id="46" name="TextBox 45"/>
          <p:cNvSpPr txBox="1"/>
          <p:nvPr/>
        </p:nvSpPr>
        <p:spPr>
          <a:xfrm>
            <a:off x="999594" y="32942217"/>
            <a:ext cx="7749673" cy="1277190"/>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Popular Items</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Views, downloads, streams displayed per hour</a:t>
            </a:r>
            <a:endParaRPr lang="en-US" sz="2300" dirty="0">
              <a:latin typeface="Helvetica" charset="0"/>
              <a:ea typeface="Helvetica" charset="0"/>
              <a:cs typeface="Helvetica" charset="0"/>
            </a:endParaRPr>
          </a:p>
        </p:txBody>
      </p:sp>
      <p:sp>
        <p:nvSpPr>
          <p:cNvPr id="50" name="TextBox 49"/>
          <p:cNvSpPr txBox="1"/>
          <p:nvPr/>
        </p:nvSpPr>
        <p:spPr>
          <a:xfrm>
            <a:off x="14020801" y="9678974"/>
            <a:ext cx="10689771"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11314259"/>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1140157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407691" y="10734422"/>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40297" y="10814477"/>
            <a:ext cx="365760" cy="365760"/>
          </a:xfrm>
          <a:prstGeom prst="rect">
            <a:avLst/>
          </a:prstGeom>
          <a:solidFill>
            <a:srgbClr val="A152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1688610424"/>
              </p:ext>
            </p:extLst>
          </p:nvPr>
        </p:nvGraphicFramePr>
        <p:xfrm>
          <a:off x="15010682" y="11976330"/>
          <a:ext cx="8627911" cy="6019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6" name="Chart 55"/>
          <p:cNvGraphicFramePr/>
          <p:nvPr>
            <p:extLst>
              <p:ext uri="{D42A27DB-BD31-4B8C-83A1-F6EECF244321}">
                <p14:modId xmlns:p14="http://schemas.microsoft.com/office/powerpoint/2010/main" val="1479001063"/>
              </p:ext>
            </p:extLst>
          </p:nvPr>
        </p:nvGraphicFramePr>
        <p:xfrm>
          <a:off x="21107736" y="11979750"/>
          <a:ext cx="8627911" cy="6019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Chart 24"/>
          <p:cNvGraphicFramePr/>
          <p:nvPr>
            <p:extLst>
              <p:ext uri="{D42A27DB-BD31-4B8C-83A1-F6EECF244321}">
                <p14:modId xmlns:p14="http://schemas.microsoft.com/office/powerpoint/2010/main" val="1412166139"/>
              </p:ext>
            </p:extLst>
          </p:nvPr>
        </p:nvGraphicFramePr>
        <p:xfrm>
          <a:off x="1021515" y="24139016"/>
          <a:ext cx="7670498" cy="8156286"/>
        </p:xfrm>
        <a:graphic>
          <a:graphicData uri="http://schemas.openxmlformats.org/drawingml/2006/chart">
            <c:chart xmlns:c="http://schemas.openxmlformats.org/drawingml/2006/chart" xmlns:r="http://schemas.openxmlformats.org/officeDocument/2006/relationships" r:id="rId7"/>
          </a:graphicData>
        </a:graphic>
      </p:graphicFrame>
      <p:pic>
        <p:nvPicPr>
          <p:cNvPr id="3" name="Picture 2"/>
          <p:cNvPicPr>
            <a:picLocks noChangeAspect="1"/>
          </p:cNvPicPr>
          <p:nvPr/>
        </p:nvPicPr>
        <p:blipFill rotWithShape="1">
          <a:blip r:embed="rId8">
            <a:extLst>
              <a:ext uri="{28A0092B-C50C-407E-A947-70E740481C1C}">
                <a14:useLocalDpi xmlns:a14="http://schemas.microsoft.com/office/drawing/2010/main" val="0"/>
              </a:ext>
            </a:extLst>
          </a:blip>
          <a:srcRect l="1510" t="3414" r="16073" b="4969"/>
          <a:stretch/>
        </p:blipFill>
        <p:spPr>
          <a:xfrm>
            <a:off x="954189" y="15541600"/>
            <a:ext cx="7487683" cy="5947937"/>
          </a:xfrm>
          <a:prstGeom prst="rect">
            <a:avLst/>
          </a:prstGeom>
        </p:spPr>
      </p:pic>
      <p:sp>
        <p:nvSpPr>
          <p:cNvPr id="51" name="Rectangle 50"/>
          <p:cNvSpPr/>
          <p:nvPr/>
        </p:nvSpPr>
        <p:spPr>
          <a:xfrm rot="10800000">
            <a:off x="955961" y="13418127"/>
            <a:ext cx="7800111" cy="6858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8" name="TextBox 47"/>
          <p:cNvSpPr txBox="1"/>
          <p:nvPr/>
        </p:nvSpPr>
        <p:spPr>
          <a:xfrm>
            <a:off x="9448698" y="32701231"/>
            <a:ext cx="9840788" cy="19850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Daily Activity Per Hour</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Views, downloads, streams displayed per hour. Helps inform our decision about when to schedule deploys. (Best time, Saturday at 3am. Most reasonable time, Wednesdays, 7am.</a:t>
            </a:r>
            <a:endParaRPr lang="en-US" sz="2300" dirty="0">
              <a:latin typeface="Helvetica" charset="0"/>
              <a:ea typeface="Helvetica" charset="0"/>
              <a:cs typeface="Helvetica" charset="0"/>
            </a:endParaRPr>
          </a:p>
        </p:txBody>
      </p:sp>
      <p:sp>
        <p:nvSpPr>
          <p:cNvPr id="52" name="TextBox 51"/>
          <p:cNvSpPr txBox="1"/>
          <p:nvPr/>
        </p:nvSpPr>
        <p:spPr>
          <a:xfrm>
            <a:off x="19567450" y="33114343"/>
            <a:ext cx="9225263" cy="19850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Next Steps</a:t>
            </a:r>
            <a:endParaRPr lang="en-US" sz="36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marL="342900" indent="-342900">
              <a:buFont typeface="Arial" charset="0"/>
              <a:buChar char="•"/>
            </a:pPr>
            <a:r>
              <a:rPr lang="en-US" sz="2300" dirty="0">
                <a:latin typeface="Helvetica" charset="0"/>
                <a:ea typeface="Helvetica" charset="0"/>
                <a:cs typeface="Helvetica" charset="0"/>
              </a:rPr>
              <a:t>Regular processing/reviewing of agents list for new </a:t>
            </a:r>
            <a:r>
              <a:rPr lang="en-US" sz="2300" dirty="0" smtClean="0">
                <a:latin typeface="Helvetica" charset="0"/>
                <a:ea typeface="Helvetica" charset="0"/>
                <a:cs typeface="Helvetica" charset="0"/>
              </a:rPr>
              <a:t>bots</a:t>
            </a:r>
          </a:p>
          <a:p>
            <a:pPr marL="342900" indent="-342900">
              <a:buFont typeface="Arial" charset="0"/>
              <a:buChar char="•"/>
            </a:pPr>
            <a:r>
              <a:rPr lang="en-US" sz="2300" dirty="0" smtClean="0">
                <a:latin typeface="Helvetica" charset="0"/>
                <a:ea typeface="Helvetica" charset="0"/>
                <a:cs typeface="Helvetica" charset="0"/>
              </a:rPr>
              <a:t>Aggregated </a:t>
            </a:r>
            <a:r>
              <a:rPr lang="en-US" sz="2300" dirty="0">
                <a:latin typeface="Helvetica" charset="0"/>
                <a:ea typeface="Helvetica" charset="0"/>
                <a:cs typeface="Helvetica" charset="0"/>
              </a:rPr>
              <a:t>statistics for Curator's </a:t>
            </a:r>
            <a:r>
              <a:rPr lang="en-US" sz="2300" dirty="0" smtClean="0">
                <a:latin typeface="Helvetica" charset="0"/>
                <a:ea typeface="Helvetica" charset="0"/>
                <a:cs typeface="Helvetica" charset="0"/>
              </a:rPr>
              <a:t>Interface</a:t>
            </a:r>
          </a:p>
          <a:p>
            <a:pPr marL="342900" indent="-342900">
              <a:buFont typeface="Arial" charset="0"/>
              <a:buChar char="•"/>
            </a:pPr>
            <a:r>
              <a:rPr lang="en-US" sz="2300" dirty="0" smtClean="0">
                <a:latin typeface="Helvetica" charset="0"/>
                <a:ea typeface="Helvetica" charset="0"/>
                <a:cs typeface="Helvetica" charset="0"/>
              </a:rPr>
              <a:t>Google </a:t>
            </a:r>
            <a:r>
              <a:rPr lang="en-US" sz="2300" dirty="0">
                <a:latin typeface="Helvetica" charset="0"/>
                <a:ea typeface="Helvetica" charset="0"/>
                <a:cs typeface="Helvetica" charset="0"/>
              </a:rPr>
              <a:t>Indexing Workbench statistics</a:t>
            </a:r>
          </a:p>
        </p:txBody>
      </p:sp>
      <p:pic>
        <p:nvPicPr>
          <p:cNvPr id="13" name="Picture 12"/>
          <p:cNvPicPr>
            <a:picLocks noChangeAspect="1"/>
          </p:cNvPicPr>
          <p:nvPr/>
        </p:nvPicPr>
        <p:blipFill rotWithShape="1">
          <a:blip r:embed="rId9">
            <a:extLst>
              <a:ext uri="{28A0092B-C50C-407E-A947-70E740481C1C}">
                <a14:useLocalDpi xmlns:a14="http://schemas.microsoft.com/office/drawing/2010/main" val="0"/>
              </a:ext>
            </a:extLst>
          </a:blip>
          <a:srcRect t="2964" r="13889" b="3449"/>
          <a:stretch/>
        </p:blipFill>
        <p:spPr>
          <a:xfrm>
            <a:off x="9499600" y="34781067"/>
            <a:ext cx="9779000" cy="6920818"/>
          </a:xfrm>
          <a:prstGeom prst="rect">
            <a:avLst/>
          </a:prstGeom>
        </p:spPr>
      </p:pic>
      <p:pic>
        <p:nvPicPr>
          <p:cNvPr id="15" name="Picture 14"/>
          <p:cNvPicPr>
            <a:picLocks noChangeAspect="1"/>
          </p:cNvPicPr>
          <p:nvPr/>
        </p:nvPicPr>
        <p:blipFill rotWithShape="1">
          <a:blip r:embed="rId10">
            <a:extLst>
              <a:ext uri="{28A0092B-C50C-407E-A947-70E740481C1C}">
                <a14:useLocalDpi xmlns:a14="http://schemas.microsoft.com/office/drawing/2010/main" val="0"/>
              </a:ext>
            </a:extLst>
          </a:blip>
          <a:srcRect t="3065" r="18003" b="4750"/>
          <a:stretch/>
        </p:blipFill>
        <p:spPr>
          <a:xfrm>
            <a:off x="1017237" y="34363152"/>
            <a:ext cx="7481378" cy="7351775"/>
          </a:xfrm>
          <a:prstGeom prst="rect">
            <a:avLst/>
          </a:prstGeom>
        </p:spPr>
      </p:pic>
      <p:sp>
        <p:nvSpPr>
          <p:cNvPr id="49" name="Rectangle 48"/>
          <p:cNvSpPr/>
          <p:nvPr/>
        </p:nvSpPr>
        <p:spPr>
          <a:xfrm rot="10800000">
            <a:off x="9100878" y="25476859"/>
            <a:ext cx="20363688"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2746</TotalTime>
  <Words>832</Words>
  <Application>Microsoft Macintosh PowerPoint</Application>
  <PresentationFormat>Custom</PresentationFormat>
  <Paragraphs>169</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Calibri</vt:lpstr>
      <vt:lpstr>Calibri Light</vt:lpstr>
      <vt:lpstr>Gotham Bold</vt:lpstr>
      <vt:lpstr>Gotham Book</vt:lpstr>
      <vt:lpstr>Gotham Medium</vt:lpstr>
      <vt:lpstr>Helvetica</vt:lpstr>
      <vt:lpstr>Arial</vt:lpstr>
      <vt:lpstr>Office Theme</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47</cp:revision>
  <dcterms:created xsi:type="dcterms:W3CDTF">2016-05-18T13:00:18Z</dcterms:created>
  <dcterms:modified xsi:type="dcterms:W3CDTF">2016-05-27T12:09:30Z</dcterms:modified>
</cp:coreProperties>
</file>