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7" r:id="rId2"/>
    <p:sldId id="266" r:id="rId3"/>
    <p:sldId id="258" r:id="rId4"/>
    <p:sldId id="269" r:id="rId5"/>
    <p:sldId id="27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6" userDrawn="1">
          <p15:clr>
            <a:srgbClr val="A4A3A4"/>
          </p15:clr>
        </p15:guide>
        <p15:guide id="2" pos="3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weeney" initials="SS" lastIdx="1" clrIdx="0">
    <p:extLst/>
  </p:cmAuthor>
  <p:cmAuthor id="2" name="Sarah Sweeney" initials="SS [2]" lastIdx="1" clrIdx="1">
    <p:extLst/>
  </p:cmAuthor>
  <p:cmAuthor id="3" name="Sarah Sweeney" initials="SS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374B"/>
    <a:srgbClr val="7F7F7F"/>
    <a:srgbClr val="236FC7"/>
    <a:srgbClr val="E8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1" autoAdjust="0"/>
    <p:restoredTop sz="77626"/>
  </p:normalViewPr>
  <p:slideViewPr>
    <p:cSldViewPr snapToGrid="0" snapToObjects="1">
      <p:cViewPr varScale="1">
        <p:scale>
          <a:sx n="129" d="100"/>
          <a:sy n="129" d="100"/>
        </p:scale>
        <p:origin x="2304" y="192"/>
      </p:cViewPr>
      <p:guideLst>
        <p:guide orient="horz" pos="2616"/>
        <p:guide pos="3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ECFEF1-2E88-E646-A99D-93EC0DB2D22C}" type="datetimeFigureOut">
              <a:rPr lang="en-US" smtClean="0"/>
              <a:t>9/27/16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27EB0-AEEB-C744-BAD0-812E2F8A9F84}" type="slidenum">
              <a:rPr lang="en-US" smtClean="0"/>
              <a:t>‹#›</a:t>
            </a:fld>
            <a:endParaRPr lang="en-US"/>
          </a:p>
        </p:txBody>
      </p:sp>
    </p:spTree>
    <p:extLst>
      <p:ext uri="{BB962C8B-B14F-4D97-AF65-F5344CB8AC3E}">
        <p14:creationId xmlns:p14="http://schemas.microsoft.com/office/powerpoint/2010/main" val="16426155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What we're going to do</a:t>
            </a:r>
            <a:r>
              <a:rPr lang="en-US" sz="1200" kern="1200" dirty="0" smtClean="0">
                <a:solidFill>
                  <a:schemeClr val="tx1"/>
                </a:solidFill>
                <a:effectLst/>
                <a:latin typeface="+mn-lt"/>
                <a:ea typeface="+mn-ea"/>
                <a:cs typeface="+mn-cs"/>
              </a:rPr>
              <a:t>: We're going to give an update on a few DSG projects building websites using DRS content. I'm going to talk about the projects themselves, then Eli's going to walk us through some of our newer features.</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1</a:t>
            </a:fld>
            <a:endParaRPr lang="en-US"/>
          </a:p>
        </p:txBody>
      </p:sp>
    </p:spTree>
    <p:extLst>
      <p:ext uri="{BB962C8B-B14F-4D97-AF65-F5344CB8AC3E}">
        <p14:creationId xmlns:p14="http://schemas.microsoft.com/office/powerpoint/2010/main" val="388007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Name change</a:t>
            </a:r>
            <a:r>
              <a:rPr lang="en-US" sz="1200" kern="1200" dirty="0" smtClean="0">
                <a:solidFill>
                  <a:schemeClr val="tx1"/>
                </a:solidFill>
                <a:effectLst/>
                <a:latin typeface="+mn-lt"/>
                <a:ea typeface="+mn-ea"/>
                <a:cs typeface="+mn-cs"/>
              </a:rPr>
              <a:t>: Now CERES exhibit toolkit, still call it "The Toolkit"</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What is CERES?</a:t>
            </a:r>
            <a:r>
              <a:rPr lang="en-US" sz="1200" kern="1200" dirty="0" smtClean="0">
                <a:solidFill>
                  <a:schemeClr val="tx1"/>
                </a:solidFill>
                <a:effectLst/>
                <a:latin typeface="+mn-lt"/>
                <a:ea typeface="+mn-ea"/>
                <a:cs typeface="+mn-cs"/>
              </a:rPr>
              <a:t>: One</a:t>
            </a:r>
            <a:r>
              <a:rPr lang="en-US" sz="1200" kern="1200" baseline="0" dirty="0" smtClean="0">
                <a:solidFill>
                  <a:schemeClr val="tx1"/>
                </a:solidFill>
                <a:effectLst/>
                <a:latin typeface="+mn-lt"/>
                <a:ea typeface="+mn-ea"/>
                <a:cs typeface="+mn-cs"/>
              </a:rPr>
              <a:t> name to describe all the pieces of the r</a:t>
            </a:r>
            <a:r>
              <a:rPr lang="en-US" sz="1200" kern="1200" dirty="0" smtClean="0">
                <a:solidFill>
                  <a:schemeClr val="tx1"/>
                </a:solidFill>
                <a:effectLst/>
                <a:latin typeface="+mn-lt"/>
                <a:ea typeface="+mn-ea"/>
                <a:cs typeface="+mn-cs"/>
              </a:rPr>
              <a:t>epository infrastructure that supports digital scholarship</a:t>
            </a:r>
            <a:r>
              <a:rPr lang="en-US" sz="1200" kern="1200" baseline="0" dirty="0" smtClean="0">
                <a:solidFill>
                  <a:schemeClr val="tx1"/>
                </a:solidFill>
                <a:effectLst/>
                <a:latin typeface="+mn-lt"/>
                <a:ea typeface="+mn-ea"/>
                <a:cs typeface="+mn-cs"/>
              </a:rPr>
              <a:t> and engagement with repository content</a:t>
            </a:r>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2</a:t>
            </a:fld>
            <a:endParaRPr lang="en-US"/>
          </a:p>
        </p:txBody>
      </p:sp>
    </p:spTree>
    <p:extLst>
      <p:ext uri="{BB962C8B-B14F-4D97-AF65-F5344CB8AC3E}">
        <p14:creationId xmlns:p14="http://schemas.microsoft.com/office/powerpoint/2010/main" val="183585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What is the Toolkit?</a:t>
            </a:r>
            <a:r>
              <a:rPr lang="en-US" sz="1200" kern="1200" dirty="0" smtClean="0">
                <a:solidFill>
                  <a:schemeClr val="tx1"/>
                </a:solidFill>
                <a:effectLst/>
                <a:latin typeface="+mn-lt"/>
                <a:ea typeface="+mn-ea"/>
                <a:cs typeface="+mn-cs"/>
              </a:rPr>
              <a:t>: A way to enable projects to store materials in the DRS and customize how people interact. The example you see here</a:t>
            </a:r>
            <a:r>
              <a:rPr lang="en-US" sz="1200" kern="1200" baseline="0" dirty="0" smtClean="0">
                <a:solidFill>
                  <a:schemeClr val="tx1"/>
                </a:solidFill>
                <a:effectLst/>
                <a:latin typeface="+mn-lt"/>
                <a:ea typeface="+mn-ea"/>
                <a:cs typeface="+mn-cs"/>
              </a:rPr>
              <a:t> is the </a:t>
            </a:r>
            <a:r>
              <a:rPr lang="en-US" sz="1200" kern="1200" baseline="0" dirty="0" err="1" smtClean="0">
                <a:solidFill>
                  <a:schemeClr val="tx1"/>
                </a:solidFill>
                <a:effectLst/>
                <a:latin typeface="+mn-lt"/>
                <a:ea typeface="+mn-ea"/>
                <a:cs typeface="+mn-cs"/>
              </a:rPr>
              <a:t>Arader</a:t>
            </a:r>
            <a:r>
              <a:rPr lang="en-US" sz="1200" kern="1200" baseline="0" dirty="0" smtClean="0">
                <a:solidFill>
                  <a:schemeClr val="tx1"/>
                </a:solidFill>
                <a:effectLst/>
                <a:latin typeface="+mn-lt"/>
                <a:ea typeface="+mn-ea"/>
                <a:cs typeface="+mn-cs"/>
              </a:rPr>
              <a:t> Picturing the World gallery, displayed in the DRS on the left and the Toolkit site displaying those materials on the right. In addition to creating just a new interface, project teams can build </a:t>
            </a:r>
            <a:r>
              <a:rPr lang="en-US" sz="1200" kern="1200" dirty="0" smtClean="0">
                <a:solidFill>
                  <a:schemeClr val="tx1"/>
                </a:solidFill>
                <a:effectLst/>
                <a:latin typeface="+mn-lt"/>
                <a:ea typeface="+mn-ea"/>
                <a:cs typeface="+mn-cs"/>
              </a:rPr>
              <a:t>various exhibits, like maps, timelines, and galleries to display those materials in more interesting ways than the DRS can on its own.</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Call for Proposals</a:t>
            </a:r>
            <a:r>
              <a:rPr lang="en-US" sz="1200" kern="1200" dirty="0" smtClean="0">
                <a:solidFill>
                  <a:schemeClr val="tx1"/>
                </a:solidFill>
                <a:effectLst/>
                <a:latin typeface="+mn-lt"/>
                <a:ea typeface="+mn-ea"/>
                <a:cs typeface="+mn-cs"/>
              </a:rPr>
              <a:t>: For the last two years we've put out a call for proposals in late winter to solicit new projects interested in building a site for their digital materials. This process allows us to reach out to projects and groups who we may not typically interact with, and it also allows us to solicit new tool ideas. When reviewing projects who've submitted a CFP, we tend to select them based on whether or not their project would generate new tools or allow us to enhance existing</a:t>
            </a:r>
            <a:r>
              <a:rPr lang="en-US" sz="1200" kern="1200" baseline="0" dirty="0" smtClean="0">
                <a:solidFill>
                  <a:schemeClr val="tx1"/>
                </a:solidFill>
                <a:effectLst/>
                <a:latin typeface="+mn-lt"/>
                <a:ea typeface="+mn-ea"/>
                <a:cs typeface="+mn-cs"/>
              </a:rPr>
              <a:t> tools. </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3</a:t>
            </a:fld>
            <a:endParaRPr lang="en-US"/>
          </a:p>
        </p:txBody>
      </p:sp>
    </p:spTree>
    <p:extLst>
      <p:ext uri="{BB962C8B-B14F-4D97-AF65-F5344CB8AC3E}">
        <p14:creationId xmlns:p14="http://schemas.microsoft.com/office/powerpoint/2010/main" val="1241423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New projects in 2016</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African American Institute Archives</a:t>
            </a:r>
          </a:p>
          <a:p>
            <a:pPr lvl="1"/>
            <a:r>
              <a:rPr lang="en-US" sz="1200" kern="1200" dirty="0" smtClean="0">
                <a:solidFill>
                  <a:schemeClr val="tx1"/>
                </a:solidFill>
                <a:effectLst/>
                <a:latin typeface="+mn-lt"/>
                <a:ea typeface="+mn-ea"/>
                <a:cs typeface="+mn-cs"/>
              </a:rPr>
              <a:t>Digital archive of thousands of digitized photographs. </a:t>
            </a:r>
          </a:p>
          <a:p>
            <a:pPr lvl="1"/>
            <a:r>
              <a:rPr lang="en-US" sz="1200" kern="1200" dirty="0" smtClean="0">
                <a:solidFill>
                  <a:schemeClr val="tx1"/>
                </a:solidFill>
                <a:effectLst/>
                <a:latin typeface="+mn-lt"/>
                <a:ea typeface="+mn-ea"/>
                <a:cs typeface="+mn-cs"/>
              </a:rPr>
              <a:t>Interested in crowdsourcing information</a:t>
            </a:r>
          </a:p>
          <a:p>
            <a:r>
              <a:rPr lang="en-US" sz="1200" kern="1200" dirty="0" smtClean="0">
                <a:solidFill>
                  <a:schemeClr val="tx1"/>
                </a:solidFill>
                <a:effectLst/>
                <a:latin typeface="+mn-lt"/>
                <a:ea typeface="+mn-ea"/>
                <a:cs typeface="+mn-cs"/>
              </a:rPr>
              <a:t>Dragon Prayer Book</a:t>
            </a:r>
          </a:p>
          <a:p>
            <a:pPr lvl="1"/>
            <a:r>
              <a:rPr lang="en-US" sz="1200" kern="1200" dirty="0" smtClean="0">
                <a:solidFill>
                  <a:schemeClr val="tx1"/>
                </a:solidFill>
                <a:effectLst/>
                <a:latin typeface="+mn-lt"/>
                <a:ea typeface="+mn-ea"/>
                <a:cs typeface="+mn-cs"/>
              </a:rPr>
              <a:t>Erika </a:t>
            </a:r>
            <a:r>
              <a:rPr lang="en-US" sz="1200" kern="1200" dirty="0" err="1" smtClean="0">
                <a:solidFill>
                  <a:schemeClr val="tx1"/>
                </a:solidFill>
                <a:effectLst/>
                <a:latin typeface="+mn-lt"/>
                <a:ea typeface="+mn-ea"/>
                <a:cs typeface="+mn-cs"/>
              </a:rPr>
              <a:t>Boeckeler</a:t>
            </a:r>
            <a:r>
              <a:rPr lang="en-US" sz="1200" kern="1200" dirty="0" smtClean="0">
                <a:solidFill>
                  <a:schemeClr val="tx1"/>
                </a:solidFill>
                <a:effectLst/>
                <a:latin typeface="+mn-lt"/>
                <a:ea typeface="+mn-ea"/>
                <a:cs typeface="+mn-cs"/>
              </a:rPr>
              <a:t>, Department of English</a:t>
            </a:r>
          </a:p>
          <a:p>
            <a:pPr lvl="1"/>
            <a:r>
              <a:rPr lang="en-US" sz="1200" kern="1200" dirty="0" smtClean="0">
                <a:solidFill>
                  <a:schemeClr val="tx1"/>
                </a:solidFill>
                <a:effectLst/>
                <a:latin typeface="+mn-lt"/>
                <a:ea typeface="+mn-ea"/>
                <a:cs typeface="+mn-cs"/>
              </a:rPr>
              <a:t>Provide research access to the manuscript</a:t>
            </a:r>
          </a:p>
          <a:p>
            <a:r>
              <a:rPr lang="en-US" sz="1200" kern="1200" dirty="0" smtClean="0">
                <a:solidFill>
                  <a:schemeClr val="tx1"/>
                </a:solidFill>
                <a:effectLst/>
                <a:latin typeface="+mn-lt"/>
                <a:ea typeface="+mn-ea"/>
                <a:cs typeface="+mn-cs"/>
              </a:rPr>
              <a:t>Civil Rights and Restorative Justice Project</a:t>
            </a:r>
          </a:p>
          <a:p>
            <a:pPr lvl="1"/>
            <a:r>
              <a:rPr lang="en-US" sz="1200" kern="1200" dirty="0" err="1" smtClean="0">
                <a:solidFill>
                  <a:schemeClr val="tx1"/>
                </a:solidFill>
                <a:effectLst/>
                <a:latin typeface="+mn-lt"/>
                <a:ea typeface="+mn-ea"/>
                <a:cs typeface="+mn-cs"/>
              </a:rPr>
              <a:t>NULawLab</a:t>
            </a:r>
            <a:r>
              <a:rPr lang="en-US" sz="1200" kern="1200" dirty="0" smtClean="0">
                <a:solidFill>
                  <a:schemeClr val="tx1"/>
                </a:solidFill>
                <a:effectLst/>
                <a:latin typeface="+mn-lt"/>
                <a:ea typeface="+mn-ea"/>
                <a:cs typeface="+mn-cs"/>
              </a:rPr>
              <a:t>, School of Law</a:t>
            </a:r>
          </a:p>
          <a:p>
            <a:pPr lvl="1"/>
            <a:r>
              <a:rPr lang="en-US" sz="1200" kern="1200" dirty="0" smtClean="0">
                <a:solidFill>
                  <a:schemeClr val="tx1"/>
                </a:solidFill>
                <a:effectLst/>
                <a:latin typeface="+mn-lt"/>
                <a:ea typeface="+mn-ea"/>
                <a:cs typeface="+mn-cs"/>
              </a:rPr>
              <a:t>Wants to build an archive to help store and preserve materials collected during restorative justice investigations</a:t>
            </a:r>
          </a:p>
          <a:p>
            <a:r>
              <a:rPr lang="en-US" sz="1200" kern="1200" dirty="0" smtClean="0">
                <a:solidFill>
                  <a:schemeClr val="tx1"/>
                </a:solidFill>
                <a:effectLst/>
                <a:latin typeface="+mn-lt"/>
                <a:ea typeface="+mn-ea"/>
                <a:cs typeface="+mn-cs"/>
              </a:rPr>
              <a:t>Early Black Boston Digital Almanac</a:t>
            </a:r>
          </a:p>
          <a:p>
            <a:pPr lvl="1"/>
            <a:r>
              <a:rPr lang="en-US" sz="1200" kern="1200" dirty="0" smtClean="0">
                <a:solidFill>
                  <a:schemeClr val="tx1"/>
                </a:solidFill>
                <a:effectLst/>
                <a:latin typeface="+mn-lt"/>
                <a:ea typeface="+mn-ea"/>
                <a:cs typeface="+mn-cs"/>
              </a:rPr>
              <a:t>Nicole </a:t>
            </a:r>
            <a:r>
              <a:rPr lang="en-US" sz="1200" kern="1200" dirty="0" err="1" smtClean="0">
                <a:solidFill>
                  <a:schemeClr val="tx1"/>
                </a:solidFill>
                <a:effectLst/>
                <a:latin typeface="+mn-lt"/>
                <a:ea typeface="+mn-ea"/>
                <a:cs typeface="+mn-cs"/>
              </a:rPr>
              <a:t>Aljoe</a:t>
            </a:r>
            <a:r>
              <a:rPr lang="en-US" sz="1200" kern="1200" dirty="0" smtClean="0">
                <a:solidFill>
                  <a:schemeClr val="tx1"/>
                </a:solidFill>
                <a:effectLst/>
                <a:latin typeface="+mn-lt"/>
                <a:ea typeface="+mn-ea"/>
                <a:cs typeface="+mn-cs"/>
              </a:rPr>
              <a:t>, Department of English</a:t>
            </a:r>
          </a:p>
          <a:p>
            <a:pPr lvl="1"/>
            <a:r>
              <a:rPr lang="en-US" sz="1200" kern="1200" dirty="0" smtClean="0">
                <a:solidFill>
                  <a:schemeClr val="tx1"/>
                </a:solidFill>
                <a:effectLst/>
                <a:latin typeface="+mn-lt"/>
                <a:ea typeface="+mn-ea"/>
                <a:cs typeface="+mn-cs"/>
              </a:rPr>
              <a:t>Wants to students enrolled in her Writing Black Boston class to build an archive of Early African American life in Boston and New England using existing digital materials from the DRS and the DPLA</a:t>
            </a:r>
          </a:p>
          <a:p>
            <a:r>
              <a:rPr lang="en-US" sz="1200" kern="1200" dirty="0" smtClean="0">
                <a:solidFill>
                  <a:schemeClr val="tx1"/>
                </a:solidFill>
                <a:effectLst/>
                <a:latin typeface="+mn-lt"/>
                <a:ea typeface="+mn-ea"/>
                <a:cs typeface="+mn-cs"/>
              </a:rPr>
              <a:t>Early Caribbean Digital Archive</a:t>
            </a:r>
          </a:p>
          <a:p>
            <a:pPr lvl="1"/>
            <a:r>
              <a:rPr lang="en-US" sz="1200" kern="1200" dirty="0" smtClean="0">
                <a:solidFill>
                  <a:schemeClr val="tx1"/>
                </a:solidFill>
                <a:effectLst/>
                <a:latin typeface="+mn-lt"/>
                <a:ea typeface="+mn-ea"/>
                <a:cs typeface="+mn-cs"/>
              </a:rPr>
              <a:t>Continue building their archive of digitized pre-twentieth century print materials in a more sustainable system architecture that what they've used in the past</a:t>
            </a:r>
          </a:p>
          <a:p>
            <a:r>
              <a:rPr lang="en-US" sz="1200" kern="1200" dirty="0" smtClean="0">
                <a:solidFill>
                  <a:schemeClr val="tx1"/>
                </a:solidFill>
                <a:effectLst/>
                <a:latin typeface="+mn-lt"/>
                <a:ea typeface="+mn-ea"/>
                <a:cs typeface="+mn-cs"/>
              </a:rPr>
              <a:t>Henry David Thoreau Journal Drawings</a:t>
            </a:r>
          </a:p>
          <a:p>
            <a:pPr lvl="1"/>
            <a:r>
              <a:rPr lang="en-US" sz="1200" kern="1200" dirty="0" smtClean="0">
                <a:solidFill>
                  <a:schemeClr val="tx1"/>
                </a:solidFill>
                <a:effectLst/>
                <a:latin typeface="+mn-lt"/>
                <a:ea typeface="+mn-ea"/>
                <a:cs typeface="+mn-cs"/>
              </a:rPr>
              <a:t>Kathleen Kelley, Department of English</a:t>
            </a:r>
          </a:p>
          <a:p>
            <a:pPr lvl="1"/>
            <a:r>
              <a:rPr lang="en-US" sz="1200" kern="1200" dirty="0" smtClean="0">
                <a:solidFill>
                  <a:schemeClr val="tx1"/>
                </a:solidFill>
                <a:effectLst/>
                <a:latin typeface="+mn-lt"/>
                <a:ea typeface="+mn-ea"/>
                <a:cs typeface="+mn-cs"/>
              </a:rPr>
              <a:t>Wants to create an archive of drawings from Thoreau's journals</a:t>
            </a:r>
          </a:p>
          <a:p>
            <a:r>
              <a:rPr lang="en-US" sz="1200" kern="1200" dirty="0" smtClean="0">
                <a:solidFill>
                  <a:schemeClr val="tx1"/>
                </a:solidFill>
                <a:effectLst/>
                <a:latin typeface="+mn-lt"/>
                <a:ea typeface="+mn-ea"/>
                <a:cs typeface="+mn-cs"/>
              </a:rPr>
              <a:t>Spectrum Literary Magazine Archive</a:t>
            </a:r>
          </a:p>
          <a:p>
            <a:pPr lvl="1"/>
            <a:r>
              <a:rPr lang="en-US" sz="1200" kern="1200" dirty="0" smtClean="0">
                <a:solidFill>
                  <a:schemeClr val="tx1"/>
                </a:solidFill>
                <a:effectLst/>
                <a:latin typeface="+mn-lt"/>
                <a:ea typeface="+mn-ea"/>
                <a:cs typeface="+mn-cs"/>
              </a:rPr>
              <a:t>Spectrum Editor</a:t>
            </a:r>
          </a:p>
          <a:p>
            <a:pPr lvl="1"/>
            <a:r>
              <a:rPr lang="en-US" sz="1200" kern="1200" dirty="0" smtClean="0">
                <a:solidFill>
                  <a:schemeClr val="tx1"/>
                </a:solidFill>
                <a:effectLst/>
                <a:latin typeface="+mn-lt"/>
                <a:ea typeface="+mn-ea"/>
                <a:cs typeface="+mn-cs"/>
              </a:rPr>
              <a:t>Interested in building a sustainable archive of Spectrum issues, as well as an archive of the individual works contained within each issue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Previous projects</a:t>
            </a:r>
            <a:r>
              <a:rPr lang="en-US" sz="1200" kern="1200" dirty="0" smtClean="0">
                <a:solidFill>
                  <a:schemeClr val="tx1"/>
                </a:solidFill>
                <a:effectLst/>
                <a:latin typeface="+mn-lt"/>
                <a:ea typeface="+mn-ea"/>
                <a:cs typeface="+mn-cs"/>
              </a:rPr>
              <a:t>: 4 out of the 6 have been launched.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Others</a:t>
            </a:r>
            <a:r>
              <a:rPr lang="en-US" sz="1200" kern="1200" dirty="0" smtClean="0">
                <a:solidFill>
                  <a:schemeClr val="tx1"/>
                </a:solidFill>
                <a:effectLst/>
                <a:latin typeface="+mn-lt"/>
                <a:ea typeface="+mn-ea"/>
                <a:cs typeface="+mn-cs"/>
              </a:rPr>
              <a:t>: These are only the projects generated by the call for proposals. There are also 5 additional sites, primarily archives sites, which we issued because they didn't require any additional technical development to produce.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 Work</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Responsibility</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Primarily responsible for customizing the site: the project team who submitted the request</a:t>
            </a:r>
          </a:p>
          <a:p>
            <a:r>
              <a:rPr lang="en-US" sz="1200" kern="1200" dirty="0" smtClean="0">
                <a:solidFill>
                  <a:schemeClr val="tx1"/>
                </a:solidFill>
                <a:effectLst/>
                <a:latin typeface="+mn-lt"/>
                <a:ea typeface="+mn-ea"/>
                <a:cs typeface="+mn-cs"/>
              </a:rPr>
              <a:t>DSG staff provide basic support for the project and the site, including guidance on best practices for building a website, training on the toolkit itself, </a:t>
            </a:r>
          </a:p>
          <a:p>
            <a:r>
              <a:rPr lang="en-US" sz="1200" kern="1200" dirty="0" smtClean="0">
                <a:solidFill>
                  <a:schemeClr val="tx1"/>
                </a:solidFill>
                <a:effectLst/>
                <a:latin typeface="+mn-lt"/>
                <a:ea typeface="+mn-ea"/>
                <a:cs typeface="+mn-cs"/>
              </a:rPr>
              <a:t>During the project setup and DRS deposit phases for each project, there's a lot of opportunity for library departments to contribute to these projects</a:t>
            </a:r>
          </a:p>
          <a:p>
            <a:pPr lvl="1"/>
            <a:r>
              <a:rPr lang="en-US" sz="1200" kern="1200" dirty="0" smtClean="0">
                <a:solidFill>
                  <a:schemeClr val="tx1"/>
                </a:solidFill>
                <a:effectLst/>
                <a:latin typeface="+mn-lt"/>
                <a:ea typeface="+mn-ea"/>
                <a:cs typeface="+mn-cs"/>
              </a:rPr>
              <a:t>Copyright and IP review</a:t>
            </a:r>
          </a:p>
          <a:p>
            <a:pPr lvl="1"/>
            <a:r>
              <a:rPr lang="en-US" sz="1200" kern="1200" dirty="0" smtClean="0">
                <a:solidFill>
                  <a:schemeClr val="tx1"/>
                </a:solidFill>
                <a:effectLst/>
                <a:latin typeface="+mn-lt"/>
                <a:ea typeface="+mn-ea"/>
                <a:cs typeface="+mn-cs"/>
              </a:rPr>
              <a:t>Metadata assistance </a:t>
            </a:r>
          </a:p>
          <a:p>
            <a:pPr lvl="1"/>
            <a:r>
              <a:rPr lang="en-US" sz="1200" kern="1200" dirty="0" smtClean="0">
                <a:solidFill>
                  <a:schemeClr val="tx1"/>
                </a:solidFill>
                <a:effectLst/>
                <a:latin typeface="+mn-lt"/>
                <a:ea typeface="+mn-ea"/>
                <a:cs typeface="+mn-cs"/>
              </a:rPr>
              <a:t>Data management</a:t>
            </a:r>
          </a:p>
          <a:p>
            <a:pPr lvl="1"/>
            <a:r>
              <a:rPr lang="en-US" sz="1200" kern="1200" dirty="0" smtClean="0">
                <a:solidFill>
                  <a:schemeClr val="tx1"/>
                </a:solidFill>
                <a:effectLst/>
                <a:latin typeface="+mn-lt"/>
                <a:ea typeface="+mn-ea"/>
                <a:cs typeface="+mn-cs"/>
              </a:rPr>
              <a:t>Transcoding for A/V files</a:t>
            </a:r>
          </a:p>
          <a:p>
            <a:pPr lvl="1"/>
            <a:r>
              <a:rPr lang="en-US" sz="1200" kern="1200" dirty="0" smtClean="0">
                <a:solidFill>
                  <a:schemeClr val="tx1"/>
                </a:solidFill>
                <a:effectLst/>
                <a:latin typeface="+mn-lt"/>
                <a:ea typeface="+mn-ea"/>
                <a:cs typeface="+mn-cs"/>
              </a:rPr>
              <a:t>Research and other guidance from liaisons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827EB0-AEEB-C744-BAD0-812E2F8A9F84}" type="slidenum">
              <a:rPr lang="en-US" smtClean="0"/>
              <a:t>4</a:t>
            </a:fld>
            <a:endParaRPr lang="en-US"/>
          </a:p>
        </p:txBody>
      </p:sp>
    </p:spTree>
    <p:extLst>
      <p:ext uri="{BB962C8B-B14F-4D97-AF65-F5344CB8AC3E}">
        <p14:creationId xmlns:p14="http://schemas.microsoft.com/office/powerpoint/2010/main" val="173281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Eli's going to talk about new</a:t>
            </a:r>
            <a:r>
              <a:rPr lang="en-US" baseline="0" dirty="0" smtClean="0"/>
              <a:t> additions to the Toolkit in 2016</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5</a:t>
            </a:fld>
            <a:endParaRPr lang="en-US"/>
          </a:p>
        </p:txBody>
      </p:sp>
    </p:spTree>
    <p:extLst>
      <p:ext uri="{BB962C8B-B14F-4D97-AF65-F5344CB8AC3E}">
        <p14:creationId xmlns:p14="http://schemas.microsoft.com/office/powerpoint/2010/main" val="58314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9559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93764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48953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8688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52E0D9-C4C6-B144-92E9-4E0D31DDAA26}"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16055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52E0D9-C4C6-B144-92E9-4E0D31DDAA26}" type="datetimeFigureOut">
              <a:rPr lang="en-US" smtClean="0"/>
              <a:t>9/27/16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50795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52E0D9-C4C6-B144-92E9-4E0D31DDAA26}" type="datetimeFigureOut">
              <a:rPr lang="en-US" smtClean="0"/>
              <a:t>9/27/16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55446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52E0D9-C4C6-B144-92E9-4E0D31DDAA26}" type="datetimeFigureOut">
              <a:rPr lang="en-US" smtClean="0"/>
              <a:t>9/27/16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43777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2E0D9-C4C6-B144-92E9-4E0D31DDAA26}" type="datetimeFigureOut">
              <a:rPr lang="en-US" smtClean="0"/>
              <a:t>9/27/16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6754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9/27/16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4835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9/27/16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2359418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E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2E0D9-C4C6-B144-92E9-4E0D31DDAA26}" type="datetimeFigureOut">
              <a:rPr lang="en-US" smtClean="0"/>
              <a:t>9/27/16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8381B-89B2-9C4C-B480-A2B2AA87C51A}" type="slidenum">
              <a:rPr lang="en-US" smtClean="0"/>
              <a:t>‹#›</a:t>
            </a:fld>
            <a:endParaRPr lang="en-US"/>
          </a:p>
        </p:txBody>
      </p:sp>
    </p:spTree>
    <p:extLst>
      <p:ext uri="{BB962C8B-B14F-4D97-AF65-F5344CB8AC3E}">
        <p14:creationId xmlns:p14="http://schemas.microsoft.com/office/powerpoint/2010/main" val="1090571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11" name="TextBox 10"/>
          <p:cNvSpPr txBox="1"/>
          <p:nvPr/>
        </p:nvSpPr>
        <p:spPr>
          <a:xfrm>
            <a:off x="-104504" y="5916287"/>
            <a:ext cx="6218555" cy="941713"/>
          </a:xfrm>
          <a:prstGeom prst="rect">
            <a:avLst/>
          </a:prstGeom>
          <a:noFill/>
          <a:ln>
            <a:noFill/>
          </a:ln>
        </p:spPr>
        <p:txBody>
          <a:bodyPr wrap="square" lIns="329104" tIns="164551" rIns="329104" bIns="164551" numCol="1" rtlCol="0" anchor="ctr">
            <a:spAutoFit/>
          </a:bodyPr>
          <a:lstStyle/>
          <a:p>
            <a:pPr>
              <a:lnSpc>
                <a:spcPct val="110000"/>
              </a:lnSpc>
            </a:pPr>
            <a:r>
              <a:rPr lang="en-US" sz="3600" dirty="0" smtClean="0">
                <a:solidFill>
                  <a:srgbClr val="26374B"/>
                </a:solidFill>
                <a:latin typeface="Gotham Book"/>
                <a:cs typeface="Gotham Book"/>
              </a:rPr>
              <a:t>The DRS Project Toolkit</a:t>
            </a:r>
          </a:p>
        </p:txBody>
      </p:sp>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9" name="TextBox 8"/>
          <p:cNvSpPr txBox="1"/>
          <p:nvPr/>
        </p:nvSpPr>
        <p:spPr>
          <a:xfrm>
            <a:off x="5602942" y="5846399"/>
            <a:ext cx="3772646" cy="1043280"/>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Eli </a:t>
            </a:r>
            <a:r>
              <a:rPr lang="en-US" sz="1400" dirty="0" err="1" smtClean="0">
                <a:solidFill>
                  <a:srgbClr val="26374B"/>
                </a:solidFill>
                <a:latin typeface="Gotham Book"/>
                <a:cs typeface="Gotham Book"/>
              </a:rPr>
              <a:t>Zoller</a:t>
            </a:r>
            <a:endParaRPr lang="en-US" sz="1400" dirty="0" smtClean="0">
              <a:solidFill>
                <a:srgbClr val="26374B"/>
              </a:solidFill>
              <a:latin typeface="Gotham Book"/>
              <a:cs typeface="Gotham Book"/>
            </a:endParaRPr>
          </a:p>
          <a:p>
            <a:pPr algn="r">
              <a:lnSpc>
                <a:spcPct val="110000"/>
              </a:lnSpc>
            </a:pPr>
            <a:r>
              <a:rPr lang="en-US" sz="1400" i="1" dirty="0" smtClean="0">
                <a:solidFill>
                  <a:srgbClr val="26374B"/>
                </a:solidFill>
                <a:latin typeface="Gotham Book"/>
                <a:cs typeface="Gotham Book"/>
              </a:rPr>
              <a:t>Digital Scholarship Group</a:t>
            </a:r>
            <a:endParaRPr lang="en-US" sz="1400" i="1" dirty="0">
              <a:solidFill>
                <a:srgbClr val="26374B"/>
              </a:solidFill>
              <a:latin typeface="Gotham Book"/>
              <a:cs typeface="Gotham Book"/>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8295"/>
            <a:ext cx="9144000" cy="5464629"/>
          </a:xfrm>
          <a:prstGeom prst="rect">
            <a:avLst/>
          </a:prstGeom>
        </p:spPr>
      </p:pic>
    </p:spTree>
    <p:extLst>
      <p:ext uri="{BB962C8B-B14F-4D97-AF65-F5344CB8AC3E}">
        <p14:creationId xmlns:p14="http://schemas.microsoft.com/office/powerpoint/2010/main" val="2255721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11" name="TextBox 10"/>
          <p:cNvSpPr txBox="1"/>
          <p:nvPr/>
        </p:nvSpPr>
        <p:spPr>
          <a:xfrm>
            <a:off x="-104504" y="5916287"/>
            <a:ext cx="6218555" cy="941713"/>
          </a:xfrm>
          <a:prstGeom prst="rect">
            <a:avLst/>
          </a:prstGeom>
          <a:noFill/>
          <a:ln>
            <a:noFill/>
          </a:ln>
        </p:spPr>
        <p:txBody>
          <a:bodyPr wrap="square" lIns="329104" tIns="164551" rIns="329104" bIns="164551" numCol="1" rtlCol="0" anchor="ctr">
            <a:spAutoFit/>
          </a:bodyPr>
          <a:lstStyle/>
          <a:p>
            <a:pPr>
              <a:lnSpc>
                <a:spcPct val="110000"/>
              </a:lnSpc>
            </a:pPr>
            <a:r>
              <a:rPr lang="en-US" sz="3600" dirty="0">
                <a:solidFill>
                  <a:srgbClr val="26374B"/>
                </a:solidFill>
                <a:latin typeface="Gotham Book"/>
                <a:cs typeface="Gotham Book"/>
              </a:rPr>
              <a:t>CERES: Exhibit Toolkit</a:t>
            </a:r>
            <a:endParaRPr lang="en-US" sz="3600" dirty="0" smtClean="0">
              <a:solidFill>
                <a:srgbClr val="26374B"/>
              </a:solidFill>
              <a:latin typeface="Gotham Book"/>
              <a:cs typeface="Gotham Book"/>
            </a:endParaRPr>
          </a:p>
        </p:txBody>
      </p:sp>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6" name="TextBox 5"/>
          <p:cNvSpPr txBox="1"/>
          <p:nvPr/>
        </p:nvSpPr>
        <p:spPr>
          <a:xfrm>
            <a:off x="5602942" y="5846399"/>
            <a:ext cx="3772646" cy="1043280"/>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Eli </a:t>
            </a:r>
            <a:r>
              <a:rPr lang="en-US" sz="1400" dirty="0" err="1" smtClean="0">
                <a:solidFill>
                  <a:srgbClr val="26374B"/>
                </a:solidFill>
                <a:latin typeface="Gotham Book"/>
                <a:cs typeface="Gotham Book"/>
              </a:rPr>
              <a:t>Zoller</a:t>
            </a:r>
            <a:endParaRPr lang="en-US" sz="1400" dirty="0" smtClean="0">
              <a:solidFill>
                <a:srgbClr val="26374B"/>
              </a:solidFill>
              <a:latin typeface="Gotham Book"/>
              <a:cs typeface="Gotham Book"/>
            </a:endParaRPr>
          </a:p>
          <a:p>
            <a:pPr algn="r">
              <a:lnSpc>
                <a:spcPct val="110000"/>
              </a:lnSpc>
            </a:pPr>
            <a:r>
              <a:rPr lang="en-US" sz="1400" i="1" dirty="0" smtClean="0">
                <a:solidFill>
                  <a:srgbClr val="26374B"/>
                </a:solidFill>
                <a:latin typeface="Gotham Book"/>
                <a:cs typeface="Gotham Book"/>
              </a:rPr>
              <a:t>Digital Scholarship Group</a:t>
            </a:r>
            <a:endParaRPr lang="en-US" sz="1400" i="1" dirty="0">
              <a:solidFill>
                <a:srgbClr val="26374B"/>
              </a:solidFill>
              <a:latin typeface="Gotham Book"/>
              <a:cs typeface="Gotham Book"/>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8295"/>
            <a:ext cx="9144000" cy="5464629"/>
          </a:xfrm>
          <a:prstGeom prst="rect">
            <a:avLst/>
          </a:prstGeom>
        </p:spPr>
      </p:pic>
    </p:spTree>
    <p:extLst>
      <p:ext uri="{BB962C8B-B14F-4D97-AF65-F5344CB8AC3E}">
        <p14:creationId xmlns:p14="http://schemas.microsoft.com/office/powerpoint/2010/main" val="317910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51" y="1384662"/>
            <a:ext cx="4585463" cy="4558937"/>
          </a:xfrm>
          <a:prstGeom prst="rect">
            <a:avLst/>
          </a:prstGeom>
          <a:ln w="12700">
            <a:solidFill>
              <a:srgbClr val="26374B"/>
            </a:solidFill>
          </a:ln>
        </p:spPr>
      </p:pic>
      <p:sp>
        <p:nvSpPr>
          <p:cNvPr id="11" name="Text Placeholder 10"/>
          <p:cNvSpPr>
            <a:spLocks noGrp="1"/>
          </p:cNvSpPr>
          <p:nvPr>
            <p:ph type="body" idx="1"/>
          </p:nvPr>
        </p:nvSpPr>
        <p:spPr>
          <a:xfrm>
            <a:off x="457200" y="59004"/>
            <a:ext cx="4040188" cy="639762"/>
          </a:xfrm>
        </p:spPr>
        <p:txBody>
          <a:bodyPr>
            <a:noAutofit/>
          </a:bodyPr>
          <a:lstStyle/>
          <a:p>
            <a:pPr algn="ctr"/>
            <a:r>
              <a:rPr lang="en-US" sz="2000" dirty="0" smtClean="0">
                <a:solidFill>
                  <a:srgbClr val="26374B"/>
                </a:solidFill>
                <a:latin typeface="Gotham Book" charset="0"/>
                <a:ea typeface="Gotham Book" charset="0"/>
                <a:cs typeface="Gotham Book" charset="0"/>
              </a:rPr>
              <a:t>Digital Repository Service</a:t>
            </a:r>
            <a:endParaRPr lang="en-US" sz="2000" dirty="0">
              <a:solidFill>
                <a:srgbClr val="26374B"/>
              </a:solidFill>
              <a:latin typeface="Gotham Book" charset="0"/>
              <a:ea typeface="Gotham Book" charset="0"/>
              <a:cs typeface="Gotham Book" charset="0"/>
            </a:endParaRPr>
          </a:p>
        </p:txBody>
      </p:sp>
      <p:sp>
        <p:nvSpPr>
          <p:cNvPr id="13" name="Text Placeholder 12"/>
          <p:cNvSpPr>
            <a:spLocks noGrp="1"/>
          </p:cNvSpPr>
          <p:nvPr>
            <p:ph type="body" sz="quarter" idx="3"/>
          </p:nvPr>
        </p:nvSpPr>
        <p:spPr>
          <a:xfrm>
            <a:off x="4645025" y="59004"/>
            <a:ext cx="4041775" cy="639762"/>
          </a:xfrm>
        </p:spPr>
        <p:txBody>
          <a:bodyPr>
            <a:normAutofit/>
          </a:bodyPr>
          <a:lstStyle/>
          <a:p>
            <a:pPr algn="ctr"/>
            <a:r>
              <a:rPr lang="en-US" sz="2000" dirty="0" smtClean="0">
                <a:solidFill>
                  <a:srgbClr val="26374B"/>
                </a:solidFill>
                <a:latin typeface="Gotham Book" charset="0"/>
                <a:ea typeface="Gotham Book" charset="0"/>
                <a:cs typeface="Gotham Book" charset="0"/>
              </a:rPr>
              <a:t>Picturing The World</a:t>
            </a:r>
          </a:p>
        </p:txBody>
      </p:sp>
      <p:sp>
        <p:nvSpPr>
          <p:cNvPr id="2" name="TextBox 1"/>
          <p:cNvSpPr txBox="1"/>
          <p:nvPr/>
        </p:nvSpPr>
        <p:spPr>
          <a:xfrm>
            <a:off x="4701540" y="692332"/>
            <a:ext cx="4442460" cy="400110"/>
          </a:xfrm>
          <a:prstGeom prst="rect">
            <a:avLst/>
          </a:prstGeom>
          <a:noFill/>
        </p:spPr>
        <p:txBody>
          <a:bodyPr wrap="square" rtlCol="0">
            <a:spAutoFit/>
          </a:bodyPr>
          <a:lstStyle/>
          <a:p>
            <a:pPr algn="ctr"/>
            <a:r>
              <a:rPr lang="en-US" sz="2000" b="1" dirty="0">
                <a:solidFill>
                  <a:srgbClr val="236FC7"/>
                </a:solidFill>
              </a:rPr>
              <a:t>http://</a:t>
            </a:r>
            <a:r>
              <a:rPr lang="en-US" sz="2000" b="1" dirty="0" smtClean="0">
                <a:solidFill>
                  <a:srgbClr val="236FC7"/>
                </a:solidFill>
              </a:rPr>
              <a:t>arader.library.northeastern.edu </a:t>
            </a:r>
            <a:endParaRPr lang="en-US" sz="2000" b="1" dirty="0">
              <a:solidFill>
                <a:srgbClr val="236FC7"/>
              </a:solidFill>
            </a:endParaRPr>
          </a:p>
        </p:txBody>
      </p:sp>
      <p:sp>
        <p:nvSpPr>
          <p:cNvPr id="7" name="TextBox 6"/>
          <p:cNvSpPr txBox="1"/>
          <p:nvPr/>
        </p:nvSpPr>
        <p:spPr>
          <a:xfrm>
            <a:off x="0" y="695935"/>
            <a:ext cx="4789714" cy="400110"/>
          </a:xfrm>
          <a:prstGeom prst="rect">
            <a:avLst/>
          </a:prstGeom>
          <a:noFill/>
        </p:spPr>
        <p:txBody>
          <a:bodyPr wrap="square" rtlCol="0">
            <a:spAutoFit/>
          </a:bodyPr>
          <a:lstStyle/>
          <a:p>
            <a:pPr algn="ctr"/>
            <a:r>
              <a:rPr lang="en-US" sz="2000" b="1" dirty="0">
                <a:solidFill>
                  <a:srgbClr val="236FC7"/>
                </a:solidFill>
              </a:rPr>
              <a:t>https://</a:t>
            </a:r>
            <a:r>
              <a:rPr lang="en-US" sz="2000" b="1" dirty="0" err="1" smtClean="0">
                <a:solidFill>
                  <a:srgbClr val="236FC7"/>
                </a:solidFill>
              </a:rPr>
              <a:t>repository.library.northeastern.edu</a:t>
            </a:r>
            <a:endParaRPr lang="en-US" sz="2000" b="1" dirty="0">
              <a:solidFill>
                <a:srgbClr val="236FC7"/>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1677" y="1852048"/>
            <a:ext cx="4516487" cy="3797084"/>
          </a:xfrm>
          <a:prstGeom prst="rect">
            <a:avLst/>
          </a:prstGeom>
          <a:ln w="12700">
            <a:solidFill>
              <a:srgbClr val="26374B"/>
            </a:solidFill>
          </a:ln>
        </p:spPr>
      </p:pic>
    </p:spTree>
    <p:extLst>
      <p:ext uri="{BB962C8B-B14F-4D97-AF65-F5344CB8AC3E}">
        <p14:creationId xmlns:p14="http://schemas.microsoft.com/office/powerpoint/2010/main" val="16480466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9838"/>
            <a:ext cx="8229600" cy="1143000"/>
          </a:xfrm>
        </p:spPr>
        <p:txBody>
          <a:bodyPr/>
          <a:lstStyle/>
          <a:p>
            <a:r>
              <a:rPr lang="en-US" dirty="0" smtClean="0">
                <a:solidFill>
                  <a:srgbClr val="26374B"/>
                </a:solidFill>
              </a:rPr>
              <a:t>Toolkit Projects</a:t>
            </a:r>
            <a:endParaRPr lang="en-US" dirty="0">
              <a:solidFill>
                <a:srgbClr val="26374B"/>
              </a:solidFill>
            </a:endParaRPr>
          </a:p>
        </p:txBody>
      </p:sp>
      <p:sp>
        <p:nvSpPr>
          <p:cNvPr id="5" name="Content Placeholder 2"/>
          <p:cNvSpPr txBox="1">
            <a:spLocks/>
          </p:cNvSpPr>
          <p:nvPr/>
        </p:nvSpPr>
        <p:spPr>
          <a:xfrm>
            <a:off x="444053" y="4053959"/>
            <a:ext cx="3993160" cy="2240279"/>
          </a:xfrm>
          <a:prstGeom prst="rect">
            <a:avLst/>
          </a:prstGeom>
          <a:ln w="12700">
            <a:noFill/>
            <a:prstDash val="solid"/>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700" b="1" dirty="0" smtClean="0">
                <a:solidFill>
                  <a:srgbClr val="26374B"/>
                </a:solidFill>
              </a:rPr>
              <a:t>In Development</a:t>
            </a:r>
          </a:p>
          <a:p>
            <a:pPr marL="0" indent="0" algn="ctr">
              <a:buFont typeface="Arial"/>
              <a:buNone/>
            </a:pPr>
            <a:endParaRPr lang="en-US" sz="1000" b="1" dirty="0" smtClean="0">
              <a:solidFill>
                <a:srgbClr val="26374B"/>
              </a:solidFill>
            </a:endParaRPr>
          </a:p>
          <a:p>
            <a:r>
              <a:rPr lang="en-US" sz="1700" dirty="0" smtClean="0">
                <a:solidFill>
                  <a:srgbClr val="26374B"/>
                </a:solidFill>
              </a:rPr>
              <a:t>Holocaust Awareness Week Programming</a:t>
            </a:r>
          </a:p>
          <a:p>
            <a:r>
              <a:rPr lang="en-US" sz="1700" dirty="0" smtClean="0">
                <a:solidFill>
                  <a:srgbClr val="26374B"/>
                </a:solidFill>
              </a:rPr>
              <a:t>DMC Studios Student Work Showcase</a:t>
            </a:r>
          </a:p>
        </p:txBody>
      </p:sp>
      <p:sp>
        <p:nvSpPr>
          <p:cNvPr id="6" name="Content Placeholder 2"/>
          <p:cNvSpPr txBox="1">
            <a:spLocks/>
          </p:cNvSpPr>
          <p:nvPr/>
        </p:nvSpPr>
        <p:spPr>
          <a:xfrm>
            <a:off x="440922" y="2103742"/>
            <a:ext cx="9274628" cy="1381360"/>
          </a:xfrm>
          <a:prstGeom prst="rect">
            <a:avLst/>
          </a:prstGeom>
          <a:ln w="12700">
            <a:noFill/>
            <a:prstDash val="solid"/>
          </a:ln>
        </p:spPr>
        <p:txBody>
          <a:bodyPr vert="horz" lIns="91440" tIns="45720" rIns="91440" bIns="45720" numCol="2"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a:solidFill>
                  <a:srgbClr val="26374B"/>
                </a:solidFill>
              </a:rPr>
              <a:t>African American Institute </a:t>
            </a:r>
            <a:r>
              <a:rPr lang="en-US" sz="1700" dirty="0" smtClean="0">
                <a:solidFill>
                  <a:srgbClr val="26374B"/>
                </a:solidFill>
              </a:rPr>
              <a:t>Archive</a:t>
            </a:r>
          </a:p>
          <a:p>
            <a:r>
              <a:rPr lang="en-US" sz="1700" dirty="0" smtClean="0">
                <a:solidFill>
                  <a:srgbClr val="26374B"/>
                </a:solidFill>
              </a:rPr>
              <a:t>Dragon </a:t>
            </a:r>
            <a:r>
              <a:rPr lang="en-US" sz="1700" dirty="0">
                <a:solidFill>
                  <a:srgbClr val="26374B"/>
                </a:solidFill>
              </a:rPr>
              <a:t>Prayer </a:t>
            </a:r>
            <a:r>
              <a:rPr lang="en-US" sz="1700" dirty="0" smtClean="0">
                <a:solidFill>
                  <a:srgbClr val="26374B"/>
                </a:solidFill>
              </a:rPr>
              <a:t>Book</a:t>
            </a:r>
          </a:p>
          <a:p>
            <a:r>
              <a:rPr lang="en-US" sz="1700" dirty="0" smtClean="0">
                <a:solidFill>
                  <a:srgbClr val="26374B"/>
                </a:solidFill>
              </a:rPr>
              <a:t>Civil </a:t>
            </a:r>
            <a:r>
              <a:rPr lang="en-US" sz="1700" dirty="0">
                <a:solidFill>
                  <a:srgbClr val="26374B"/>
                </a:solidFill>
              </a:rPr>
              <a:t>Rights and Restorative Justice </a:t>
            </a:r>
            <a:r>
              <a:rPr lang="en-US" sz="1700" dirty="0" smtClean="0">
                <a:solidFill>
                  <a:srgbClr val="26374B"/>
                </a:solidFill>
              </a:rPr>
              <a:t>Project</a:t>
            </a:r>
          </a:p>
          <a:p>
            <a:r>
              <a:rPr lang="en-US" sz="1700" dirty="0" smtClean="0">
                <a:solidFill>
                  <a:srgbClr val="26374B"/>
                </a:solidFill>
              </a:rPr>
              <a:t>Early </a:t>
            </a:r>
            <a:r>
              <a:rPr lang="en-US" sz="1700" dirty="0">
                <a:solidFill>
                  <a:srgbClr val="26374B"/>
                </a:solidFill>
              </a:rPr>
              <a:t>Black Boston Digital </a:t>
            </a:r>
            <a:r>
              <a:rPr lang="en-US" sz="1700" dirty="0" smtClean="0">
                <a:solidFill>
                  <a:srgbClr val="26374B"/>
                </a:solidFill>
              </a:rPr>
              <a:t>Almanac</a:t>
            </a:r>
          </a:p>
          <a:p>
            <a:r>
              <a:rPr lang="en-US" sz="1700" dirty="0" smtClean="0">
                <a:solidFill>
                  <a:srgbClr val="26374B"/>
                </a:solidFill>
              </a:rPr>
              <a:t>Early </a:t>
            </a:r>
            <a:r>
              <a:rPr lang="en-US" sz="1700" dirty="0">
                <a:solidFill>
                  <a:srgbClr val="26374B"/>
                </a:solidFill>
              </a:rPr>
              <a:t>Caribbean Digital </a:t>
            </a:r>
            <a:r>
              <a:rPr lang="en-US" sz="1700" dirty="0" smtClean="0">
                <a:solidFill>
                  <a:srgbClr val="26374B"/>
                </a:solidFill>
              </a:rPr>
              <a:t>Archive</a:t>
            </a:r>
          </a:p>
          <a:p>
            <a:r>
              <a:rPr lang="en-US" sz="1700" dirty="0" smtClean="0">
                <a:solidFill>
                  <a:srgbClr val="26374B"/>
                </a:solidFill>
              </a:rPr>
              <a:t>Henry </a:t>
            </a:r>
            <a:r>
              <a:rPr lang="en-US" sz="1700" dirty="0">
                <a:solidFill>
                  <a:srgbClr val="26374B"/>
                </a:solidFill>
              </a:rPr>
              <a:t>David Thoreau Journal </a:t>
            </a:r>
            <a:r>
              <a:rPr lang="en-US" sz="1700" dirty="0" smtClean="0">
                <a:solidFill>
                  <a:srgbClr val="26374B"/>
                </a:solidFill>
              </a:rPr>
              <a:t>Drawings</a:t>
            </a:r>
          </a:p>
          <a:p>
            <a:r>
              <a:rPr lang="en-US" sz="1700" dirty="0">
                <a:solidFill>
                  <a:srgbClr val="26374B"/>
                </a:solidFill>
              </a:rPr>
              <a:t>Spectrum Literary </a:t>
            </a:r>
            <a:r>
              <a:rPr lang="en-US" sz="1700" dirty="0" smtClean="0">
                <a:solidFill>
                  <a:srgbClr val="26374B"/>
                </a:solidFill>
              </a:rPr>
              <a:t>Magazine Archive</a:t>
            </a:r>
            <a:endParaRPr lang="en-US" sz="1700" dirty="0">
              <a:solidFill>
                <a:srgbClr val="26374B"/>
              </a:solidFill>
            </a:endParaRPr>
          </a:p>
        </p:txBody>
      </p:sp>
      <p:sp>
        <p:nvSpPr>
          <p:cNvPr id="4" name="TextBox 3"/>
          <p:cNvSpPr txBox="1"/>
          <p:nvPr/>
        </p:nvSpPr>
        <p:spPr>
          <a:xfrm>
            <a:off x="33556" y="3734522"/>
            <a:ext cx="9144000" cy="369332"/>
          </a:xfrm>
          <a:prstGeom prst="rect">
            <a:avLst/>
          </a:prstGeom>
          <a:noFill/>
        </p:spPr>
        <p:txBody>
          <a:bodyPr wrap="square" rtlCol="0">
            <a:spAutoFit/>
          </a:bodyPr>
          <a:lstStyle/>
          <a:p>
            <a:pPr algn="ctr"/>
            <a:r>
              <a:rPr lang="en-US" b="1" dirty="0">
                <a:solidFill>
                  <a:srgbClr val="26374B"/>
                </a:solidFill>
              </a:rPr>
              <a:t>2015 </a:t>
            </a:r>
            <a:r>
              <a:rPr lang="en-US" b="1" dirty="0" smtClean="0">
                <a:solidFill>
                  <a:srgbClr val="26374B"/>
                </a:solidFill>
              </a:rPr>
              <a:t>Projects</a:t>
            </a:r>
            <a:endParaRPr lang="en-US" b="1" dirty="0"/>
          </a:p>
        </p:txBody>
      </p:sp>
      <p:sp>
        <p:nvSpPr>
          <p:cNvPr id="8" name="TextBox 7"/>
          <p:cNvSpPr txBox="1"/>
          <p:nvPr/>
        </p:nvSpPr>
        <p:spPr>
          <a:xfrm>
            <a:off x="62218" y="1648397"/>
            <a:ext cx="9144000" cy="369332"/>
          </a:xfrm>
          <a:prstGeom prst="rect">
            <a:avLst/>
          </a:prstGeom>
          <a:noFill/>
        </p:spPr>
        <p:txBody>
          <a:bodyPr wrap="square" rtlCol="0">
            <a:spAutoFit/>
          </a:bodyPr>
          <a:lstStyle/>
          <a:p>
            <a:pPr algn="ctr"/>
            <a:r>
              <a:rPr lang="en-US" b="1" dirty="0" smtClean="0">
                <a:solidFill>
                  <a:srgbClr val="26374B"/>
                </a:solidFill>
              </a:rPr>
              <a:t>2016 Projects</a:t>
            </a:r>
          </a:p>
        </p:txBody>
      </p:sp>
      <p:sp>
        <p:nvSpPr>
          <p:cNvPr id="9" name="TextBox 8"/>
          <p:cNvSpPr txBox="1"/>
          <p:nvPr/>
        </p:nvSpPr>
        <p:spPr>
          <a:xfrm>
            <a:off x="0" y="937598"/>
            <a:ext cx="9144000" cy="461665"/>
          </a:xfrm>
          <a:prstGeom prst="rect">
            <a:avLst/>
          </a:prstGeom>
          <a:noFill/>
        </p:spPr>
        <p:txBody>
          <a:bodyPr wrap="square" rtlCol="0">
            <a:spAutoFit/>
          </a:bodyPr>
          <a:lstStyle/>
          <a:p>
            <a:pPr algn="ctr"/>
            <a:r>
              <a:rPr lang="en-US" sz="2400" b="1" dirty="0">
                <a:solidFill>
                  <a:srgbClr val="236FC7"/>
                </a:solidFill>
              </a:rPr>
              <a:t>http://</a:t>
            </a:r>
            <a:r>
              <a:rPr lang="en-US" sz="2400" b="1" dirty="0" err="1">
                <a:solidFill>
                  <a:srgbClr val="236FC7"/>
                </a:solidFill>
              </a:rPr>
              <a:t>dsg.neu.edu</a:t>
            </a:r>
            <a:r>
              <a:rPr lang="en-US" sz="2400" b="1" dirty="0">
                <a:solidFill>
                  <a:srgbClr val="236FC7"/>
                </a:solidFill>
              </a:rPr>
              <a:t>/projects </a:t>
            </a:r>
            <a:endParaRPr lang="en-US" sz="2400" b="1" i="1" dirty="0">
              <a:solidFill>
                <a:srgbClr val="236FC7"/>
              </a:solidFill>
            </a:endParaRPr>
          </a:p>
        </p:txBody>
      </p:sp>
      <p:sp>
        <p:nvSpPr>
          <p:cNvPr id="10" name="Content Placeholder 2"/>
          <p:cNvSpPr txBox="1">
            <a:spLocks/>
          </p:cNvSpPr>
          <p:nvPr/>
        </p:nvSpPr>
        <p:spPr>
          <a:xfrm>
            <a:off x="4981302" y="4045704"/>
            <a:ext cx="3956222" cy="2240279"/>
          </a:xfrm>
          <a:prstGeom prst="rect">
            <a:avLst/>
          </a:prstGeom>
          <a:ln w="12700">
            <a:noFill/>
            <a:prstDash val="solid"/>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700" b="1" dirty="0" smtClean="0">
                <a:solidFill>
                  <a:srgbClr val="26374B"/>
                </a:solidFill>
              </a:rPr>
              <a:t>Live</a:t>
            </a:r>
          </a:p>
          <a:p>
            <a:pPr marL="0" indent="0" algn="ctr">
              <a:buFont typeface="Arial"/>
              <a:buNone/>
            </a:pPr>
            <a:endParaRPr lang="en-US" sz="1000" b="1" dirty="0" smtClean="0">
              <a:solidFill>
                <a:srgbClr val="26374B"/>
              </a:solidFill>
            </a:endParaRPr>
          </a:p>
          <a:p>
            <a:r>
              <a:rPr lang="en-US" sz="1700" dirty="0">
                <a:solidFill>
                  <a:srgbClr val="26374B"/>
                </a:solidFill>
              </a:rPr>
              <a:t>The Catskills Institute</a:t>
            </a:r>
          </a:p>
          <a:p>
            <a:r>
              <a:rPr lang="en-US" sz="1700" dirty="0">
                <a:solidFill>
                  <a:srgbClr val="26374B"/>
                </a:solidFill>
              </a:rPr>
              <a:t>Interviews with Jewish Latin American Writers and Artists</a:t>
            </a:r>
          </a:p>
          <a:p>
            <a:r>
              <a:rPr lang="en-US" sz="1700" dirty="0">
                <a:solidFill>
                  <a:srgbClr val="26374B"/>
                </a:solidFill>
              </a:rPr>
              <a:t>Picturing the World Gallery</a:t>
            </a:r>
          </a:p>
          <a:p>
            <a:r>
              <a:rPr lang="en-US" sz="1700" dirty="0">
                <a:solidFill>
                  <a:srgbClr val="26374B"/>
                </a:solidFill>
              </a:rPr>
              <a:t>A Proud Past: A History of Boston-</a:t>
            </a:r>
            <a:r>
              <a:rPr lang="en-US" sz="1700" dirty="0" err="1">
                <a:solidFill>
                  <a:srgbClr val="26374B"/>
                </a:solidFill>
              </a:rPr>
              <a:t>Bouvé</a:t>
            </a:r>
            <a:r>
              <a:rPr lang="en-US" sz="1700" dirty="0">
                <a:solidFill>
                  <a:srgbClr val="26374B"/>
                </a:solidFill>
              </a:rPr>
              <a:t> College, 1913-1981</a:t>
            </a:r>
          </a:p>
        </p:txBody>
      </p:sp>
      <p:sp>
        <p:nvSpPr>
          <p:cNvPr id="3" name="Rectangle 2"/>
          <p:cNvSpPr/>
          <p:nvPr/>
        </p:nvSpPr>
        <p:spPr>
          <a:xfrm>
            <a:off x="307910" y="1609831"/>
            <a:ext cx="8528180" cy="1903445"/>
          </a:xfrm>
          <a:prstGeom prst="rect">
            <a:avLst/>
          </a:prstGeom>
          <a:noFill/>
          <a:ln w="19050">
            <a:solidFill>
              <a:srgbClr val="26374B"/>
            </a:solidFill>
          </a:ln>
          <a:effectLst/>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07910" y="3713390"/>
            <a:ext cx="8528180" cy="2796468"/>
          </a:xfrm>
          <a:prstGeom prst="rect">
            <a:avLst/>
          </a:prstGeom>
          <a:noFill/>
          <a:ln w="19050">
            <a:solidFill>
              <a:srgbClr val="26374B"/>
            </a:solidFill>
          </a:ln>
          <a:effectLst/>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33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6374B"/>
                </a:solidFill>
              </a:rPr>
              <a:t>New Exhibit Tools in 2016</a:t>
            </a:r>
            <a:endParaRPr lang="en-US" dirty="0">
              <a:solidFill>
                <a:srgbClr val="26374B"/>
              </a:solidFill>
            </a:endParaRPr>
          </a:p>
        </p:txBody>
      </p:sp>
      <p:sp>
        <p:nvSpPr>
          <p:cNvPr id="3" name="Content Placeholder 2"/>
          <p:cNvSpPr>
            <a:spLocks noGrp="1"/>
          </p:cNvSpPr>
          <p:nvPr>
            <p:ph idx="1"/>
          </p:nvPr>
        </p:nvSpPr>
        <p:spPr>
          <a:xfrm>
            <a:off x="457200" y="1920532"/>
            <a:ext cx="8229600" cy="1959137"/>
          </a:xfrm>
        </p:spPr>
        <p:txBody>
          <a:bodyPr/>
          <a:lstStyle/>
          <a:p>
            <a:r>
              <a:rPr lang="en-US" dirty="0" smtClean="0">
                <a:solidFill>
                  <a:srgbClr val="26374B"/>
                </a:solidFill>
              </a:rPr>
              <a:t>Map Exhibit</a:t>
            </a:r>
          </a:p>
          <a:p>
            <a:r>
              <a:rPr lang="en-US" dirty="0" smtClean="0">
                <a:solidFill>
                  <a:srgbClr val="26374B"/>
                </a:solidFill>
              </a:rPr>
              <a:t>Timeline Exhibit</a:t>
            </a:r>
          </a:p>
          <a:p>
            <a:r>
              <a:rPr lang="en-US" dirty="0" smtClean="0">
                <a:solidFill>
                  <a:srgbClr val="26374B"/>
                </a:solidFill>
              </a:rPr>
              <a:t>DPLA Integration</a:t>
            </a:r>
          </a:p>
        </p:txBody>
      </p:sp>
      <p:sp>
        <p:nvSpPr>
          <p:cNvPr id="7" name="Content Placeholder 2"/>
          <p:cNvSpPr txBox="1">
            <a:spLocks/>
          </p:cNvSpPr>
          <p:nvPr/>
        </p:nvSpPr>
        <p:spPr>
          <a:xfrm>
            <a:off x="470263" y="4763994"/>
            <a:ext cx="8229600" cy="7615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26374B"/>
                </a:solidFill>
              </a:rPr>
              <a:t>Enhanced image viewing (IIIF)</a:t>
            </a:r>
            <a:endParaRPr lang="en-US" dirty="0">
              <a:solidFill>
                <a:srgbClr val="26374B"/>
              </a:solidFill>
            </a:endParaRPr>
          </a:p>
        </p:txBody>
      </p:sp>
      <p:sp>
        <p:nvSpPr>
          <p:cNvPr id="9" name="Content Placeholder 2"/>
          <p:cNvSpPr txBox="1">
            <a:spLocks/>
          </p:cNvSpPr>
          <p:nvPr/>
        </p:nvSpPr>
        <p:spPr>
          <a:xfrm>
            <a:off x="0" y="4028118"/>
            <a:ext cx="9144000" cy="7659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smtClean="0">
                <a:solidFill>
                  <a:srgbClr val="26374B"/>
                </a:solidFill>
              </a:rPr>
              <a:t>In Development</a:t>
            </a:r>
            <a:endParaRPr lang="en-US" b="1" dirty="0">
              <a:solidFill>
                <a:srgbClr val="26374B"/>
              </a:solidFill>
            </a:endParaRPr>
          </a:p>
        </p:txBody>
      </p:sp>
      <p:sp>
        <p:nvSpPr>
          <p:cNvPr id="10" name="Content Placeholder 2"/>
          <p:cNvSpPr txBox="1">
            <a:spLocks/>
          </p:cNvSpPr>
          <p:nvPr/>
        </p:nvSpPr>
        <p:spPr>
          <a:xfrm>
            <a:off x="0" y="1332819"/>
            <a:ext cx="9144000" cy="704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smtClean="0">
                <a:solidFill>
                  <a:srgbClr val="26374B"/>
                </a:solidFill>
              </a:rPr>
              <a:t>Completed</a:t>
            </a:r>
            <a:endParaRPr lang="en-US" b="1" dirty="0">
              <a:solidFill>
                <a:srgbClr val="26374B"/>
              </a:solidFill>
            </a:endParaRPr>
          </a:p>
        </p:txBody>
      </p:sp>
    </p:spTree>
    <p:extLst>
      <p:ext uri="{BB962C8B-B14F-4D97-AF65-F5344CB8AC3E}">
        <p14:creationId xmlns:p14="http://schemas.microsoft.com/office/powerpoint/2010/main" val="532817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S">
  <a:themeElements>
    <a:clrScheme name="D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1337</TotalTime>
  <Words>215</Words>
  <Application>Microsoft Macintosh PowerPoint</Application>
  <PresentationFormat>On-screen Show (4:3)</PresentationFormat>
  <Paragraphs>91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Gotham Book</vt:lpstr>
      <vt:lpstr>Arial</vt:lpstr>
      <vt:lpstr>DRS</vt:lpstr>
      <vt:lpstr>PowerPoint Presentation</vt:lpstr>
      <vt:lpstr>PowerPoint Presentation</vt:lpstr>
      <vt:lpstr>PowerPoint Presentation</vt:lpstr>
      <vt:lpstr>Toolkit Projects</vt:lpstr>
      <vt:lpstr>New Exhibit Tools in 2016</vt:lpstr>
    </vt:vector>
  </TitlesOfParts>
  <Company>Northeastern University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Sweeney</dc:creator>
  <cp:lastModifiedBy>Sweeney, Sarah</cp:lastModifiedBy>
  <cp:revision>57</cp:revision>
  <dcterms:created xsi:type="dcterms:W3CDTF">2015-09-24T13:39:02Z</dcterms:created>
  <dcterms:modified xsi:type="dcterms:W3CDTF">2016-09-27T20:53:00Z</dcterms:modified>
</cp:coreProperties>
</file>