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Lst>
  <p:sldSz cx="30267275" cy="42794238"/>
  <p:notesSz cx="6858000" cy="9144000"/>
  <p:defaultTextStyle>
    <a:defPPr>
      <a:defRPr lang="en-US"/>
    </a:defPPr>
    <a:lvl1pPr marL="0" algn="l" defTabSz="3506907" rtl="0" eaLnBrk="1" latinLnBrk="0" hangingPunct="1">
      <a:defRPr sz="6903" kern="1200">
        <a:solidFill>
          <a:schemeClr val="tx1"/>
        </a:solidFill>
        <a:latin typeface="+mn-lt"/>
        <a:ea typeface="+mn-ea"/>
        <a:cs typeface="+mn-cs"/>
      </a:defRPr>
    </a:lvl1pPr>
    <a:lvl2pPr marL="1753453" algn="l" defTabSz="3506907" rtl="0" eaLnBrk="1" latinLnBrk="0" hangingPunct="1">
      <a:defRPr sz="6903" kern="1200">
        <a:solidFill>
          <a:schemeClr val="tx1"/>
        </a:solidFill>
        <a:latin typeface="+mn-lt"/>
        <a:ea typeface="+mn-ea"/>
        <a:cs typeface="+mn-cs"/>
      </a:defRPr>
    </a:lvl2pPr>
    <a:lvl3pPr marL="3506907" algn="l" defTabSz="3506907" rtl="0" eaLnBrk="1" latinLnBrk="0" hangingPunct="1">
      <a:defRPr sz="6903" kern="1200">
        <a:solidFill>
          <a:schemeClr val="tx1"/>
        </a:solidFill>
        <a:latin typeface="+mn-lt"/>
        <a:ea typeface="+mn-ea"/>
        <a:cs typeface="+mn-cs"/>
      </a:defRPr>
    </a:lvl3pPr>
    <a:lvl4pPr marL="5260360" algn="l" defTabSz="3506907" rtl="0" eaLnBrk="1" latinLnBrk="0" hangingPunct="1">
      <a:defRPr sz="6903" kern="1200">
        <a:solidFill>
          <a:schemeClr val="tx1"/>
        </a:solidFill>
        <a:latin typeface="+mn-lt"/>
        <a:ea typeface="+mn-ea"/>
        <a:cs typeface="+mn-cs"/>
      </a:defRPr>
    </a:lvl4pPr>
    <a:lvl5pPr marL="7013814" algn="l" defTabSz="3506907" rtl="0" eaLnBrk="1" latinLnBrk="0" hangingPunct="1">
      <a:defRPr sz="6903" kern="1200">
        <a:solidFill>
          <a:schemeClr val="tx1"/>
        </a:solidFill>
        <a:latin typeface="+mn-lt"/>
        <a:ea typeface="+mn-ea"/>
        <a:cs typeface="+mn-cs"/>
      </a:defRPr>
    </a:lvl5pPr>
    <a:lvl6pPr marL="8767267" algn="l" defTabSz="3506907" rtl="0" eaLnBrk="1" latinLnBrk="0" hangingPunct="1">
      <a:defRPr sz="6903" kern="1200">
        <a:solidFill>
          <a:schemeClr val="tx1"/>
        </a:solidFill>
        <a:latin typeface="+mn-lt"/>
        <a:ea typeface="+mn-ea"/>
        <a:cs typeface="+mn-cs"/>
      </a:defRPr>
    </a:lvl6pPr>
    <a:lvl7pPr marL="10520721" algn="l" defTabSz="3506907" rtl="0" eaLnBrk="1" latinLnBrk="0" hangingPunct="1">
      <a:defRPr sz="6903" kern="1200">
        <a:solidFill>
          <a:schemeClr val="tx1"/>
        </a:solidFill>
        <a:latin typeface="+mn-lt"/>
        <a:ea typeface="+mn-ea"/>
        <a:cs typeface="+mn-cs"/>
      </a:defRPr>
    </a:lvl7pPr>
    <a:lvl8pPr marL="12274174" algn="l" defTabSz="3506907" rtl="0" eaLnBrk="1" latinLnBrk="0" hangingPunct="1">
      <a:defRPr sz="6903" kern="1200">
        <a:solidFill>
          <a:schemeClr val="tx1"/>
        </a:solidFill>
        <a:latin typeface="+mn-lt"/>
        <a:ea typeface="+mn-ea"/>
        <a:cs typeface="+mn-cs"/>
      </a:defRPr>
    </a:lvl8pPr>
    <a:lvl9pPr marL="14027628" algn="l" defTabSz="3506907" rtl="0" eaLnBrk="1" latinLnBrk="0" hangingPunct="1">
      <a:defRPr sz="690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935" userDrawn="1">
          <p15:clr>
            <a:srgbClr val="A4A3A4"/>
          </p15:clr>
        </p15:guide>
        <p15:guide id="2" pos="1217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5265"/>
    <a:srgbClr val="ECF0F1"/>
    <a:srgbClr val="2C3E50"/>
    <a:srgbClr val="998FB8"/>
    <a:srgbClr val="3498DB"/>
    <a:srgbClr val="914DA0"/>
    <a:srgbClr val="F0F3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39"/>
    <p:restoredTop sz="94745"/>
  </p:normalViewPr>
  <p:slideViewPr>
    <p:cSldViewPr snapToGrid="0" snapToObjects="1" showGuides="1">
      <p:cViewPr>
        <p:scale>
          <a:sx n="40" d="100"/>
          <a:sy n="40" d="100"/>
        </p:scale>
        <p:origin x="728" y="-1248"/>
      </p:cViewPr>
      <p:guideLst>
        <p:guide orient="horz" pos="4935"/>
        <p:guide pos="1217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Views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Views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A15265"/>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cat>
            <c:strRef>
              <c:f>Sheet1!$A$2:$A$5</c:f>
              <c:strCache>
                <c:ptCount val="2"/>
                <c:pt idx="0">
                  <c:v>Humans</c:v>
                </c:pt>
                <c:pt idx="1">
                  <c:v>Bots</c:v>
                </c:pt>
              </c:strCache>
            </c:strRef>
          </c:cat>
          <c:val>
            <c:numRef>
              <c:f>Sheet1!$B$2:$B$5</c:f>
              <c:numCache>
                <c:formatCode>General</c:formatCode>
                <c:ptCount val="4"/>
                <c:pt idx="0">
                  <c:v>11601.0</c:v>
                </c:pt>
                <c:pt idx="1">
                  <c:v>134120.0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Downloads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Downloads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A15265"/>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cat>
            <c:strRef>
              <c:f>Sheet1!$A$2:$A$5</c:f>
              <c:strCache>
                <c:ptCount val="2"/>
                <c:pt idx="0">
                  <c:v>Humans</c:v>
                </c:pt>
                <c:pt idx="1">
                  <c:v>Bots</c:v>
                </c:pt>
              </c:strCache>
            </c:strRef>
          </c:cat>
          <c:val>
            <c:numRef>
              <c:f>Sheet1!$B$2:$B$5</c:f>
              <c:numCache>
                <c:formatCode>General</c:formatCode>
                <c:ptCount val="4"/>
                <c:pt idx="0">
                  <c:v>14053.0</c:v>
                </c:pt>
                <c:pt idx="1">
                  <c:v>34634.0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Streams</a:t>
            </a: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Streams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A15265"/>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cat>
            <c:strRef>
              <c:f>Sheet1!$A$2:$A$5</c:f>
              <c:strCache>
                <c:ptCount val="2"/>
                <c:pt idx="0">
                  <c:v>Humans</c:v>
                </c:pt>
                <c:pt idx="1">
                  <c:v>Bots</c:v>
                </c:pt>
              </c:strCache>
            </c:strRef>
          </c:cat>
          <c:val>
            <c:numRef>
              <c:f>Sheet1!$B$2:$B$5</c:f>
              <c:numCache>
                <c:formatCode>General</c:formatCode>
                <c:ptCount val="4"/>
                <c:pt idx="0">
                  <c:v>344.0</c:v>
                </c:pt>
                <c:pt idx="1">
                  <c:v>498.0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Referrers</c:v>
                </c:pt>
              </c:strCache>
            </c:strRef>
          </c:tx>
          <c:dPt>
            <c:idx val="0"/>
            <c:bubble3D val="0"/>
            <c:spPr>
              <a:solidFill>
                <a:schemeClr val="accent2"/>
              </a:solidFill>
              <a:ln w="19050">
                <a:solidFill>
                  <a:schemeClr val="lt1"/>
                </a:solidFill>
              </a:ln>
              <a:effectLst/>
            </c:spPr>
          </c:dPt>
          <c:dPt>
            <c:idx val="1"/>
            <c:bubble3D val="0"/>
            <c:spPr>
              <a:solidFill>
                <a:schemeClr val="accent4"/>
              </a:solidFill>
              <a:ln w="19050">
                <a:solidFill>
                  <a:schemeClr val="lt1"/>
                </a:solidFill>
              </a:ln>
              <a:effectLst/>
            </c:spPr>
          </c:dPt>
          <c:dPt>
            <c:idx val="2"/>
            <c:bubble3D val="0"/>
            <c:spPr>
              <a:solidFill>
                <a:schemeClr val="accent6"/>
              </a:solidFill>
              <a:ln w="19050">
                <a:solidFill>
                  <a:schemeClr val="lt1"/>
                </a:solidFill>
              </a:ln>
              <a:effectLst/>
            </c:spPr>
          </c:dPt>
          <c:dPt>
            <c:idx val="3"/>
            <c:bubble3D val="0"/>
            <c:spPr>
              <a:solidFill>
                <a:schemeClr val="accent2">
                  <a:lumMod val="60000"/>
                </a:schemeClr>
              </a:solidFill>
              <a:ln w="19050">
                <a:solidFill>
                  <a:schemeClr val="lt1"/>
                </a:solidFill>
              </a:ln>
              <a:effectLst/>
            </c:spPr>
          </c:dPt>
          <c:cat>
            <c:strRef>
              <c:f>Sheet1!$A$2:$A$5</c:f>
              <c:strCache>
                <c:ptCount val="4"/>
                <c:pt idx="0">
                  <c:v>DRS Search and Browse</c:v>
                </c:pt>
                <c:pt idx="1">
                  <c:v>Direct URL</c:v>
                </c:pt>
                <c:pt idx="2">
                  <c:v>Google</c:v>
                </c:pt>
                <c:pt idx="3">
                  <c:v>Other</c:v>
                </c:pt>
              </c:strCache>
            </c:strRef>
          </c:cat>
          <c:val>
            <c:numRef>
              <c:f>Sheet1!$B$2:$B$5</c:f>
              <c:numCache>
                <c:formatCode>_(* #,##0_);_(* \(#,##0\);_(* "-"??_);_(@_)</c:formatCode>
                <c:ptCount val="4"/>
                <c:pt idx="0">
                  <c:v>57699.0</c:v>
                </c:pt>
                <c:pt idx="1">
                  <c:v>23240.0</c:v>
                </c:pt>
                <c:pt idx="2">
                  <c:v>16179.0</c:v>
                </c:pt>
                <c:pt idx="3">
                  <c:v>5978.0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Helvetica" charset="0"/>
              <a:ea typeface="Helvetica" charset="0"/>
              <a:cs typeface="Helvetica"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smtClean="0"/>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894417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461764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666945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877195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smtClean="0"/>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0E51A3-104B-B744-9E20-3025749670C7}" type="datetimeFigureOut">
              <a:rPr lang="en-US" smtClean="0"/>
              <a:t>5/22/16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549901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0E51A3-104B-B744-9E20-3025749670C7}" type="datetimeFigureOut">
              <a:rPr lang="en-US" smtClean="0"/>
              <a:t>5/22/16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574041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0E51A3-104B-B744-9E20-3025749670C7}" type="datetimeFigureOut">
              <a:rPr lang="en-US" smtClean="0"/>
              <a:t>5/22/16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619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0E51A3-104B-B744-9E20-3025749670C7}" type="datetimeFigureOut">
              <a:rPr lang="en-US" smtClean="0"/>
              <a:t>5/22/16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906877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0E51A3-104B-B744-9E20-3025749670C7}" type="datetimeFigureOut">
              <a:rPr lang="en-US" smtClean="0"/>
              <a:t>5/22/16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98914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E51A3-104B-B744-9E20-3025749670C7}" type="datetimeFigureOut">
              <a:rPr lang="en-US" smtClean="0"/>
              <a:t>5/22/16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605811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E51A3-104B-B744-9E20-3025749670C7}" type="datetimeFigureOut">
              <a:rPr lang="en-US" smtClean="0"/>
              <a:t>5/22/16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4550400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180E51A3-104B-B744-9E20-3025749670C7}" type="datetimeFigureOut">
              <a:rPr lang="en-US" smtClean="0"/>
              <a:t>5/22/16</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3C9D3753-CF77-544C-8016-357FC4E7F61F}" type="slidenum">
              <a:rPr lang="en-US" smtClean="0"/>
              <a:t>‹#›</a:t>
            </a:fld>
            <a:endParaRPr lang="en-US"/>
          </a:p>
        </p:txBody>
      </p:sp>
    </p:spTree>
    <p:extLst>
      <p:ext uri="{BB962C8B-B14F-4D97-AF65-F5344CB8AC3E}">
        <p14:creationId xmlns:p14="http://schemas.microsoft.com/office/powerpoint/2010/main" val="12662170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chart" Target="../charts/chart2.xml"/><Relationship Id="rId5" Type="http://schemas.openxmlformats.org/officeDocument/2006/relationships/chart" Target="../charts/chart3.xml"/><Relationship Id="rId6" Type="http://schemas.openxmlformats.org/officeDocument/2006/relationships/chart" Target="../charts/chart4.xml"/><Relationship Id="rId7" Type="http://schemas.openxmlformats.org/officeDocument/2006/relationships/chart" Target="../charts/chart5.xml"/><Relationship Id="rId8" Type="http://schemas.openxmlformats.org/officeDocument/2006/relationships/chart" Target="../charts/chart6.xml"/><Relationship Id="rId1" Type="http://schemas.openxmlformats.org/officeDocument/2006/relationships/slideLayout" Target="../slideLayouts/slideLayout7.xml"/><Relationship Id="rId2" Type="http://schemas.openxmlformats.org/officeDocument/2006/relationships/chart" Target="../charts/char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p:cNvGrpSpPr/>
        <p:nvPr/>
      </p:nvGrpSpPr>
      <p:grpSpPr>
        <a:xfrm>
          <a:off x="0" y="0"/>
          <a:ext cx="0" cy="0"/>
          <a:chOff x="0" y="0"/>
          <a:chExt cx="0" cy="0"/>
        </a:xfrm>
      </p:grpSpPr>
      <p:graphicFrame>
        <p:nvGraphicFramePr>
          <p:cNvPr id="16" name="Chart 15"/>
          <p:cNvGraphicFramePr/>
          <p:nvPr>
            <p:extLst>
              <p:ext uri="{D42A27DB-BD31-4B8C-83A1-F6EECF244321}">
                <p14:modId xmlns:p14="http://schemas.microsoft.com/office/powerpoint/2010/main" val="1605698979"/>
              </p:ext>
            </p:extLst>
          </p:nvPr>
        </p:nvGraphicFramePr>
        <p:xfrm>
          <a:off x="10551705" y="7029276"/>
          <a:ext cx="6124196" cy="6074228"/>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19937896" y="39796507"/>
            <a:ext cx="9366288" cy="2020727"/>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rgbClr val="2C3E50"/>
                </a:solidFill>
                <a:latin typeface="Gotham Medium"/>
                <a:cs typeface="Gotham Medium"/>
              </a:rPr>
              <a:t>Learn More</a:t>
            </a:r>
            <a:endParaRPr lang="en-US" sz="3800" dirty="0" smtClean="0">
              <a:solidFill>
                <a:srgbClr val="2C3E50"/>
              </a:solidFill>
              <a:latin typeface="Gotham Book"/>
              <a:cs typeface="Gotham Book"/>
            </a:endParaRPr>
          </a:p>
          <a:p>
            <a:pPr>
              <a:lnSpc>
                <a:spcPct val="110000"/>
              </a:lnSpc>
            </a:pPr>
            <a:r>
              <a:rPr lang="en-US" sz="2300" dirty="0" smtClean="0">
                <a:latin typeface="Helvetica"/>
                <a:cs typeface="Helvetica"/>
              </a:rPr>
              <a:t>For more information about the DRS visit </a:t>
            </a:r>
          </a:p>
          <a:p>
            <a:pPr>
              <a:lnSpc>
                <a:spcPct val="110000"/>
              </a:lnSpc>
            </a:pPr>
            <a:r>
              <a:rPr lang="en-US" sz="2300" dirty="0" err="1" smtClean="0">
                <a:solidFill>
                  <a:srgbClr val="2B84D2"/>
                </a:solidFill>
                <a:latin typeface="Helvetica"/>
                <a:cs typeface="Helvetica"/>
              </a:rPr>
              <a:t>dsg.neu.edu</a:t>
            </a:r>
            <a:r>
              <a:rPr lang="en-US" sz="2300" dirty="0">
                <a:solidFill>
                  <a:srgbClr val="2B84D2"/>
                </a:solidFill>
                <a:latin typeface="Helvetica"/>
                <a:cs typeface="Helvetica"/>
              </a:rPr>
              <a:t>/resources/</a:t>
            </a:r>
            <a:r>
              <a:rPr lang="en-US" sz="2300" dirty="0" err="1" smtClean="0">
                <a:solidFill>
                  <a:srgbClr val="2B84D2"/>
                </a:solidFill>
                <a:latin typeface="Helvetica"/>
                <a:cs typeface="Helvetica"/>
              </a:rPr>
              <a:t>drs</a:t>
            </a:r>
            <a:r>
              <a:rPr lang="en-US" sz="2300" dirty="0" smtClean="0">
                <a:solidFill>
                  <a:srgbClr val="2B84D2"/>
                </a:solidFill>
                <a:latin typeface="Helvetica"/>
                <a:cs typeface="Helvetica"/>
              </a:rPr>
              <a:t> </a:t>
            </a:r>
            <a:r>
              <a:rPr lang="en-US" sz="2300" dirty="0" smtClean="0">
                <a:latin typeface="Helvetica"/>
                <a:cs typeface="Helvetica"/>
              </a:rPr>
              <a:t>or  </a:t>
            </a:r>
          </a:p>
          <a:p>
            <a:pPr>
              <a:lnSpc>
                <a:spcPct val="110000"/>
              </a:lnSpc>
            </a:pPr>
            <a:r>
              <a:rPr lang="en-US" sz="2300" dirty="0" err="1" smtClean="0">
                <a:solidFill>
                  <a:srgbClr val="2B84D2"/>
                </a:solidFill>
                <a:latin typeface="Helvetica"/>
                <a:cs typeface="Helvetica"/>
              </a:rPr>
              <a:t>github.com</a:t>
            </a:r>
            <a:r>
              <a:rPr lang="en-US" sz="2300" dirty="0">
                <a:solidFill>
                  <a:srgbClr val="2B84D2"/>
                </a:solidFill>
                <a:latin typeface="Helvetica"/>
                <a:cs typeface="Helvetica"/>
              </a:rPr>
              <a:t>/NEU-Libraries/</a:t>
            </a:r>
            <a:r>
              <a:rPr lang="en-US" sz="2300" dirty="0" err="1">
                <a:solidFill>
                  <a:srgbClr val="2B84D2"/>
                </a:solidFill>
                <a:latin typeface="Helvetica"/>
                <a:cs typeface="Helvetica"/>
              </a:rPr>
              <a:t>cerberus</a:t>
            </a:r>
            <a:endParaRPr lang="en-US" sz="2300" dirty="0">
              <a:solidFill>
                <a:srgbClr val="2B84D2"/>
              </a:solidFill>
              <a:latin typeface="Helvetica"/>
              <a:cs typeface="Helvetica"/>
            </a:endParaRPr>
          </a:p>
        </p:txBody>
      </p:sp>
      <p:sp>
        <p:nvSpPr>
          <p:cNvPr id="5" name="TextBox 4"/>
          <p:cNvSpPr txBox="1"/>
          <p:nvPr/>
        </p:nvSpPr>
        <p:spPr>
          <a:xfrm>
            <a:off x="954157" y="959813"/>
            <a:ext cx="28346400" cy="2702195"/>
          </a:xfrm>
          <a:prstGeom prst="rect">
            <a:avLst/>
          </a:prstGeom>
          <a:noFill/>
          <a:ln w="28575">
            <a:noFill/>
          </a:ln>
        </p:spPr>
        <p:txBody>
          <a:bodyPr wrap="square" lIns="329104" tIns="164551" rIns="329104" bIns="164551" rtlCol="0" anchor="ctr">
            <a:spAutoFit/>
          </a:bodyPr>
          <a:lstStyle/>
          <a:p>
            <a:pPr algn="ctr"/>
            <a:r>
              <a:rPr lang="en-US" sz="7700" b="1" dirty="0">
                <a:solidFill>
                  <a:srgbClr val="2C3E50"/>
                </a:solidFill>
                <a:latin typeface="Gotham Bold"/>
                <a:cs typeface="Gotham Bold"/>
              </a:rPr>
              <a:t>Measuring Genuine Use of Repository </a:t>
            </a:r>
            <a:r>
              <a:rPr lang="en-US" sz="7700" b="1">
                <a:solidFill>
                  <a:srgbClr val="2C3E50"/>
                </a:solidFill>
                <a:latin typeface="Gotham Bold"/>
                <a:cs typeface="Gotham Bold"/>
              </a:rPr>
              <a:t>Content </a:t>
            </a:r>
            <a:endParaRPr lang="en-US" sz="7700" b="1" smtClean="0">
              <a:solidFill>
                <a:srgbClr val="2C3E50"/>
              </a:solidFill>
              <a:latin typeface="Gotham Bold"/>
              <a:cs typeface="Gotham Bold"/>
            </a:endParaRPr>
          </a:p>
          <a:p>
            <a:pPr algn="ctr"/>
            <a:r>
              <a:rPr lang="en-US" sz="7700" b="1" dirty="0" smtClean="0">
                <a:solidFill>
                  <a:srgbClr val="2C3E50"/>
                </a:solidFill>
                <a:latin typeface="Gotham Bold"/>
                <a:cs typeface="Gotham Bold"/>
              </a:rPr>
              <a:t>at </a:t>
            </a:r>
            <a:r>
              <a:rPr lang="en-US" sz="7700" b="1" dirty="0">
                <a:solidFill>
                  <a:srgbClr val="2C3E50"/>
                </a:solidFill>
                <a:latin typeface="Gotham Bold"/>
                <a:cs typeface="Gotham Bold"/>
              </a:rPr>
              <a:t>Northeastern University</a:t>
            </a:r>
            <a:endParaRPr lang="en-US" sz="7700" b="1" dirty="0" smtClean="0">
              <a:solidFill>
                <a:srgbClr val="2C3E50"/>
              </a:solidFill>
              <a:latin typeface="Gotham Bold"/>
              <a:cs typeface="Gotham Bold"/>
            </a:endParaRPr>
          </a:p>
        </p:txBody>
      </p:sp>
      <p:sp>
        <p:nvSpPr>
          <p:cNvPr id="6" name="TextBox 5"/>
          <p:cNvSpPr txBox="1"/>
          <p:nvPr/>
        </p:nvSpPr>
        <p:spPr>
          <a:xfrm>
            <a:off x="7950682" y="3339247"/>
            <a:ext cx="14374784" cy="1163313"/>
          </a:xfrm>
          <a:prstGeom prst="rect">
            <a:avLst/>
          </a:prstGeom>
          <a:noFill/>
          <a:ln w="28575">
            <a:noFill/>
          </a:ln>
        </p:spPr>
        <p:txBody>
          <a:bodyPr wrap="square" lIns="329104" tIns="164551" rIns="329104" bIns="164551" numCol="1" rtlCol="0" anchor="ctr">
            <a:spAutoFit/>
          </a:bodyPr>
          <a:lstStyle/>
          <a:p>
            <a:pPr algn="ctr"/>
            <a:r>
              <a:rPr lang="en-US" sz="5400" dirty="0" smtClean="0">
                <a:solidFill>
                  <a:srgbClr val="2C3E50"/>
                </a:solidFill>
                <a:latin typeface="Gotham Bold"/>
                <a:cs typeface="Gotham Bold"/>
              </a:rPr>
              <a:t>Northeastern University Library</a:t>
            </a:r>
            <a:endParaRPr lang="en-US" sz="5400" dirty="0">
              <a:solidFill>
                <a:srgbClr val="2C3E50"/>
              </a:solidFill>
              <a:latin typeface="Gotham Bold"/>
              <a:cs typeface="Gotham Bold"/>
            </a:endParaRPr>
          </a:p>
        </p:txBody>
      </p:sp>
      <p:sp>
        <p:nvSpPr>
          <p:cNvPr id="7" name="TextBox 6"/>
          <p:cNvSpPr txBox="1"/>
          <p:nvPr/>
        </p:nvSpPr>
        <p:spPr>
          <a:xfrm>
            <a:off x="6841439" y="4108735"/>
            <a:ext cx="16593270" cy="1440312"/>
          </a:xfrm>
          <a:prstGeom prst="rect">
            <a:avLst/>
          </a:prstGeom>
          <a:noFill/>
          <a:ln w="28575">
            <a:noFill/>
          </a:ln>
        </p:spPr>
        <p:txBody>
          <a:bodyPr wrap="square" lIns="329104" tIns="164551" rIns="329104" bIns="164551" numCol="1" rtlCol="0" anchor="ctr">
            <a:spAutoFit/>
          </a:bodyPr>
          <a:lstStyle/>
          <a:p>
            <a:pPr algn="ctr"/>
            <a:r>
              <a:rPr lang="en-US" sz="3600" dirty="0" smtClean="0">
                <a:solidFill>
                  <a:srgbClr val="2C3E50"/>
                </a:solidFill>
                <a:latin typeface="Gotham Medium"/>
                <a:cs typeface="Gotham Medium"/>
              </a:rPr>
              <a:t>Sarah Sweeney  </a:t>
            </a:r>
            <a:r>
              <a:rPr lang="en-US" sz="3600" dirty="0" err="1" smtClean="0">
                <a:solidFill>
                  <a:srgbClr val="2C3E50"/>
                </a:solidFill>
                <a:latin typeface="Gotham Medium"/>
                <a:cs typeface="Gotham Medium"/>
              </a:rPr>
              <a:t>sj.sweeney</a:t>
            </a:r>
            <a:r>
              <a:rPr lang="en-US" sz="3600" dirty="0" err="1">
                <a:solidFill>
                  <a:srgbClr val="2C3E50"/>
                </a:solidFill>
                <a:latin typeface="Gotham Medium"/>
                <a:cs typeface="Gotham Medium"/>
              </a:rPr>
              <a:t>@</a:t>
            </a:r>
            <a:r>
              <a:rPr lang="en-US" sz="3600" dirty="0" err="1" smtClean="0">
                <a:solidFill>
                  <a:srgbClr val="2C3E50"/>
                </a:solidFill>
                <a:latin typeface="Gotham Medium"/>
                <a:cs typeface="Gotham Medium"/>
              </a:rPr>
              <a:t>neu.edu</a:t>
            </a:r>
            <a:r>
              <a:rPr lang="en-US" sz="3600" dirty="0" smtClean="0">
                <a:solidFill>
                  <a:srgbClr val="2C3E50"/>
                </a:solidFill>
                <a:latin typeface="Gotham Medium"/>
                <a:cs typeface="Gotham Medium"/>
              </a:rPr>
              <a:t>  </a:t>
            </a:r>
          </a:p>
          <a:p>
            <a:pPr algn="ctr"/>
            <a:r>
              <a:rPr lang="en-US" sz="3600" dirty="0" smtClean="0">
                <a:solidFill>
                  <a:srgbClr val="2C3E50"/>
                </a:solidFill>
                <a:latin typeface="Gotham Medium"/>
                <a:cs typeface="Gotham Medium"/>
              </a:rPr>
              <a:t>repository.library.northeastern.edu</a:t>
            </a:r>
            <a:endParaRPr lang="en-US" sz="3600" dirty="0">
              <a:solidFill>
                <a:srgbClr val="2C3E50"/>
              </a:solidFill>
              <a:latin typeface="Gotham Medium"/>
              <a:cs typeface="Gotham Medium"/>
            </a:endParaRPr>
          </a:p>
        </p:txBody>
      </p:sp>
      <p:pic>
        <p:nvPicPr>
          <p:cNvPr id="8" name="Picture 7" descr="DRS.png"/>
          <p:cNvPicPr>
            <a:picLocks noChangeAspect="1"/>
          </p:cNvPicPr>
          <p:nvPr/>
        </p:nvPicPr>
        <p:blipFill rotWithShape="1">
          <a:blip r:embed="rId3">
            <a:extLst>
              <a:ext uri="{28A0092B-C50C-407E-A947-70E740481C1C}">
                <a14:useLocalDpi xmlns:a14="http://schemas.microsoft.com/office/drawing/2010/main" val="0"/>
              </a:ext>
            </a:extLst>
          </a:blip>
          <a:srcRect r="65238"/>
          <a:stretch/>
        </p:blipFill>
        <p:spPr>
          <a:xfrm>
            <a:off x="26279181" y="40369434"/>
            <a:ext cx="3025003" cy="1066800"/>
          </a:xfrm>
          <a:prstGeom prst="rect">
            <a:avLst/>
          </a:prstGeom>
          <a:ln w="28575">
            <a:solidFill>
              <a:schemeClr val="tx1"/>
            </a:solidFill>
          </a:ln>
        </p:spPr>
      </p:pic>
      <p:sp>
        <p:nvSpPr>
          <p:cNvPr id="9" name="Rectangle 8"/>
          <p:cNvSpPr/>
          <p:nvPr/>
        </p:nvSpPr>
        <p:spPr>
          <a:xfrm>
            <a:off x="1" y="0"/>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352876" y="794"/>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794"/>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41880632"/>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10800000">
            <a:off x="954156" y="5361604"/>
            <a:ext cx="28346400" cy="4572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9" name="TextBox 18"/>
          <p:cNvSpPr txBox="1"/>
          <p:nvPr/>
        </p:nvSpPr>
        <p:spPr>
          <a:xfrm>
            <a:off x="962526" y="5825428"/>
            <a:ext cx="7749673" cy="7494276"/>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a:solidFill>
                  <a:srgbClr val="2C3E50"/>
                </a:solidFill>
                <a:latin typeface="Gotham Medium"/>
                <a:cs typeface="Gotham Medium"/>
              </a:rPr>
              <a:t>Usage Statistics in the Digital Repository Service</a:t>
            </a: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Regardless of the collection method, statistics gathered about repository usage are utilized by content owners to measure the use and impact of repository materials and to measure use of the repository as a whole. Therefore, it is vital that the usage data is gathered in a way that reflects genuine repository use and can be defended as an accurate representation of the value of the repository.</a:t>
            </a:r>
          </a:p>
          <a:p>
            <a:r>
              <a:rPr lang="en-US" sz="2300" dirty="0" smtClean="0">
                <a:latin typeface="Helvetica" charset="0"/>
                <a:ea typeface="Helvetica" charset="0"/>
                <a:cs typeface="Helvetica" charset="0"/>
              </a:rPr>
              <a:t/>
            </a:r>
            <a:br>
              <a:rPr lang="en-US" sz="2300" dirty="0" smtClean="0">
                <a:latin typeface="Helvetica" charset="0"/>
                <a:ea typeface="Helvetica" charset="0"/>
                <a:cs typeface="Helvetica" charset="0"/>
              </a:rPr>
            </a:br>
            <a:r>
              <a:rPr lang="en-US" sz="2300" dirty="0" smtClean="0">
                <a:latin typeface="Helvetica" charset="0"/>
                <a:ea typeface="Helvetica" charset="0"/>
                <a:cs typeface="Helvetica" charset="0"/>
              </a:rPr>
              <a:t>A seemingly endless number of bots exist to crawl publicly available repository content for harvesting and indexing, which helps increase discovery of repository content, but can also greatly inflate usage statistics. Although users tend to prefer higher numbers regardless of the consumer, we want to be able to defend the statistics we are gathering and declare them to be a genuine record of the use of our content. </a:t>
            </a:r>
            <a:endParaRPr lang="en-US" sz="2300" dirty="0">
              <a:latin typeface="Helvetica" charset="0"/>
              <a:ea typeface="Helvetica" charset="0"/>
              <a:cs typeface="Helvetica" charset="0"/>
            </a:endParaRPr>
          </a:p>
        </p:txBody>
      </p:sp>
      <p:sp>
        <p:nvSpPr>
          <p:cNvPr id="20" name="TextBox 19"/>
          <p:cNvSpPr txBox="1"/>
          <p:nvPr/>
        </p:nvSpPr>
        <p:spPr>
          <a:xfrm>
            <a:off x="9169400" y="13765312"/>
            <a:ext cx="20142200" cy="2797606"/>
          </a:xfrm>
          <a:prstGeom prst="rect">
            <a:avLst/>
          </a:prstGeom>
          <a:noFill/>
          <a:ln w="28575" cmpd="sng">
            <a:solidFill>
              <a:schemeClr val="tx1"/>
            </a:solidFill>
          </a:ln>
        </p:spPr>
        <p:txBody>
          <a:bodyPr wrap="square" lIns="329104" tIns="164551" rIns="329104" bIns="164551" rtlCol="0">
            <a:spAutoFit/>
          </a:bodyPr>
          <a:lstStyle/>
          <a:p>
            <a:pPr algn="just">
              <a:lnSpc>
                <a:spcPct val="90000"/>
              </a:lnSpc>
            </a:pPr>
            <a:r>
              <a:rPr lang="en-US" sz="3800" dirty="0" smtClean="0">
                <a:solidFill>
                  <a:srgbClr val="2C3E50"/>
                </a:solidFill>
                <a:latin typeface="Gotham Medium"/>
                <a:cs typeface="Gotham Medium"/>
              </a:rPr>
              <a:t>Not All Traffic is Equal</a:t>
            </a:r>
            <a:endParaRPr lang="en-US" sz="38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r>
              <a:rPr lang="en-US" sz="2400" dirty="0"/>
              <a:t>Early on in the DRS development process we decided not to leave our statistics in the hands of Google Analytics. While Google Analytics does a lot of valuable tracking, we can't easily differentiate genuine user traffic from bot, crawler, or harvester traffic. To that end, we decided to limit what counts as use by disregarding counts generated by bots and other large consumers of our content. We record all impressions (views, downloads, and streams), and we also record the agent or referrer responsible for the impression. We actively filter out agents that are known to be bots (or other agents that may not reflect genuine human use), which allows us to present accurate usage counts to users and enables us to more precisely measure repository activity.</a:t>
            </a:r>
            <a:endParaRPr lang="en-US" sz="2300" dirty="0">
              <a:latin typeface="Helvetica" charset="0"/>
              <a:ea typeface="Helvetica" charset="0"/>
              <a:cs typeface="Helvetica" charset="0"/>
            </a:endParaRPr>
          </a:p>
        </p:txBody>
      </p:sp>
      <p:sp>
        <p:nvSpPr>
          <p:cNvPr id="21" name="TextBox 20"/>
          <p:cNvSpPr txBox="1"/>
          <p:nvPr/>
        </p:nvSpPr>
        <p:spPr>
          <a:xfrm>
            <a:off x="18598896" y="36880775"/>
            <a:ext cx="10753344" cy="2428274"/>
          </a:xfrm>
          <a:prstGeom prst="rect">
            <a:avLst/>
          </a:prstGeom>
          <a:noFill/>
          <a:ln w="28575" cmpd="sng">
            <a:solidFill>
              <a:schemeClr val="tx1"/>
            </a:solidFill>
          </a:ln>
        </p:spPr>
        <p:txBody>
          <a:bodyPr wrap="square" lIns="329104" tIns="164551" rIns="329104" bIns="164551" rtlCol="0">
            <a:spAutoFit/>
          </a:bodyPr>
          <a:lstStyle/>
          <a:p>
            <a:pPr algn="just">
              <a:lnSpc>
                <a:spcPct val="90000"/>
              </a:lnSpc>
            </a:pPr>
            <a:r>
              <a:rPr lang="en-US" sz="3800" dirty="0" smtClean="0">
                <a:solidFill>
                  <a:srgbClr val="2C3E50"/>
                </a:solidFill>
                <a:latin typeface="Gotham Medium"/>
                <a:cs typeface="Gotham Medium"/>
              </a:rPr>
              <a:t>Conclusion</a:t>
            </a:r>
          </a:p>
          <a:p>
            <a:pPr algn="just">
              <a:lnSpc>
                <a:spcPct val="30000"/>
              </a:lnSpc>
            </a:pPr>
            <a:endParaRPr lang="en-US" sz="2000" dirty="0" smtClean="0">
              <a:latin typeface="Gotham Book"/>
              <a:cs typeface="Gotham Book"/>
            </a:endParaRPr>
          </a:p>
          <a:p>
            <a:r>
              <a:rPr lang="en-US" sz="2400" dirty="0"/>
              <a:t>Measuring impact accurately is a difficult task, as is being able to confidently defend how measurements are recorded. There are several possible methods to measure use, but not all methods are transparent enough to explain to users exactly how use is being counted.</a:t>
            </a:r>
            <a:endParaRPr lang="en-US" sz="2300" dirty="0">
              <a:latin typeface="Helvetica" charset="0"/>
              <a:ea typeface="Helvetica" charset="0"/>
              <a:cs typeface="Helvetica" charset="0"/>
            </a:endParaRPr>
          </a:p>
        </p:txBody>
      </p:sp>
      <p:sp>
        <p:nvSpPr>
          <p:cNvPr id="23" name="TextBox 22"/>
          <p:cNvSpPr txBox="1"/>
          <p:nvPr/>
        </p:nvSpPr>
        <p:spPr>
          <a:xfrm>
            <a:off x="24790416" y="22769848"/>
            <a:ext cx="3555983" cy="2279003"/>
          </a:xfrm>
          <a:prstGeom prst="rect">
            <a:avLst/>
          </a:prstGeom>
          <a:noFill/>
          <a:ln w="28575" cmpd="sng">
            <a:solidFill>
              <a:schemeClr val="tx1"/>
            </a:solidFill>
          </a:ln>
        </p:spPr>
        <p:txBody>
          <a:bodyPr wrap="square" lIns="329104" tIns="164551" rIns="329104" bIns="164551" numCol="1" rtlCol="0">
            <a:spAutoFit/>
          </a:bodyPr>
          <a:lstStyle/>
          <a:p>
            <a:pPr>
              <a:lnSpc>
                <a:spcPct val="110000"/>
              </a:lnSpc>
            </a:pPr>
            <a:r>
              <a:rPr lang="en-US" sz="2300" dirty="0" smtClean="0">
                <a:latin typeface="Helvetica"/>
                <a:cs typeface="Helvetica"/>
              </a:rPr>
              <a:t>*archive*</a:t>
            </a:r>
            <a:endParaRPr lang="en-US" sz="2300" dirty="0">
              <a:latin typeface="Helvetica"/>
              <a:cs typeface="Helvetica"/>
            </a:endParaRPr>
          </a:p>
          <a:p>
            <a:pPr>
              <a:lnSpc>
                <a:spcPct val="110000"/>
              </a:lnSpc>
            </a:pPr>
            <a:r>
              <a:rPr lang="en-US" sz="2300" dirty="0" smtClean="0">
                <a:latin typeface="Helvetica"/>
                <a:cs typeface="Helvetica"/>
              </a:rPr>
              <a:t>*bot*</a:t>
            </a:r>
            <a:endParaRPr lang="en-US" sz="2300" dirty="0">
              <a:latin typeface="Helvetica"/>
              <a:cs typeface="Helvetica"/>
            </a:endParaRPr>
          </a:p>
          <a:p>
            <a:pPr>
              <a:lnSpc>
                <a:spcPct val="110000"/>
              </a:lnSpc>
            </a:pPr>
            <a:r>
              <a:rPr lang="en-US" sz="2300" dirty="0" smtClean="0">
                <a:latin typeface="Helvetica"/>
                <a:cs typeface="Helvetica"/>
              </a:rPr>
              <a:t>*crawl*</a:t>
            </a:r>
            <a:endParaRPr lang="en-US" sz="2300" dirty="0">
              <a:latin typeface="Helvetica"/>
              <a:cs typeface="Helvetica"/>
            </a:endParaRPr>
          </a:p>
          <a:p>
            <a:pPr>
              <a:lnSpc>
                <a:spcPct val="110000"/>
              </a:lnSpc>
            </a:pPr>
            <a:r>
              <a:rPr lang="en-US" sz="2300" dirty="0" smtClean="0">
                <a:latin typeface="Helvetica"/>
                <a:cs typeface="Helvetica"/>
              </a:rPr>
              <a:t>*curl*</a:t>
            </a:r>
            <a:endParaRPr lang="en-US" sz="2300" dirty="0">
              <a:latin typeface="Helvetica"/>
              <a:cs typeface="Helvetica"/>
            </a:endParaRPr>
          </a:p>
          <a:p>
            <a:pPr>
              <a:lnSpc>
                <a:spcPct val="110000"/>
              </a:lnSpc>
            </a:pPr>
            <a:r>
              <a:rPr lang="en-US" sz="2300" dirty="0" smtClean="0">
                <a:latin typeface="Helvetica"/>
                <a:cs typeface="Helvetica"/>
              </a:rPr>
              <a:t>*java*</a:t>
            </a:r>
          </a:p>
        </p:txBody>
      </p:sp>
      <p:graphicFrame>
        <p:nvGraphicFramePr>
          <p:cNvPr id="27" name="Table 26"/>
          <p:cNvGraphicFramePr>
            <a:graphicFrameLocks noGrp="1"/>
          </p:cNvGraphicFramePr>
          <p:nvPr>
            <p:extLst>
              <p:ext uri="{D42A27DB-BD31-4B8C-83A1-F6EECF244321}">
                <p14:modId xmlns:p14="http://schemas.microsoft.com/office/powerpoint/2010/main" val="43377828"/>
              </p:ext>
            </p:extLst>
          </p:nvPr>
        </p:nvGraphicFramePr>
        <p:xfrm>
          <a:off x="9287410" y="22931542"/>
          <a:ext cx="6128143" cy="5286086"/>
        </p:xfrm>
        <a:graphic>
          <a:graphicData uri="http://schemas.openxmlformats.org/drawingml/2006/table">
            <a:tbl>
              <a:tblPr firstRow="1">
                <a:tableStyleId>{5940675A-B579-460E-94D1-54222C63F5DA}</a:tableStyleId>
              </a:tblPr>
              <a:tblGrid>
                <a:gridCol w="1911425"/>
                <a:gridCol w="4216718"/>
              </a:tblGrid>
              <a:tr h="370840">
                <a:tc>
                  <a:txBody>
                    <a:bodyPr/>
                    <a:lstStyle/>
                    <a:p>
                      <a:pPr algn="ctr"/>
                      <a:r>
                        <a:rPr lang="en-US" sz="2000" b="1" dirty="0" smtClean="0">
                          <a:latin typeface="Helvetica" charset="0"/>
                          <a:ea typeface="Helvetica" charset="0"/>
                          <a:cs typeface="Helvetica" charset="0"/>
                        </a:rPr>
                        <a:t>Column</a:t>
                      </a:r>
                      <a:endParaRPr lang="en-US" sz="2000" b="1"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smtClean="0">
                          <a:latin typeface="Helvetica" charset="0"/>
                          <a:ea typeface="Helvetica" charset="0"/>
                          <a:cs typeface="Helvetica" charset="0"/>
                        </a:rPr>
                        <a:t>Value</a:t>
                      </a:r>
                      <a:endParaRPr lang="en-US" sz="2000" b="1"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id</a:t>
                      </a:r>
                      <a:endParaRPr lang="en-US" sz="2000" b="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SQL table ID</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1206">
                <a:tc>
                  <a:txBody>
                    <a:bodyPr/>
                    <a:lstStyle/>
                    <a:p>
                      <a:r>
                        <a:rPr lang="en-US" sz="2000" dirty="0" err="1" smtClean="0">
                          <a:latin typeface="Helvetica" charset="0"/>
                          <a:ea typeface="Helvetica" charset="0"/>
                          <a:cs typeface="Helvetica" charset="0"/>
                        </a:rPr>
                        <a:t>pid</a:t>
                      </a:r>
                      <a:endParaRPr lang="en-US" sz="2000" dirty="0" smtClean="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Core file or content object ID</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err="1" smtClean="0">
                          <a:latin typeface="Helvetica" charset="0"/>
                          <a:ea typeface="Helvetica" charset="0"/>
                          <a:cs typeface="Helvetica" charset="0"/>
                        </a:rPr>
                        <a:t>session_id</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Unique session ID</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action</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View, download, or stream</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err="1" smtClean="0">
                          <a:latin typeface="Helvetica" charset="0"/>
                          <a:ea typeface="Helvetica" charset="0"/>
                          <a:cs typeface="Helvetica" charset="0"/>
                        </a:rPr>
                        <a:t>ip_address</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Acting user agent IP</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referrer</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User agent origin</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status</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Helvetica" charset="0"/>
                          <a:ea typeface="Helvetica" charset="0"/>
                          <a:cs typeface="Helvetica" charset="0"/>
                        </a:rPr>
                        <a:t>Impression</a:t>
                      </a:r>
                      <a:r>
                        <a:rPr lang="en-US" sz="2000" baseline="0" dirty="0" smtClean="0">
                          <a:latin typeface="Helvetica" charset="0"/>
                          <a:ea typeface="Helvetica" charset="0"/>
                          <a:cs typeface="Helvetica" charset="0"/>
                        </a:rPr>
                        <a:t> state</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err="1" smtClean="0">
                          <a:latin typeface="Helvetica" charset="0"/>
                          <a:ea typeface="Helvetica" charset="0"/>
                          <a:cs typeface="Helvetica" charset="0"/>
                        </a:rPr>
                        <a:t>user_agent</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Entity that triggered the impression</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public</a:t>
                      </a:r>
                      <a:endParaRPr lang="en-US" sz="2000" b="1" i="1"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User</a:t>
                      </a:r>
                      <a:r>
                        <a:rPr lang="en-US" sz="2000" u="none" strike="noStrike" kern="1200" baseline="0" dirty="0" smtClean="0">
                          <a:effectLst/>
                          <a:latin typeface="Helvetica" charset="0"/>
                          <a:ea typeface="Helvetica" charset="0"/>
                          <a:cs typeface="Helvetica" charset="0"/>
                        </a:rPr>
                        <a:t> </a:t>
                      </a:r>
                      <a:r>
                        <a:rPr lang="en-US" sz="2000" u="none" strike="noStrike" kern="1200" dirty="0" smtClean="0">
                          <a:effectLst/>
                          <a:latin typeface="Helvetica" charset="0"/>
                          <a:ea typeface="Helvetica" charset="0"/>
                          <a:cs typeface="Helvetica" charset="0"/>
                        </a:rPr>
                        <a:t>agent’s classification</a:t>
                      </a:r>
                      <a:endParaRPr lang="en-US" sz="2000" b="1" i="1"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err="1" smtClean="0">
                          <a:latin typeface="Helvetica" charset="0"/>
                          <a:ea typeface="Helvetica" charset="0"/>
                          <a:cs typeface="Helvetica" charset="0"/>
                        </a:rPr>
                        <a:t>created_at</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Impression </a:t>
                      </a:r>
                      <a:r>
                        <a:rPr lang="en-US" sz="2000" u="none" strike="noStrike" kern="1200" dirty="0" err="1" smtClean="0">
                          <a:effectLst/>
                          <a:latin typeface="Helvetica" charset="0"/>
                          <a:ea typeface="Helvetica" charset="0"/>
                          <a:cs typeface="Helvetica" charset="0"/>
                        </a:rPr>
                        <a:t>datestamp</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updated_at</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Helvetica" charset="0"/>
                          <a:ea typeface="Helvetica" charset="0"/>
                          <a:cs typeface="Helvetica" charset="0"/>
                        </a:rPr>
                        <a:t>Entry update </a:t>
                      </a:r>
                      <a:r>
                        <a:rPr lang="en-US" sz="2000" dirty="0" err="1" smtClean="0">
                          <a:latin typeface="Helvetica" charset="0"/>
                          <a:ea typeface="Helvetica" charset="0"/>
                          <a:cs typeface="Helvetica" charset="0"/>
                        </a:rPr>
                        <a:t>datestamp</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processed</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Helvetica" charset="0"/>
                          <a:ea typeface="Helvetica" charset="0"/>
                          <a:cs typeface="Helvetica" charset="0"/>
                        </a:rPr>
                        <a:t>The </a:t>
                      </a:r>
                      <a:r>
                        <a:rPr lang="en-US" sz="2000" dirty="0" err="1" smtClean="0">
                          <a:latin typeface="Helvetica" charset="0"/>
                          <a:ea typeface="Helvetica" charset="0"/>
                          <a:cs typeface="Helvetica" charset="0"/>
                        </a:rPr>
                        <a:t>user_agent</a:t>
                      </a:r>
                      <a:r>
                        <a:rPr lang="en-US" sz="2000" baseline="0" dirty="0" err="1" smtClean="0">
                          <a:latin typeface="Helvetica" charset="0"/>
                          <a:ea typeface="Helvetica" charset="0"/>
                          <a:cs typeface="Helvetica" charset="0"/>
                        </a:rPr>
                        <a:t>'s</a:t>
                      </a:r>
                      <a:r>
                        <a:rPr lang="en-US" sz="2000" baseline="0" dirty="0" smtClean="0">
                          <a:latin typeface="Helvetica" charset="0"/>
                          <a:ea typeface="Helvetica" charset="0"/>
                          <a:cs typeface="Helvetica" charset="0"/>
                        </a:rPr>
                        <a:t> evaluation status</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8" name="Rectangle 27"/>
          <p:cNvSpPr/>
          <p:nvPr/>
        </p:nvSpPr>
        <p:spPr>
          <a:xfrm>
            <a:off x="0" y="0"/>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5605051" y="21954941"/>
            <a:ext cx="7696199" cy="2797606"/>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Filtering</a:t>
            </a:r>
            <a:endParaRPr lang="en-US" sz="3600" dirty="0">
              <a:solidFill>
                <a:srgbClr val="2C3E50"/>
              </a:solidFill>
              <a:latin typeface="Gotham Medium"/>
              <a:cs typeface="Gotham Medium"/>
            </a:endParaRPr>
          </a:p>
          <a:p>
            <a:pPr algn="just">
              <a:lnSpc>
                <a:spcPct val="30000"/>
              </a:lnSpc>
            </a:pPr>
            <a:endParaRPr lang="en-US" sz="2000" dirty="0" smtClean="0">
              <a:solidFill>
                <a:srgbClr val="2C3E50"/>
              </a:solidFill>
              <a:latin typeface="Gotham Book"/>
              <a:cs typeface="Gotham Book"/>
            </a:endParaRPr>
          </a:p>
          <a:p>
            <a:r>
              <a:rPr lang="en-US" sz="2400" dirty="0" smtClean="0"/>
              <a:t>When the impressions table is processed, the user agent value is compared against the known bots list. If a user agent matches a known bot, the impression’s public value is set to "false" and filtered out of the statistics that are displayed to users in the interface. </a:t>
            </a:r>
            <a:endParaRPr lang="en-US" sz="2300" dirty="0">
              <a:latin typeface="Helvetica" charset="0"/>
              <a:ea typeface="Helvetica" charset="0"/>
              <a:cs typeface="Helvetica" charset="0"/>
            </a:endParaRPr>
          </a:p>
        </p:txBody>
      </p:sp>
      <p:sp>
        <p:nvSpPr>
          <p:cNvPr id="32" name="TextBox 31"/>
          <p:cNvSpPr txBox="1"/>
          <p:nvPr/>
        </p:nvSpPr>
        <p:spPr>
          <a:xfrm>
            <a:off x="26575674" y="22693648"/>
            <a:ext cx="2735926" cy="2668340"/>
          </a:xfrm>
          <a:prstGeom prst="rect">
            <a:avLst/>
          </a:prstGeom>
          <a:noFill/>
          <a:ln w="28575" cmpd="sng">
            <a:solidFill>
              <a:schemeClr val="tx1"/>
            </a:solidFill>
          </a:ln>
        </p:spPr>
        <p:txBody>
          <a:bodyPr wrap="square" lIns="329104" tIns="164551" rIns="329104" bIns="164551" numCol="1" rtlCol="0">
            <a:spAutoFit/>
          </a:bodyPr>
          <a:lstStyle/>
          <a:p>
            <a:pPr>
              <a:lnSpc>
                <a:spcPct val="110000"/>
              </a:lnSpc>
            </a:pPr>
            <a:r>
              <a:rPr lang="en-US" sz="2300" dirty="0" smtClean="0">
                <a:latin typeface="Helvetica"/>
                <a:cs typeface="Helvetica"/>
              </a:rPr>
              <a:t>*lynx*</a:t>
            </a:r>
          </a:p>
          <a:p>
            <a:pPr>
              <a:lnSpc>
                <a:spcPct val="110000"/>
              </a:lnSpc>
            </a:pPr>
            <a:r>
              <a:rPr lang="en-US" sz="2300" dirty="0" smtClean="0">
                <a:latin typeface="Helvetica"/>
                <a:cs typeface="Helvetica"/>
              </a:rPr>
              <a:t>*</a:t>
            </a:r>
            <a:r>
              <a:rPr lang="en-US" sz="2300" dirty="0" err="1" smtClean="0">
                <a:latin typeface="Helvetica"/>
                <a:cs typeface="Helvetica"/>
              </a:rPr>
              <a:t>nutch</a:t>
            </a:r>
            <a:r>
              <a:rPr lang="en-US" sz="2300" dirty="0" smtClean="0">
                <a:latin typeface="Helvetica"/>
                <a:cs typeface="Helvetica"/>
              </a:rPr>
              <a:t>*</a:t>
            </a:r>
          </a:p>
          <a:p>
            <a:pPr>
              <a:lnSpc>
                <a:spcPct val="110000"/>
              </a:lnSpc>
            </a:pPr>
            <a:r>
              <a:rPr lang="en-US" sz="2300" dirty="0" smtClean="0">
                <a:latin typeface="Helvetica"/>
                <a:cs typeface="Helvetica"/>
              </a:rPr>
              <a:t>*scrape*</a:t>
            </a:r>
          </a:p>
          <a:p>
            <a:pPr>
              <a:lnSpc>
                <a:spcPct val="110000"/>
              </a:lnSpc>
            </a:pPr>
            <a:r>
              <a:rPr lang="en-US" sz="2300" dirty="0" smtClean="0">
                <a:latin typeface="Helvetica"/>
                <a:cs typeface="Helvetica"/>
              </a:rPr>
              <a:t>*</a:t>
            </a:r>
            <a:r>
              <a:rPr lang="en-US" sz="2300" dirty="0" err="1" smtClean="0">
                <a:latin typeface="Helvetica"/>
                <a:cs typeface="Helvetica"/>
              </a:rPr>
              <a:t>scrapy</a:t>
            </a:r>
            <a:r>
              <a:rPr lang="en-US" sz="2300" dirty="0" smtClean="0">
                <a:latin typeface="Helvetica"/>
                <a:cs typeface="Helvetica"/>
              </a:rPr>
              <a:t>*</a:t>
            </a:r>
          </a:p>
          <a:p>
            <a:pPr>
              <a:lnSpc>
                <a:spcPct val="110000"/>
              </a:lnSpc>
            </a:pPr>
            <a:r>
              <a:rPr lang="en-US" sz="2300" dirty="0" smtClean="0">
                <a:latin typeface="Helvetica"/>
                <a:cs typeface="Helvetica"/>
              </a:rPr>
              <a:t>*slurp*</a:t>
            </a:r>
          </a:p>
          <a:p>
            <a:pPr>
              <a:lnSpc>
                <a:spcPct val="110000"/>
              </a:lnSpc>
            </a:pPr>
            <a:r>
              <a:rPr lang="en-US" sz="2300" dirty="0" smtClean="0">
                <a:latin typeface="Helvetica"/>
                <a:cs typeface="Helvetica"/>
              </a:rPr>
              <a:t>*spider*</a:t>
            </a:r>
            <a:endParaRPr lang="en-US" sz="2300" dirty="0">
              <a:latin typeface="Helvetica"/>
              <a:cs typeface="Helvetica"/>
            </a:endParaRPr>
          </a:p>
        </p:txBody>
      </p:sp>
      <p:sp>
        <p:nvSpPr>
          <p:cNvPr id="33" name="TextBox 32"/>
          <p:cNvSpPr txBox="1"/>
          <p:nvPr/>
        </p:nvSpPr>
        <p:spPr>
          <a:xfrm>
            <a:off x="24150484" y="22079657"/>
            <a:ext cx="4535567" cy="858614"/>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Blocked Agents</a:t>
            </a:r>
            <a:endParaRPr lang="en-US" sz="3600" dirty="0">
              <a:solidFill>
                <a:srgbClr val="2C3E50"/>
              </a:solidFill>
              <a:latin typeface="Gotham Medium"/>
              <a:cs typeface="Gotham Medium"/>
            </a:endParaRPr>
          </a:p>
        </p:txBody>
      </p:sp>
      <p:sp>
        <p:nvSpPr>
          <p:cNvPr id="34" name="TextBox 33"/>
          <p:cNvSpPr txBox="1"/>
          <p:nvPr/>
        </p:nvSpPr>
        <p:spPr>
          <a:xfrm>
            <a:off x="9166831" y="21974426"/>
            <a:ext cx="4013200" cy="858614"/>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Stored Values</a:t>
            </a:r>
            <a:endParaRPr lang="en-US" sz="3600" dirty="0">
              <a:solidFill>
                <a:srgbClr val="2C3E50"/>
              </a:solidFill>
              <a:latin typeface="Gotham Medium"/>
              <a:cs typeface="Gotham Medium"/>
            </a:endParaRPr>
          </a:p>
        </p:txBody>
      </p:sp>
      <p:sp>
        <p:nvSpPr>
          <p:cNvPr id="35" name="Rectangle 34"/>
          <p:cNvSpPr/>
          <p:nvPr/>
        </p:nvSpPr>
        <p:spPr>
          <a:xfrm rot="10800000">
            <a:off x="9079107" y="16517257"/>
            <a:ext cx="20363688" cy="4572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36" name="Rectangle 35"/>
          <p:cNvSpPr/>
          <p:nvPr/>
        </p:nvSpPr>
        <p:spPr>
          <a:xfrm rot="16200000">
            <a:off x="-9136625" y="23628148"/>
            <a:ext cx="36150050" cy="4572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31" name="TextBox 30"/>
          <p:cNvSpPr txBox="1"/>
          <p:nvPr/>
        </p:nvSpPr>
        <p:spPr>
          <a:xfrm>
            <a:off x="16310973" y="25575288"/>
            <a:ext cx="7696199" cy="1320279"/>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Frequency</a:t>
            </a:r>
            <a:endParaRPr lang="en-US" sz="3600" dirty="0">
              <a:solidFill>
                <a:srgbClr val="2C3E50"/>
              </a:solidFill>
              <a:latin typeface="Gotham Medium"/>
              <a:cs typeface="Gotham Medium"/>
            </a:endParaRPr>
          </a:p>
          <a:p>
            <a:pPr algn="just">
              <a:lnSpc>
                <a:spcPct val="30000"/>
              </a:lnSpc>
            </a:pPr>
            <a:endParaRPr lang="en-US" sz="2000" dirty="0" smtClean="0">
              <a:solidFill>
                <a:srgbClr val="2C3E50"/>
              </a:solidFill>
              <a:latin typeface="Gotham Book"/>
              <a:cs typeface="Gotham Book"/>
            </a:endParaRPr>
          </a:p>
          <a:p>
            <a:r>
              <a:rPr lang="en-US" sz="2400" dirty="0" smtClean="0"/>
              <a:t>Jobs are run nightly and weekly.</a:t>
            </a:r>
            <a:endParaRPr lang="en-US" sz="2300" dirty="0">
              <a:latin typeface="Helvetica" charset="0"/>
              <a:ea typeface="Helvetica" charset="0"/>
              <a:cs typeface="Helvetica" charset="0"/>
            </a:endParaRPr>
          </a:p>
        </p:txBody>
      </p:sp>
      <p:sp>
        <p:nvSpPr>
          <p:cNvPr id="37" name="TextBox 36"/>
          <p:cNvSpPr txBox="1"/>
          <p:nvPr/>
        </p:nvSpPr>
        <p:spPr>
          <a:xfrm>
            <a:off x="9231086" y="17039314"/>
            <a:ext cx="20073257" cy="1689611"/>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rgbClr val="2C3E50"/>
                </a:solidFill>
                <a:latin typeface="Gotham Medium"/>
                <a:cs typeface="Gotham Medium"/>
              </a:rPr>
              <a:t>The Impressions Table</a:t>
            </a:r>
            <a:endParaRPr lang="en-US" sz="3800" dirty="0">
              <a:solidFill>
                <a:srgbClr val="2C3E50"/>
              </a:solidFill>
              <a:latin typeface="Gotham Medium"/>
              <a:cs typeface="Gotham Medium"/>
            </a:endParaRPr>
          </a:p>
          <a:p>
            <a:pPr algn="just">
              <a:lnSpc>
                <a:spcPct val="30000"/>
              </a:lnSpc>
            </a:pPr>
            <a:endParaRPr lang="en-US" sz="2000" dirty="0" smtClean="0">
              <a:solidFill>
                <a:srgbClr val="2C3E50"/>
              </a:solidFill>
              <a:latin typeface="Gotham Book"/>
              <a:cs typeface="Gotham Book"/>
            </a:endParaRPr>
          </a:p>
          <a:p>
            <a:r>
              <a:rPr lang="en-US" sz="2400" dirty="0"/>
              <a:t>When the impressions table is processed, the user agent value is compared against the known bots list. If a user agent matches a known bot, the impression’s public value is set to "false" and filtered out of the statistics that are displayed to users in the interface.</a:t>
            </a:r>
            <a:endParaRPr lang="en-US" sz="2300" dirty="0">
              <a:latin typeface="Helvetica" charset="0"/>
              <a:ea typeface="Helvetica" charset="0"/>
              <a:cs typeface="Helvetica" charset="0"/>
            </a:endParaRPr>
          </a:p>
        </p:txBody>
      </p:sp>
      <p:sp>
        <p:nvSpPr>
          <p:cNvPr id="38" name="Rectangle 37"/>
          <p:cNvSpPr/>
          <p:nvPr/>
        </p:nvSpPr>
        <p:spPr>
          <a:xfrm rot="10800000">
            <a:off x="9143999" y="13301645"/>
            <a:ext cx="20146397" cy="544984"/>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graphicFrame>
        <p:nvGraphicFramePr>
          <p:cNvPr id="2" name="Table 1"/>
          <p:cNvGraphicFramePr>
            <a:graphicFrameLocks noGrp="1"/>
          </p:cNvGraphicFramePr>
          <p:nvPr>
            <p:extLst>
              <p:ext uri="{D42A27DB-BD31-4B8C-83A1-F6EECF244321}">
                <p14:modId xmlns:p14="http://schemas.microsoft.com/office/powerpoint/2010/main" val="2104084939"/>
              </p:ext>
            </p:extLst>
          </p:nvPr>
        </p:nvGraphicFramePr>
        <p:xfrm>
          <a:off x="9245925" y="19764693"/>
          <a:ext cx="20134211" cy="1747520"/>
        </p:xfrm>
        <a:graphic>
          <a:graphicData uri="http://schemas.openxmlformats.org/drawingml/2006/table">
            <a:tbl>
              <a:tblPr firstRow="1" bandRow="1">
                <a:tableStyleId>{5C22544A-7EE6-4342-B048-85BDC9FD1C3A}</a:tableStyleId>
              </a:tblPr>
              <a:tblGrid>
                <a:gridCol w="942975"/>
                <a:gridCol w="1436688"/>
                <a:gridCol w="1620838"/>
                <a:gridCol w="1119617"/>
                <a:gridCol w="1619250"/>
                <a:gridCol w="2965958"/>
                <a:gridCol w="1493838"/>
                <a:gridCol w="3628035"/>
                <a:gridCol w="788987"/>
                <a:gridCol w="1646237"/>
                <a:gridCol w="1504950"/>
                <a:gridCol w="1366838"/>
              </a:tblGrid>
              <a:tr h="370840">
                <a:tc>
                  <a:txBody>
                    <a:bodyPr/>
                    <a:lstStyle/>
                    <a:p>
                      <a:pPr algn="ctr" fontAlgn="b"/>
                      <a:r>
                        <a:rPr lang="en-US" sz="2000" b="1" i="0" u="none" strike="noStrike" dirty="0" smtClean="0">
                          <a:solidFill>
                            <a:srgbClr val="2C3E50"/>
                          </a:solidFill>
                          <a:effectLst/>
                          <a:latin typeface="Helvetica" charset="0"/>
                          <a:ea typeface="Helvetica" charset="0"/>
                          <a:cs typeface="Helvetica" charset="0"/>
                        </a:rPr>
                        <a:t>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smtClean="0">
                          <a:solidFill>
                            <a:srgbClr val="2C3E50"/>
                          </a:solidFill>
                          <a:effectLst/>
                          <a:latin typeface="Helvetica" charset="0"/>
                          <a:ea typeface="Helvetica" charset="0"/>
                          <a:cs typeface="Helvetica" charset="0"/>
                        </a:rPr>
                        <a:t>PID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session_id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action</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ip_address</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referrer</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status</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user_agent</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public</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created_at</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updated_at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processed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r>
              <a:tr h="370840">
                <a:tc>
                  <a:txBody>
                    <a:bodyPr/>
                    <a:lstStyle/>
                    <a:p>
                      <a:pPr algn="l" fontAlgn="b"/>
                      <a:r>
                        <a:rPr lang="is-IS" sz="2000" b="0" i="0" u="none" strike="noStrike" dirty="0">
                          <a:solidFill>
                            <a:srgbClr val="000000"/>
                          </a:solidFill>
                          <a:effectLst/>
                          <a:latin typeface="Helvetica" charset="0"/>
                          <a:ea typeface="Helvetica" charset="0"/>
                          <a:cs typeface="Helvetica" charset="0"/>
                        </a:rPr>
                        <a:t>184159</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de-DE" sz="2000" b="0" i="0" u="none" strike="noStrike" dirty="0">
                          <a:solidFill>
                            <a:srgbClr val="000000"/>
                          </a:solidFill>
                          <a:effectLst/>
                          <a:latin typeface="Helvetica" charset="0"/>
                          <a:ea typeface="Helvetica" charset="0"/>
                          <a:cs typeface="Helvetica" charset="0"/>
                        </a:rPr>
                        <a:t>neu:190034</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smtClean="0">
                          <a:solidFill>
                            <a:srgbClr val="000000"/>
                          </a:solidFill>
                          <a:effectLst/>
                          <a:latin typeface="Helvetica" charset="0"/>
                          <a:ea typeface="Helvetica" charset="0"/>
                          <a:cs typeface="Helvetica" charset="0"/>
                        </a:rPr>
                        <a:t>5f79a9934</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108.20.51</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Mozilla/5.0 (</a:t>
                      </a:r>
                      <a:r>
                        <a:rPr lang="en-US" sz="2000" b="0" i="0" u="none" strike="noStrike" dirty="0" smtClean="0">
                          <a:solidFill>
                            <a:srgbClr val="000000"/>
                          </a:solidFill>
                          <a:effectLst/>
                          <a:latin typeface="Helvetica" charset="0"/>
                          <a:ea typeface="Helvetica" charset="0"/>
                          <a:cs typeface="Helvetica" charset="0"/>
                        </a:rPr>
                        <a:t>iPad; CPU OS</a:t>
                      </a:r>
                      <a:r>
                        <a:rPr lang="is-IS" sz="2000" b="0" i="0" u="none" strike="noStrike" dirty="0" smtClean="0">
                          <a:solidFill>
                            <a:srgbClr val="000000"/>
                          </a:solidFill>
                          <a:effectLst/>
                          <a:latin typeface="Helvetica" charset="0"/>
                          <a:ea typeface="Helvetica" charset="0"/>
                          <a:cs typeface="Helvetica" charset="0"/>
                        </a:rPr>
                        <a:t>…</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9:41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370840">
                <a:tc>
                  <a:txBody>
                    <a:bodyPr/>
                    <a:lstStyle/>
                    <a:p>
                      <a:pPr algn="l" fontAlgn="b"/>
                      <a:r>
                        <a:rPr lang="is-IS" sz="2000" b="0" i="0" u="none" strike="noStrike" dirty="0">
                          <a:solidFill>
                            <a:srgbClr val="000000"/>
                          </a:solidFill>
                          <a:effectLst/>
                          <a:latin typeface="Helvetica" charset="0"/>
                          <a:ea typeface="Helvetica" charset="0"/>
                          <a:cs typeface="Helvetica" charset="0"/>
                        </a:rPr>
                        <a:t>184181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de-DE" sz="2000" b="0" i="0" u="none" strike="noStrike" dirty="0">
                          <a:solidFill>
                            <a:srgbClr val="000000"/>
                          </a:solidFill>
                          <a:effectLst/>
                          <a:latin typeface="Helvetica" charset="0"/>
                          <a:ea typeface="Helvetica" charset="0"/>
                          <a:cs typeface="Helvetica" charset="0"/>
                        </a:rPr>
                        <a:t>neu:190034</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r-FR" sz="2000" b="0" i="0" u="none" strike="noStrike" dirty="0" smtClean="0">
                          <a:solidFill>
                            <a:srgbClr val="000000"/>
                          </a:solidFill>
                          <a:effectLst/>
                          <a:latin typeface="Helvetica" charset="0"/>
                          <a:ea typeface="Helvetica" charset="0"/>
                          <a:cs typeface="Helvetica" charset="0"/>
                        </a:rPr>
                        <a:t>a745a871e</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129.10.107</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5/21/15 12:32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257408">
                <a:tc>
                  <a:txBody>
                    <a:bodyPr/>
                    <a:lstStyle/>
                    <a:p>
                      <a:pPr algn="l" fontAlgn="b"/>
                      <a:r>
                        <a:rPr lang="is-IS" sz="2000" b="0" i="0" u="none" strike="noStrike" dirty="0">
                          <a:solidFill>
                            <a:srgbClr val="000000"/>
                          </a:solidFill>
                          <a:effectLst/>
                          <a:latin typeface="Helvetica" charset="0"/>
                          <a:ea typeface="Helvetica" charset="0"/>
                          <a:cs typeface="Helvetica" charset="0"/>
                        </a:rPr>
                        <a:t>184182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s-IS" sz="2000" b="0" i="0" u="none" strike="noStrike">
                          <a:solidFill>
                            <a:srgbClr val="000000"/>
                          </a:solidFill>
                          <a:effectLst/>
                          <a:latin typeface="Helvetica" charset="0"/>
                          <a:ea typeface="Helvetica" charset="0"/>
                          <a:cs typeface="Helvetica" charset="0"/>
                        </a:rPr>
                        <a:t>neu:182058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smtClean="0">
                          <a:solidFill>
                            <a:srgbClr val="000000"/>
                          </a:solidFill>
                          <a:effectLst/>
                          <a:latin typeface="Helvetica" charset="0"/>
                          <a:ea typeface="Helvetica" charset="0"/>
                          <a:cs typeface="Helvetica" charset="0"/>
                        </a:rPr>
                        <a:t>a745a8715</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download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129.10.107</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12:33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280150">
                <a:tc>
                  <a:txBody>
                    <a:bodyPr/>
                    <a:lstStyle/>
                    <a:p>
                      <a:pPr algn="l" fontAlgn="b"/>
                      <a:r>
                        <a:rPr lang="is-IS" sz="2000" b="0" i="0" u="none" strike="noStrike" dirty="0">
                          <a:solidFill>
                            <a:srgbClr val="000000"/>
                          </a:solidFill>
                          <a:effectLst/>
                          <a:latin typeface="Helvetica" charset="0"/>
                          <a:ea typeface="Helvetica" charset="0"/>
                          <a:cs typeface="Helvetica" charset="0"/>
                        </a:rPr>
                        <a:t>184183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a:solidFill>
                            <a:srgbClr val="000000"/>
                          </a:solidFill>
                          <a:effectLst/>
                          <a:latin typeface="Helvetica" charset="0"/>
                          <a:ea typeface="Helvetica" charset="0"/>
                          <a:cs typeface="Helvetica" charset="0"/>
                        </a:rPr>
                        <a:t>neu:1302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r-FR" sz="2000" b="0" i="0" u="none" strike="noStrike" dirty="0" smtClean="0">
                          <a:solidFill>
                            <a:srgbClr val="000000"/>
                          </a:solidFill>
                          <a:effectLst/>
                          <a:latin typeface="Helvetica" charset="0"/>
                          <a:ea typeface="Helvetica" charset="0"/>
                          <a:cs typeface="Helvetica" charset="0"/>
                        </a:rPr>
                        <a:t>e5d85e81e</a:t>
                      </a:r>
                      <a:r>
                        <a:rPr lang="is-IS" sz="2000" b="0" i="0" u="none" strike="noStrike" dirty="0" smtClean="0">
                          <a:solidFill>
                            <a:srgbClr val="000000"/>
                          </a:solidFill>
                          <a:effectLst/>
                          <a:latin typeface="Helvetica" charset="0"/>
                          <a:ea typeface="Helvetica" charset="0"/>
                          <a:cs typeface="Helvetica" charset="0"/>
                        </a:rPr>
                        <a:t>…</a:t>
                      </a:r>
                      <a:endParaRPr lang="fr-F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129.10.106</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https://</a:t>
                      </a:r>
                      <a:r>
                        <a:rPr lang="en-US" sz="2000" b="0" i="0" u="none" strike="noStrike" dirty="0" err="1" smtClean="0">
                          <a:solidFill>
                            <a:srgbClr val="000000"/>
                          </a:solidFill>
                          <a:effectLst/>
                          <a:latin typeface="Helvetica" charset="0"/>
                          <a:ea typeface="Helvetica" charset="0"/>
                          <a:cs typeface="Helvetica" charset="0"/>
                        </a:rPr>
                        <a:t>repository.library</a:t>
                      </a:r>
                      <a:r>
                        <a:rPr lang="is-IS" sz="2000" b="0" i="0" u="none" strike="noStrike" dirty="0" smtClean="0">
                          <a:solidFill>
                            <a:srgbClr val="000000"/>
                          </a:solidFill>
                          <a:effectLst/>
                          <a:latin typeface="Helvetica" charset="0"/>
                          <a:ea typeface="Helvetica" charset="0"/>
                          <a:cs typeface="Helvetica" charset="0"/>
                        </a:rPr>
                        <a:t>…</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12:42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bl>
          </a:graphicData>
        </a:graphic>
      </p:graphicFrame>
      <p:sp>
        <p:nvSpPr>
          <p:cNvPr id="39" name="Rectangle 38"/>
          <p:cNvSpPr/>
          <p:nvPr/>
        </p:nvSpPr>
        <p:spPr>
          <a:xfrm rot="10800000">
            <a:off x="9079107" y="19481800"/>
            <a:ext cx="20363688" cy="2286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40" name="Rectangle 39"/>
          <p:cNvSpPr/>
          <p:nvPr/>
        </p:nvSpPr>
        <p:spPr>
          <a:xfrm rot="10800000">
            <a:off x="9028307" y="21512213"/>
            <a:ext cx="20363688" cy="4572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41" name="TextBox 40"/>
          <p:cNvSpPr txBox="1"/>
          <p:nvPr/>
        </p:nvSpPr>
        <p:spPr>
          <a:xfrm>
            <a:off x="984297" y="13800222"/>
            <a:ext cx="7749673" cy="1631133"/>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Top Five Referrers</a:t>
            </a:r>
            <a:endParaRPr lang="en-US" sz="36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May 2015-May 2016</a:t>
            </a:r>
          </a:p>
          <a:p>
            <a:r>
              <a:rPr lang="en-US" sz="2300" dirty="0" smtClean="0">
                <a:latin typeface="Helvetica" charset="0"/>
                <a:ea typeface="Helvetica" charset="0"/>
                <a:cs typeface="Helvetica" charset="0"/>
              </a:rPr>
              <a:t>Based on files views</a:t>
            </a:r>
            <a:endParaRPr lang="en-US" sz="2300" dirty="0">
              <a:latin typeface="Helvetica" charset="0"/>
              <a:ea typeface="Helvetica" charset="0"/>
              <a:cs typeface="Helvetica" charset="0"/>
            </a:endParaRPr>
          </a:p>
        </p:txBody>
      </p:sp>
      <p:sp>
        <p:nvSpPr>
          <p:cNvPr id="44" name="TextBox 43"/>
          <p:cNvSpPr txBox="1"/>
          <p:nvPr/>
        </p:nvSpPr>
        <p:spPr>
          <a:xfrm>
            <a:off x="999509" y="23969456"/>
            <a:ext cx="7749673" cy="2012776"/>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a:solidFill>
                  <a:srgbClr val="2C3E50"/>
                </a:solidFill>
                <a:latin typeface="Gotham Medium"/>
                <a:cs typeface="Gotham Medium"/>
              </a:rPr>
              <a:t>Statistic 2</a:t>
            </a:r>
            <a:endParaRPr lang="en-US" sz="3600" dirty="0" smtClean="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Regardless of the collection method, statistics gathered about repository usage are utilized by content owners to measure the use and impact.</a:t>
            </a:r>
            <a:endParaRPr lang="en-US" sz="2300" dirty="0">
              <a:latin typeface="Helvetica" charset="0"/>
              <a:ea typeface="Helvetica" charset="0"/>
              <a:cs typeface="Helvetica" charset="0"/>
            </a:endParaRPr>
          </a:p>
        </p:txBody>
      </p:sp>
      <p:graphicFrame>
        <p:nvGraphicFramePr>
          <p:cNvPr id="45" name="Chart 44"/>
          <p:cNvGraphicFramePr/>
          <p:nvPr>
            <p:extLst>
              <p:ext uri="{D42A27DB-BD31-4B8C-83A1-F6EECF244321}">
                <p14:modId xmlns:p14="http://schemas.microsoft.com/office/powerpoint/2010/main" val="775154398"/>
              </p:ext>
            </p:extLst>
          </p:nvPr>
        </p:nvGraphicFramePr>
        <p:xfrm>
          <a:off x="793940" y="26105016"/>
          <a:ext cx="7495795" cy="6621400"/>
        </p:xfrm>
        <a:graphic>
          <a:graphicData uri="http://schemas.openxmlformats.org/drawingml/2006/chart">
            <c:chart xmlns:c="http://schemas.openxmlformats.org/drawingml/2006/chart" xmlns:r="http://schemas.openxmlformats.org/officeDocument/2006/relationships" r:id="rId4"/>
          </a:graphicData>
        </a:graphic>
      </p:graphicFrame>
      <p:sp>
        <p:nvSpPr>
          <p:cNvPr id="46" name="TextBox 45"/>
          <p:cNvSpPr txBox="1"/>
          <p:nvPr/>
        </p:nvSpPr>
        <p:spPr>
          <a:xfrm>
            <a:off x="985656" y="33058041"/>
            <a:ext cx="7749673" cy="2012776"/>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a:solidFill>
                  <a:srgbClr val="2C3E50"/>
                </a:solidFill>
                <a:latin typeface="Gotham Medium"/>
                <a:cs typeface="Gotham Medium"/>
              </a:rPr>
              <a:t>Statistic </a:t>
            </a:r>
            <a:r>
              <a:rPr lang="en-US" sz="3600" dirty="0" smtClean="0">
                <a:solidFill>
                  <a:srgbClr val="2C3E50"/>
                </a:solidFill>
                <a:latin typeface="Gotham Medium"/>
                <a:cs typeface="Gotham Medium"/>
              </a:rPr>
              <a:t>3</a:t>
            </a: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Regardless of the collection method, statistics gathered about repository usage are utilized by content owners to measure the use and impact.</a:t>
            </a:r>
            <a:endParaRPr lang="en-US" sz="2300" dirty="0">
              <a:latin typeface="Helvetica" charset="0"/>
              <a:ea typeface="Helvetica" charset="0"/>
              <a:cs typeface="Helvetica" charset="0"/>
            </a:endParaRPr>
          </a:p>
        </p:txBody>
      </p:sp>
      <p:graphicFrame>
        <p:nvGraphicFramePr>
          <p:cNvPr id="47" name="Chart 46"/>
          <p:cNvGraphicFramePr/>
          <p:nvPr>
            <p:extLst>
              <p:ext uri="{D42A27DB-BD31-4B8C-83A1-F6EECF244321}">
                <p14:modId xmlns:p14="http://schemas.microsoft.com/office/powerpoint/2010/main" val="345489385"/>
              </p:ext>
            </p:extLst>
          </p:nvPr>
        </p:nvGraphicFramePr>
        <p:xfrm>
          <a:off x="793940" y="35318289"/>
          <a:ext cx="7495795" cy="6621400"/>
        </p:xfrm>
        <a:graphic>
          <a:graphicData uri="http://schemas.openxmlformats.org/drawingml/2006/chart">
            <c:chart xmlns:c="http://schemas.openxmlformats.org/drawingml/2006/chart" xmlns:r="http://schemas.openxmlformats.org/officeDocument/2006/relationships" r:id="rId5"/>
          </a:graphicData>
        </a:graphic>
      </p:graphicFrame>
      <p:sp>
        <p:nvSpPr>
          <p:cNvPr id="42" name="Rectangle 41"/>
          <p:cNvSpPr/>
          <p:nvPr/>
        </p:nvSpPr>
        <p:spPr>
          <a:xfrm>
            <a:off x="9192985" y="5829300"/>
            <a:ext cx="20111358" cy="10629900"/>
          </a:xfrm>
          <a:prstGeom prst="rect">
            <a:avLst/>
          </a:prstGeom>
          <a:noFill/>
          <a:ln w="127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985156" y="5894613"/>
            <a:ext cx="7679873" cy="35993615"/>
          </a:xfrm>
          <a:prstGeom prst="rect">
            <a:avLst/>
          </a:prstGeom>
          <a:noFill/>
          <a:ln w="127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9171214" y="16998042"/>
            <a:ext cx="20046043" cy="12393388"/>
          </a:xfrm>
          <a:prstGeom prst="rect">
            <a:avLst/>
          </a:prstGeom>
          <a:noFill/>
          <a:ln w="127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9127670" y="30088113"/>
            <a:ext cx="20111358" cy="9514115"/>
          </a:xfrm>
          <a:prstGeom prst="rect">
            <a:avLst/>
          </a:prstGeom>
          <a:noFill/>
          <a:ln w="127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14020801" y="5781886"/>
            <a:ext cx="10689771" cy="858614"/>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rgbClr val="2C3E50"/>
                </a:solidFill>
                <a:latin typeface="Gotham Medium"/>
                <a:cs typeface="Gotham Medium"/>
              </a:rPr>
              <a:t>April 2016 DRS Activity: Humans vs. Bots</a:t>
            </a:r>
            <a:endParaRPr lang="en-US" sz="3800" dirty="0">
              <a:solidFill>
                <a:srgbClr val="2C3E50"/>
              </a:solidFill>
              <a:latin typeface="Gotham Medium"/>
              <a:cs typeface="Gotham Medium"/>
            </a:endParaRPr>
          </a:p>
        </p:txBody>
      </p:sp>
      <p:sp>
        <p:nvSpPr>
          <p:cNvPr id="17" name="TextBox 16"/>
          <p:cNvSpPr txBox="1"/>
          <p:nvPr/>
        </p:nvSpPr>
        <p:spPr>
          <a:xfrm>
            <a:off x="10646001" y="7411232"/>
            <a:ext cx="1464356" cy="523220"/>
          </a:xfrm>
          <a:prstGeom prst="rect">
            <a:avLst/>
          </a:prstGeom>
          <a:noFill/>
        </p:spPr>
        <p:txBody>
          <a:bodyPr wrap="square" rtlCol="0">
            <a:spAutoFit/>
          </a:bodyPr>
          <a:lstStyle/>
          <a:p>
            <a:r>
              <a:rPr lang="en-US" sz="2800" dirty="0" smtClean="0"/>
              <a:t>Humans</a:t>
            </a:r>
            <a:endParaRPr lang="en-US" sz="2800" dirty="0"/>
          </a:p>
        </p:txBody>
      </p:sp>
      <p:sp>
        <p:nvSpPr>
          <p:cNvPr id="18" name="Rectangle 17"/>
          <p:cNvSpPr/>
          <p:nvPr/>
        </p:nvSpPr>
        <p:spPr>
          <a:xfrm>
            <a:off x="10296751" y="7498543"/>
            <a:ext cx="365760" cy="365760"/>
          </a:xfrm>
          <a:prstGeom prst="rect">
            <a:avLst/>
          </a:prstGeom>
          <a:solidFill>
            <a:srgbClr val="998FB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10684781" y="6831395"/>
            <a:ext cx="1042987" cy="523220"/>
          </a:xfrm>
          <a:prstGeom prst="rect">
            <a:avLst/>
          </a:prstGeom>
          <a:noFill/>
        </p:spPr>
        <p:txBody>
          <a:bodyPr wrap="square" rtlCol="0">
            <a:spAutoFit/>
          </a:bodyPr>
          <a:lstStyle/>
          <a:p>
            <a:r>
              <a:rPr lang="en-US" sz="2800" dirty="0" smtClean="0"/>
              <a:t>Bots</a:t>
            </a:r>
            <a:endParaRPr lang="en-US" sz="2800" dirty="0"/>
          </a:p>
        </p:txBody>
      </p:sp>
      <p:sp>
        <p:nvSpPr>
          <p:cNvPr id="54" name="Rectangle 53"/>
          <p:cNvSpPr/>
          <p:nvPr/>
        </p:nvSpPr>
        <p:spPr>
          <a:xfrm>
            <a:off x="10317387" y="6911450"/>
            <a:ext cx="365760" cy="365760"/>
          </a:xfrm>
          <a:prstGeom prst="rect">
            <a:avLst/>
          </a:prstGeom>
          <a:solidFill>
            <a:srgbClr val="A1526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hart 23"/>
          <p:cNvGraphicFramePr/>
          <p:nvPr>
            <p:extLst>
              <p:ext uri="{D42A27DB-BD31-4B8C-83A1-F6EECF244321}">
                <p14:modId xmlns:p14="http://schemas.microsoft.com/office/powerpoint/2010/main" val="1081071765"/>
              </p:ext>
            </p:extLst>
          </p:nvPr>
        </p:nvGraphicFramePr>
        <p:xfrm>
          <a:off x="15010682" y="7034212"/>
          <a:ext cx="8627911" cy="6019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56" name="Chart 55"/>
          <p:cNvGraphicFramePr/>
          <p:nvPr>
            <p:extLst>
              <p:ext uri="{D42A27DB-BD31-4B8C-83A1-F6EECF244321}">
                <p14:modId xmlns:p14="http://schemas.microsoft.com/office/powerpoint/2010/main" val="57278762"/>
              </p:ext>
            </p:extLst>
          </p:nvPr>
        </p:nvGraphicFramePr>
        <p:xfrm>
          <a:off x="21107736" y="7037632"/>
          <a:ext cx="8627911" cy="6019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5" name="Chart 24"/>
          <p:cNvGraphicFramePr/>
          <p:nvPr>
            <p:extLst>
              <p:ext uri="{D42A27DB-BD31-4B8C-83A1-F6EECF244321}">
                <p14:modId xmlns:p14="http://schemas.microsoft.com/office/powerpoint/2010/main" val="318932324"/>
              </p:ext>
            </p:extLst>
          </p:nvPr>
        </p:nvGraphicFramePr>
        <p:xfrm>
          <a:off x="783772" y="15781399"/>
          <a:ext cx="7670498" cy="8156286"/>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775561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p:cNvGrpSpPr/>
        <p:nvPr/>
      </p:nvGrpSpPr>
      <p:grpSpPr>
        <a:xfrm>
          <a:off x="0" y="0"/>
          <a:ext cx="0" cy="0"/>
          <a:chOff x="0" y="0"/>
          <a:chExt cx="0" cy="0"/>
        </a:xfrm>
      </p:grpSpPr>
      <p:sp>
        <p:nvSpPr>
          <p:cNvPr id="4" name="TextBox 3"/>
          <p:cNvSpPr txBox="1"/>
          <p:nvPr/>
        </p:nvSpPr>
        <p:spPr>
          <a:xfrm>
            <a:off x="19937896" y="39796507"/>
            <a:ext cx="9366288" cy="2020727"/>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rgbClr val="254061"/>
                </a:solidFill>
                <a:latin typeface="Gotham Medium"/>
                <a:cs typeface="Gotham Medium"/>
              </a:rPr>
              <a:t>Learn More</a:t>
            </a:r>
            <a:endParaRPr lang="en-US" sz="3800" dirty="0" smtClean="0">
              <a:latin typeface="Gotham Book"/>
              <a:cs typeface="Gotham Book"/>
            </a:endParaRPr>
          </a:p>
          <a:p>
            <a:pPr>
              <a:lnSpc>
                <a:spcPct val="110000"/>
              </a:lnSpc>
            </a:pPr>
            <a:r>
              <a:rPr lang="en-US" sz="2300" dirty="0" smtClean="0">
                <a:latin typeface="Helvetica"/>
                <a:cs typeface="Helvetica"/>
              </a:rPr>
              <a:t>For more information about the DRS visit </a:t>
            </a:r>
          </a:p>
          <a:p>
            <a:pPr>
              <a:lnSpc>
                <a:spcPct val="110000"/>
              </a:lnSpc>
            </a:pPr>
            <a:r>
              <a:rPr lang="en-US" sz="2300" dirty="0" err="1" smtClean="0">
                <a:solidFill>
                  <a:srgbClr val="2B84D2"/>
                </a:solidFill>
                <a:latin typeface="Helvetica"/>
                <a:cs typeface="Helvetica"/>
              </a:rPr>
              <a:t>dsg.neu.edu</a:t>
            </a:r>
            <a:r>
              <a:rPr lang="en-US" sz="2300" dirty="0">
                <a:solidFill>
                  <a:srgbClr val="2B84D2"/>
                </a:solidFill>
                <a:latin typeface="Helvetica"/>
                <a:cs typeface="Helvetica"/>
              </a:rPr>
              <a:t>/resources/</a:t>
            </a:r>
            <a:r>
              <a:rPr lang="en-US" sz="2300" dirty="0" err="1" smtClean="0">
                <a:solidFill>
                  <a:srgbClr val="2B84D2"/>
                </a:solidFill>
                <a:latin typeface="Helvetica"/>
                <a:cs typeface="Helvetica"/>
              </a:rPr>
              <a:t>drs</a:t>
            </a:r>
            <a:r>
              <a:rPr lang="en-US" sz="2300" dirty="0" smtClean="0">
                <a:solidFill>
                  <a:srgbClr val="2B84D2"/>
                </a:solidFill>
                <a:latin typeface="Helvetica"/>
                <a:cs typeface="Helvetica"/>
              </a:rPr>
              <a:t> </a:t>
            </a:r>
            <a:r>
              <a:rPr lang="en-US" sz="2300" dirty="0" smtClean="0">
                <a:latin typeface="Helvetica"/>
                <a:cs typeface="Helvetica"/>
              </a:rPr>
              <a:t>or  </a:t>
            </a:r>
          </a:p>
          <a:p>
            <a:pPr>
              <a:lnSpc>
                <a:spcPct val="110000"/>
              </a:lnSpc>
            </a:pPr>
            <a:r>
              <a:rPr lang="en-US" sz="2300" dirty="0" err="1" smtClean="0">
                <a:solidFill>
                  <a:srgbClr val="2B84D2"/>
                </a:solidFill>
                <a:latin typeface="Helvetica"/>
                <a:cs typeface="Helvetica"/>
              </a:rPr>
              <a:t>github.com</a:t>
            </a:r>
            <a:r>
              <a:rPr lang="en-US" sz="2300" dirty="0">
                <a:solidFill>
                  <a:srgbClr val="2B84D2"/>
                </a:solidFill>
                <a:latin typeface="Helvetica"/>
                <a:cs typeface="Helvetica"/>
              </a:rPr>
              <a:t>/NEU-Libraries/</a:t>
            </a:r>
            <a:r>
              <a:rPr lang="en-US" sz="2300" dirty="0" err="1">
                <a:solidFill>
                  <a:srgbClr val="2B84D2"/>
                </a:solidFill>
                <a:latin typeface="Helvetica"/>
                <a:cs typeface="Helvetica"/>
              </a:rPr>
              <a:t>cerberus</a:t>
            </a:r>
            <a:endParaRPr lang="en-US" sz="2300" dirty="0">
              <a:solidFill>
                <a:srgbClr val="2B84D2"/>
              </a:solidFill>
              <a:latin typeface="Helvetica"/>
              <a:cs typeface="Helvetica"/>
            </a:endParaRPr>
          </a:p>
        </p:txBody>
      </p:sp>
      <p:sp>
        <p:nvSpPr>
          <p:cNvPr id="5" name="TextBox 4"/>
          <p:cNvSpPr txBox="1"/>
          <p:nvPr/>
        </p:nvSpPr>
        <p:spPr>
          <a:xfrm>
            <a:off x="954157" y="970393"/>
            <a:ext cx="28346400" cy="1517256"/>
          </a:xfrm>
          <a:prstGeom prst="rect">
            <a:avLst/>
          </a:prstGeom>
          <a:noFill/>
          <a:ln w="28575">
            <a:solidFill>
              <a:schemeClr val="tx1"/>
            </a:solidFill>
          </a:ln>
        </p:spPr>
        <p:txBody>
          <a:bodyPr wrap="square" lIns="329104" tIns="164551" rIns="329104" bIns="164551" rtlCol="0" anchor="ctr">
            <a:spAutoFit/>
          </a:bodyPr>
          <a:lstStyle/>
          <a:p>
            <a:pPr algn="ctr"/>
            <a:r>
              <a:rPr lang="en-US" sz="7700" b="1" dirty="0" smtClean="0">
                <a:solidFill>
                  <a:srgbClr val="2C3E50"/>
                </a:solidFill>
                <a:latin typeface="Gotham Bold"/>
                <a:cs typeface="Gotham Bold"/>
              </a:rPr>
              <a:t>Title</a:t>
            </a:r>
          </a:p>
        </p:txBody>
      </p:sp>
      <p:sp>
        <p:nvSpPr>
          <p:cNvPr id="6" name="TextBox 5"/>
          <p:cNvSpPr txBox="1"/>
          <p:nvPr/>
        </p:nvSpPr>
        <p:spPr>
          <a:xfrm>
            <a:off x="7950682" y="2507977"/>
            <a:ext cx="14374784" cy="1163313"/>
          </a:xfrm>
          <a:prstGeom prst="rect">
            <a:avLst/>
          </a:prstGeom>
          <a:noFill/>
          <a:ln w="28575">
            <a:solidFill>
              <a:schemeClr val="tx1"/>
            </a:solidFill>
          </a:ln>
        </p:spPr>
        <p:txBody>
          <a:bodyPr wrap="square" lIns="329104" tIns="164551" rIns="329104" bIns="164551" numCol="1" rtlCol="0" anchor="ctr">
            <a:spAutoFit/>
          </a:bodyPr>
          <a:lstStyle/>
          <a:p>
            <a:pPr algn="ctr"/>
            <a:r>
              <a:rPr lang="en-US" sz="5400" dirty="0" smtClean="0">
                <a:solidFill>
                  <a:srgbClr val="2C3E50"/>
                </a:solidFill>
                <a:latin typeface="Gotham Bold"/>
                <a:cs typeface="Gotham Bold"/>
              </a:rPr>
              <a:t>Northeastern University Library</a:t>
            </a:r>
            <a:endParaRPr lang="en-US" sz="5400" dirty="0">
              <a:solidFill>
                <a:srgbClr val="2C3E50"/>
              </a:solidFill>
              <a:latin typeface="Gotham Bold"/>
              <a:cs typeface="Gotham Bold"/>
            </a:endParaRPr>
          </a:p>
        </p:txBody>
      </p:sp>
      <p:sp>
        <p:nvSpPr>
          <p:cNvPr id="7" name="TextBox 6"/>
          <p:cNvSpPr txBox="1"/>
          <p:nvPr/>
        </p:nvSpPr>
        <p:spPr>
          <a:xfrm>
            <a:off x="6841439" y="3277465"/>
            <a:ext cx="16593270" cy="1440312"/>
          </a:xfrm>
          <a:prstGeom prst="rect">
            <a:avLst/>
          </a:prstGeom>
          <a:noFill/>
          <a:ln w="28575">
            <a:solidFill>
              <a:schemeClr val="tx1"/>
            </a:solidFill>
          </a:ln>
        </p:spPr>
        <p:txBody>
          <a:bodyPr wrap="square" lIns="329104" tIns="164551" rIns="329104" bIns="164551" numCol="1" rtlCol="0" anchor="ctr">
            <a:spAutoFit/>
          </a:bodyPr>
          <a:lstStyle/>
          <a:p>
            <a:pPr algn="ctr"/>
            <a:r>
              <a:rPr lang="en-US" sz="3600" dirty="0" smtClean="0">
                <a:solidFill>
                  <a:srgbClr val="2C3E50"/>
                </a:solidFill>
                <a:latin typeface="Gotham Medium"/>
                <a:cs typeface="Gotham Medium"/>
              </a:rPr>
              <a:t>Sarah Sweeney  </a:t>
            </a:r>
            <a:r>
              <a:rPr lang="en-US" sz="3600" dirty="0" err="1" smtClean="0">
                <a:solidFill>
                  <a:srgbClr val="2C3E50"/>
                </a:solidFill>
                <a:latin typeface="Gotham Medium"/>
                <a:cs typeface="Gotham Medium"/>
              </a:rPr>
              <a:t>sj.sweeney</a:t>
            </a:r>
            <a:r>
              <a:rPr lang="en-US" sz="3600" dirty="0" err="1">
                <a:solidFill>
                  <a:srgbClr val="2C3E50"/>
                </a:solidFill>
                <a:latin typeface="Gotham Medium"/>
                <a:cs typeface="Gotham Medium"/>
              </a:rPr>
              <a:t>@</a:t>
            </a:r>
            <a:r>
              <a:rPr lang="en-US" sz="3600" dirty="0" err="1" smtClean="0">
                <a:solidFill>
                  <a:srgbClr val="2C3E50"/>
                </a:solidFill>
                <a:latin typeface="Gotham Medium"/>
                <a:cs typeface="Gotham Medium"/>
              </a:rPr>
              <a:t>neu.edu</a:t>
            </a:r>
            <a:r>
              <a:rPr lang="en-US" sz="3600" dirty="0" smtClean="0">
                <a:solidFill>
                  <a:srgbClr val="2C3E50"/>
                </a:solidFill>
                <a:latin typeface="Gotham Medium"/>
                <a:cs typeface="Gotham Medium"/>
              </a:rPr>
              <a:t>  </a:t>
            </a:r>
          </a:p>
          <a:p>
            <a:pPr algn="ctr"/>
            <a:r>
              <a:rPr lang="en-US" sz="3600" dirty="0" smtClean="0">
                <a:solidFill>
                  <a:srgbClr val="2C3E50"/>
                </a:solidFill>
                <a:latin typeface="Gotham Medium"/>
                <a:cs typeface="Gotham Medium"/>
              </a:rPr>
              <a:t>repository.library.northeastern.edu</a:t>
            </a:r>
            <a:endParaRPr lang="en-US" sz="3600" dirty="0">
              <a:solidFill>
                <a:srgbClr val="2C3E50"/>
              </a:solidFill>
              <a:latin typeface="Gotham Medium"/>
              <a:cs typeface="Gotham Medium"/>
            </a:endParaRPr>
          </a:p>
        </p:txBody>
      </p:sp>
      <p:pic>
        <p:nvPicPr>
          <p:cNvPr id="8" name="Picture 7" descr="DRS.png"/>
          <p:cNvPicPr>
            <a:picLocks noChangeAspect="1"/>
          </p:cNvPicPr>
          <p:nvPr/>
        </p:nvPicPr>
        <p:blipFill rotWithShape="1">
          <a:blip r:embed="rId2">
            <a:extLst>
              <a:ext uri="{28A0092B-C50C-407E-A947-70E740481C1C}">
                <a14:useLocalDpi xmlns:a14="http://schemas.microsoft.com/office/drawing/2010/main" val="0"/>
              </a:ext>
            </a:extLst>
          </a:blip>
          <a:srcRect r="65238"/>
          <a:stretch/>
        </p:blipFill>
        <p:spPr>
          <a:xfrm>
            <a:off x="26279181" y="40369434"/>
            <a:ext cx="3025003" cy="1066800"/>
          </a:xfrm>
          <a:prstGeom prst="rect">
            <a:avLst/>
          </a:prstGeom>
          <a:ln w="28575">
            <a:solidFill>
              <a:schemeClr val="tx1"/>
            </a:solidFill>
          </a:ln>
        </p:spPr>
      </p:pic>
      <p:sp>
        <p:nvSpPr>
          <p:cNvPr id="9" name="Rectangle 8"/>
          <p:cNvSpPr/>
          <p:nvPr/>
        </p:nvSpPr>
        <p:spPr>
          <a:xfrm>
            <a:off x="1" y="0"/>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352876" y="794"/>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794"/>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41880632"/>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987826" y="6089374"/>
            <a:ext cx="18804834" cy="2685268"/>
          </a:xfrm>
          <a:prstGeom prst="rect">
            <a:avLst/>
          </a:prstGeom>
          <a:noFill/>
          <a:ln w="28575" cmpd="sng">
            <a:solidFill>
              <a:schemeClr val="tx1"/>
            </a:solidFill>
          </a:ln>
        </p:spPr>
        <p:txBody>
          <a:bodyPr wrap="square" lIns="329104" tIns="164551" rIns="329104" bIns="164551" rtlCol="0">
            <a:spAutoFit/>
          </a:bodyPr>
          <a:lstStyle/>
          <a:p>
            <a:pPr algn="just">
              <a:lnSpc>
                <a:spcPct val="90000"/>
              </a:lnSpc>
            </a:pPr>
            <a:r>
              <a:rPr lang="en-US" sz="3800" dirty="0" smtClean="0">
                <a:solidFill>
                  <a:schemeClr val="accent1">
                    <a:lumMod val="50000"/>
                  </a:schemeClr>
                </a:solidFill>
                <a:latin typeface="Gotham Medium"/>
                <a:cs typeface="Gotham Medium"/>
              </a:rPr>
              <a:t>Heading 1</a:t>
            </a:r>
          </a:p>
          <a:p>
            <a:pPr algn="just">
              <a:lnSpc>
                <a:spcPct val="30000"/>
              </a:lnSpc>
            </a:pPr>
            <a:endParaRPr lang="en-US" sz="2000" dirty="0" smtClean="0">
              <a:latin typeface="Gotham Book"/>
              <a:cs typeface="Gotham Book"/>
            </a:endParaRPr>
          </a:p>
          <a:p>
            <a:pPr algn="just">
              <a:lnSpc>
                <a:spcPct val="110000"/>
              </a:lnSpc>
            </a:pPr>
            <a:r>
              <a:rPr lang="en-US" sz="2300" dirty="0" smtClean="0">
                <a:latin typeface="Helvetica"/>
                <a:cs typeface="Helvetica"/>
              </a:rPr>
              <a:t>Paragraph text</a:t>
            </a:r>
            <a:endParaRPr lang="en-US" sz="2300" dirty="0">
              <a:latin typeface="Helvetica"/>
              <a:cs typeface="Helvetica"/>
            </a:endParaRPr>
          </a:p>
          <a:p>
            <a:pPr algn="just">
              <a:lnSpc>
                <a:spcPct val="50000"/>
              </a:lnSpc>
            </a:pPr>
            <a:endParaRPr lang="en-US" sz="2300" dirty="0" smtClean="0">
              <a:latin typeface="Helvetica"/>
              <a:cs typeface="Helvetica"/>
            </a:endParaRPr>
          </a:p>
          <a:p>
            <a:pPr algn="just">
              <a:lnSpc>
                <a:spcPct val="110000"/>
              </a:lnSpc>
            </a:pPr>
            <a:r>
              <a:rPr lang="en-US" sz="2300" dirty="0" smtClean="0">
                <a:latin typeface="Helvetica"/>
                <a:cs typeface="Helvetica"/>
              </a:rPr>
              <a:t>The </a:t>
            </a:r>
            <a:r>
              <a:rPr lang="en-US" sz="2300" dirty="0">
                <a:latin typeface="Helvetica"/>
                <a:cs typeface="Helvetica"/>
              </a:rPr>
              <a:t>community </a:t>
            </a:r>
            <a:r>
              <a:rPr lang="en-US" sz="2300" dirty="0" smtClean="0">
                <a:latin typeface="Helvetica"/>
                <a:cs typeface="Helvetica"/>
              </a:rPr>
              <a:t>framework has </a:t>
            </a:r>
            <a:r>
              <a:rPr lang="en-US" sz="2300" dirty="0">
                <a:latin typeface="Helvetica"/>
                <a:cs typeface="Helvetica"/>
              </a:rPr>
              <a:t>not just neatly organized repository content according to the existing </a:t>
            </a:r>
            <a:r>
              <a:rPr lang="en-US" sz="2300" dirty="0" smtClean="0">
                <a:latin typeface="Helvetica"/>
                <a:cs typeface="Helvetica"/>
              </a:rPr>
              <a:t>Northeastern college and department </a:t>
            </a:r>
            <a:r>
              <a:rPr lang="en-US" sz="2300" dirty="0">
                <a:latin typeface="Helvetica"/>
                <a:cs typeface="Helvetica"/>
              </a:rPr>
              <a:t>structure, it has made it easier for the system to leverage the relationships between objects to enhance the discoverability of scholarly content in the repository.</a:t>
            </a:r>
            <a:endParaRPr lang="en-US" sz="2300" dirty="0" smtClean="0">
              <a:latin typeface="Helvetica"/>
              <a:cs typeface="Helvetica"/>
            </a:endParaRPr>
          </a:p>
        </p:txBody>
      </p:sp>
      <p:sp>
        <p:nvSpPr>
          <p:cNvPr id="15" name="TextBox 14"/>
          <p:cNvSpPr txBox="1"/>
          <p:nvPr/>
        </p:nvSpPr>
        <p:spPr>
          <a:xfrm>
            <a:off x="2206487" y="9803373"/>
            <a:ext cx="9712393" cy="3217721"/>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500" dirty="0" smtClean="0">
                <a:solidFill>
                  <a:srgbClr val="254061"/>
                </a:solidFill>
                <a:latin typeface="Gotham Medium"/>
                <a:cs typeface="Gotham Medium"/>
              </a:rPr>
              <a:t>Heading 2</a:t>
            </a:r>
          </a:p>
          <a:p>
            <a:pPr>
              <a:lnSpc>
                <a:spcPct val="30000"/>
              </a:lnSpc>
            </a:pPr>
            <a:endParaRPr lang="en-US" sz="1400" dirty="0" smtClean="0">
              <a:latin typeface="Gotham Book"/>
              <a:cs typeface="Gotham Book"/>
            </a:endParaRPr>
          </a:p>
          <a:p>
            <a:pPr marL="457200" indent="-457200">
              <a:lnSpc>
                <a:spcPct val="110000"/>
              </a:lnSpc>
              <a:buFont typeface="Arial"/>
              <a:buChar char="•"/>
            </a:pPr>
            <a:r>
              <a:rPr lang="en-US" sz="2300" dirty="0">
                <a:latin typeface="Helvetica"/>
                <a:cs typeface="Helvetica"/>
              </a:rPr>
              <a:t>Valuable repository content can be discovered through multiple search and browse options.</a:t>
            </a:r>
          </a:p>
          <a:p>
            <a:pPr marL="457200" indent="-457200">
              <a:lnSpc>
                <a:spcPct val="110000"/>
              </a:lnSpc>
              <a:buFont typeface="Arial"/>
              <a:buChar char="•"/>
            </a:pPr>
            <a:r>
              <a:rPr lang="en-US" sz="2300" dirty="0" smtClean="0">
                <a:latin typeface="Helvetica"/>
                <a:cs typeface="Helvetica"/>
              </a:rPr>
              <a:t>Communities </a:t>
            </a:r>
            <a:r>
              <a:rPr lang="en-US" sz="2300" dirty="0">
                <a:latin typeface="Helvetica"/>
                <a:cs typeface="Helvetica"/>
              </a:rPr>
              <a:t>and collections are easily organized according to an existing authoritative framework.</a:t>
            </a:r>
          </a:p>
          <a:p>
            <a:pPr marL="457200" indent="-457200">
              <a:lnSpc>
                <a:spcPct val="110000"/>
              </a:lnSpc>
              <a:buFont typeface="Arial"/>
              <a:buChar char="•"/>
            </a:pPr>
            <a:r>
              <a:rPr lang="en-US" sz="2300" dirty="0">
                <a:latin typeface="Helvetica"/>
                <a:cs typeface="Helvetica"/>
              </a:rPr>
              <a:t>The repository structure follows a model that is quickly understood by Northeastern users</a:t>
            </a:r>
            <a:r>
              <a:rPr lang="en-US" sz="2300" dirty="0" smtClean="0">
                <a:latin typeface="Helvetica"/>
                <a:cs typeface="Helvetica"/>
              </a:rPr>
              <a:t>.</a:t>
            </a:r>
            <a:endParaRPr lang="en-US" sz="2300" dirty="0">
              <a:latin typeface="Helvetica"/>
              <a:cs typeface="Helvetica"/>
            </a:endParaRPr>
          </a:p>
        </p:txBody>
      </p:sp>
      <p:sp>
        <p:nvSpPr>
          <p:cNvPr id="16" name="Rectangle 15"/>
          <p:cNvSpPr/>
          <p:nvPr/>
        </p:nvSpPr>
        <p:spPr>
          <a:xfrm rot="5400000">
            <a:off x="7151448" y="19648497"/>
            <a:ext cx="21009713" cy="441264"/>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7" name="Rectangle 16"/>
          <p:cNvSpPr/>
          <p:nvPr/>
        </p:nvSpPr>
        <p:spPr>
          <a:xfrm rot="5400000">
            <a:off x="15021203" y="14629725"/>
            <a:ext cx="457201" cy="21104352"/>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8" name="Rectangle 17"/>
          <p:cNvSpPr/>
          <p:nvPr/>
        </p:nvSpPr>
        <p:spPr>
          <a:xfrm rot="5400000">
            <a:off x="21390225" y="14948492"/>
            <a:ext cx="457200" cy="8366306"/>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9" name="Rectangle 18"/>
          <p:cNvSpPr/>
          <p:nvPr/>
        </p:nvSpPr>
        <p:spPr>
          <a:xfrm rot="10800000">
            <a:off x="556588" y="5080500"/>
            <a:ext cx="30191139" cy="228601"/>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Tree>
    <p:extLst>
      <p:ext uri="{BB962C8B-B14F-4D97-AF65-F5344CB8AC3E}">
        <p14:creationId xmlns:p14="http://schemas.microsoft.com/office/powerpoint/2010/main" val="1842859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2165</TotalTime>
  <Words>802</Words>
  <Application>Microsoft Macintosh PowerPoint</Application>
  <PresentationFormat>Custom</PresentationFormat>
  <Paragraphs>163</Paragraphs>
  <Slides>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Calibri</vt:lpstr>
      <vt:lpstr>Calibri Light</vt:lpstr>
      <vt:lpstr>Gotham Bold</vt:lpstr>
      <vt:lpstr>Gotham Book</vt:lpstr>
      <vt:lpstr>Gotham Medium</vt:lpstr>
      <vt:lpstr>Helvetica</vt:lpstr>
      <vt:lpstr>Arial</vt:lpstr>
      <vt:lpstr>Office Theme</vt:lpstr>
      <vt:lpstr>PowerPoint Presentation</vt:lpstr>
      <vt:lpstr>PowerPoint Presentation</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Sweeney, Sarah</dc:creator>
  <cp:lastModifiedBy>Sweeney, Sarah</cp:lastModifiedBy>
  <cp:revision>35</cp:revision>
  <dcterms:created xsi:type="dcterms:W3CDTF">2016-05-18T13:00:18Z</dcterms:created>
  <dcterms:modified xsi:type="dcterms:W3CDTF">2016-05-22T21:07:21Z</dcterms:modified>
</cp:coreProperties>
</file>