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32004000" cy="25603200"/>
  <p:notesSz cx="6858000" cy="9144000"/>
  <p:defaultTextStyle>
    <a:defPPr>
      <a:defRPr lang="en-US"/>
    </a:defPPr>
    <a:lvl1pPr marL="0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FE1"/>
    <a:srgbClr val="E7ECEE"/>
    <a:srgbClr val="D6DDE0"/>
    <a:srgbClr val="2B84D2"/>
    <a:srgbClr val="818181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6" autoAdjust="0"/>
    <p:restoredTop sz="78626" autoAdjust="0"/>
  </p:normalViewPr>
  <p:slideViewPr>
    <p:cSldViewPr snapToGrid="0" snapToObjects="1">
      <p:cViewPr varScale="1">
        <p:scale>
          <a:sx n="22" d="100"/>
          <a:sy n="22" d="100"/>
        </p:scale>
        <p:origin x="-1784" y="-152"/>
      </p:cViewPr>
      <p:guideLst>
        <p:guide orient="horz" pos="8064"/>
        <p:guide pos="10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5992-2584-0D40-9F4F-6E4B59BEC887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3A41-3688-D149-9DB2-96496636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64551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3291024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493653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6582049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8227563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9873077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518591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3164102" algn="l" defTabSz="164551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-Recommended font sizes for 40x40 posters?</a:t>
            </a:r>
          </a:p>
          <a:p>
            <a:r>
              <a:rPr lang="en-US" dirty="0" smtClean="0"/>
              <a:t>-What’s the right size for posters?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-Recommended font sizes for 40x40 posters?</a:t>
            </a:r>
          </a:p>
          <a:p>
            <a:r>
              <a:rPr lang="en-US" dirty="0" smtClean="0"/>
              <a:t>-What’s the right size for posters?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7953593"/>
            <a:ext cx="27203400" cy="548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508480"/>
            <a:ext cx="2240280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0" y="1025322"/>
            <a:ext cx="7200900" cy="21845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25322"/>
            <a:ext cx="21069300" cy="21845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5" y="16452428"/>
            <a:ext cx="27203400" cy="508508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5" y="10851735"/>
            <a:ext cx="27203400" cy="56006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5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329102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653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204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756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307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18591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410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0" y="5974086"/>
            <a:ext cx="14135100" cy="16896928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731089"/>
            <a:ext cx="14140658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8119533"/>
            <a:ext cx="14140658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3" y="5731089"/>
            <a:ext cx="14146213" cy="2388444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45514" indent="0">
              <a:buNone/>
              <a:defRPr sz="7200" b="1"/>
            </a:lvl2pPr>
            <a:lvl3pPr marL="3291024" indent="0">
              <a:buNone/>
              <a:defRPr sz="6400" b="1"/>
            </a:lvl3pPr>
            <a:lvl4pPr marL="4936539" indent="0">
              <a:buNone/>
              <a:defRPr sz="5800" b="1"/>
            </a:lvl4pPr>
            <a:lvl5pPr marL="6582049" indent="0">
              <a:buNone/>
              <a:defRPr sz="5800" b="1"/>
            </a:lvl5pPr>
            <a:lvl6pPr marL="8227563" indent="0">
              <a:buNone/>
              <a:defRPr sz="5800" b="1"/>
            </a:lvl6pPr>
            <a:lvl7pPr marL="9873077" indent="0">
              <a:buNone/>
              <a:defRPr sz="5800" b="1"/>
            </a:lvl7pPr>
            <a:lvl8pPr marL="11518591" indent="0">
              <a:buNone/>
              <a:defRPr sz="5800" b="1"/>
            </a:lvl8pPr>
            <a:lvl9pPr marL="1316410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3" y="8119533"/>
            <a:ext cx="14146213" cy="14751476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5" y="1019387"/>
            <a:ext cx="10529095" cy="433832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019393"/>
            <a:ext cx="17891125" cy="21851622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7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5" y="5357713"/>
            <a:ext cx="10529095" cy="17513302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8" y="17922240"/>
            <a:ext cx="19202400" cy="211582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8" y="2287693"/>
            <a:ext cx="19202400" cy="15361920"/>
          </a:xfrm>
        </p:spPr>
        <p:txBody>
          <a:bodyPr/>
          <a:lstStyle>
            <a:lvl1pPr marL="0" indent="0">
              <a:buNone/>
              <a:defRPr sz="11500"/>
            </a:lvl1pPr>
            <a:lvl2pPr marL="1645514" indent="0">
              <a:buNone/>
              <a:defRPr sz="10100"/>
            </a:lvl2pPr>
            <a:lvl3pPr marL="3291024" indent="0">
              <a:buNone/>
              <a:defRPr sz="8700"/>
            </a:lvl3pPr>
            <a:lvl4pPr marL="4936539" indent="0">
              <a:buNone/>
              <a:defRPr sz="7200"/>
            </a:lvl4pPr>
            <a:lvl5pPr marL="6582049" indent="0">
              <a:buNone/>
              <a:defRPr sz="7200"/>
            </a:lvl5pPr>
            <a:lvl6pPr marL="8227563" indent="0">
              <a:buNone/>
              <a:defRPr sz="7200"/>
            </a:lvl6pPr>
            <a:lvl7pPr marL="9873077" indent="0">
              <a:buNone/>
              <a:defRPr sz="7200"/>
            </a:lvl7pPr>
            <a:lvl8pPr marL="11518591" indent="0">
              <a:buNone/>
              <a:defRPr sz="7200"/>
            </a:lvl8pPr>
            <a:lvl9pPr marL="13164102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8" y="20038062"/>
            <a:ext cx="19202400" cy="3004818"/>
          </a:xfrm>
        </p:spPr>
        <p:txBody>
          <a:bodyPr/>
          <a:lstStyle>
            <a:lvl1pPr marL="0" indent="0">
              <a:buNone/>
              <a:defRPr sz="5000"/>
            </a:lvl1pPr>
            <a:lvl2pPr marL="1645514" indent="0">
              <a:buNone/>
              <a:defRPr sz="4300"/>
            </a:lvl2pPr>
            <a:lvl3pPr marL="3291024" indent="0">
              <a:buNone/>
              <a:defRPr sz="3600"/>
            </a:lvl3pPr>
            <a:lvl4pPr marL="4936539" indent="0">
              <a:buNone/>
              <a:defRPr sz="3300"/>
            </a:lvl4pPr>
            <a:lvl5pPr marL="6582049" indent="0">
              <a:buNone/>
              <a:defRPr sz="3300"/>
            </a:lvl5pPr>
            <a:lvl6pPr marL="8227563" indent="0">
              <a:buNone/>
              <a:defRPr sz="3300"/>
            </a:lvl6pPr>
            <a:lvl7pPr marL="9873077" indent="0">
              <a:buNone/>
              <a:defRPr sz="3300"/>
            </a:lvl7pPr>
            <a:lvl8pPr marL="11518591" indent="0">
              <a:buNone/>
              <a:defRPr sz="3300"/>
            </a:lvl8pPr>
            <a:lvl9pPr marL="13164102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1025316"/>
            <a:ext cx="28803600" cy="4267200"/>
          </a:xfrm>
          <a:prstGeom prst="rect">
            <a:avLst/>
          </a:prstGeom>
        </p:spPr>
        <p:txBody>
          <a:bodyPr vert="horz" lIns="329104" tIns="164551" rIns="329104" bIns="1645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5974086"/>
            <a:ext cx="28803600" cy="16896928"/>
          </a:xfrm>
          <a:prstGeom prst="rect">
            <a:avLst/>
          </a:prstGeom>
        </p:spPr>
        <p:txBody>
          <a:bodyPr vert="horz" lIns="329104" tIns="164551" rIns="329104" bIns="1645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0" y="23730379"/>
            <a:ext cx="10134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0" y="23730379"/>
            <a:ext cx="7467600" cy="1363133"/>
          </a:xfrm>
          <a:prstGeom prst="rect">
            <a:avLst/>
          </a:prstGeom>
        </p:spPr>
        <p:txBody>
          <a:bodyPr vert="horz" lIns="329104" tIns="164551" rIns="329104" bIns="164551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514" rtl="0" eaLnBrk="1" latinLnBrk="0" hangingPunct="1">
        <a:spcBef>
          <a:spcPct val="0"/>
        </a:spcBef>
        <a:buNone/>
        <a:defRPr sz="1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133" indent="-1234133" algn="l" defTabSz="1645514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959" indent="-1028446" algn="l" defTabSz="1645514" rtl="0" eaLnBrk="1" latinLnBrk="0" hangingPunct="1">
        <a:spcBef>
          <a:spcPct val="20000"/>
        </a:spcBef>
        <a:buFont typeface="Arial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784" indent="-822755" algn="l" defTabSz="1645514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293" indent="-822755" algn="l" defTabSz="1645514" rtl="0" eaLnBrk="1" latinLnBrk="0" hangingPunct="1">
        <a:spcBef>
          <a:spcPct val="20000"/>
        </a:spcBef>
        <a:buFont typeface="Arial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4808" indent="-822755" algn="l" defTabSz="1645514" rtl="0" eaLnBrk="1" latinLnBrk="0" hangingPunct="1">
        <a:spcBef>
          <a:spcPct val="20000"/>
        </a:spcBef>
        <a:buFont typeface="Arial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0318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5833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1347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6861" indent="-822755" algn="l" defTabSz="1645514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51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024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53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049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7563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077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8591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4102" algn="l" defTabSz="164551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3203212" y="-3203215"/>
            <a:ext cx="25597570" cy="3200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85500" y="20027116"/>
            <a:ext cx="12568465" cy="5181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14015726" y="-12243372"/>
            <a:ext cx="4258532" cy="30359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4892" y="20511740"/>
            <a:ext cx="7229891" cy="408719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>
                <a:latin typeface="Helvetica"/>
                <a:cs typeface="Helvetica"/>
              </a:rPr>
              <a:t>About </a:t>
            </a:r>
            <a:r>
              <a:rPr lang="en-US" sz="4500" b="1" dirty="0" smtClean="0">
                <a:latin typeface="Helvetica"/>
                <a:cs typeface="Helvetica"/>
              </a:rPr>
              <a:t>Cerberus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dolor</a:t>
            </a:r>
          </a:p>
          <a:p>
            <a:pPr>
              <a:lnSpc>
                <a:spcPct val="110000"/>
              </a:lnSpc>
            </a:pP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 smtClean="0">
                <a:latin typeface="Helvetica"/>
                <a:cs typeface="Helvetica"/>
              </a:rPr>
              <a:t>consect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 smtClean="0">
                <a:latin typeface="Helvetica"/>
                <a:cs typeface="Helvetica"/>
              </a:rPr>
              <a:t>lgk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 smtClean="0">
                <a:latin typeface="Helvetica"/>
                <a:cs typeface="Helvetica"/>
              </a:rPr>
              <a:t>sed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sed. </a:t>
            </a:r>
            <a:r>
              <a:rPr lang="en-US" sz="3000" b="1" dirty="0" err="1">
                <a:solidFill>
                  <a:srgbClr val="2B84D2"/>
                </a:solidFill>
                <a:latin typeface="Helvetica"/>
                <a:cs typeface="Helvetica"/>
              </a:rPr>
              <a:t>github.com</a:t>
            </a:r>
            <a:r>
              <a:rPr lang="en-US" sz="3000" b="1" dirty="0">
                <a:solidFill>
                  <a:srgbClr val="2B84D2"/>
                </a:solidFill>
                <a:latin typeface="Helvetica"/>
                <a:cs typeface="Helvetica"/>
              </a:rPr>
              <a:t>/NEU-Libraries/</a:t>
            </a:r>
            <a:r>
              <a:rPr lang="en-US" sz="3000" b="1" dirty="0" err="1">
                <a:solidFill>
                  <a:srgbClr val="2B84D2"/>
                </a:solidFill>
                <a:latin typeface="Helvetica"/>
                <a:cs typeface="Helvetica"/>
              </a:rPr>
              <a:t>cerberus</a:t>
            </a:r>
            <a:endParaRPr lang="en-US" sz="3000" b="1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18900412" y="12347215"/>
            <a:ext cx="25597570" cy="914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15697197" y="-15652051"/>
            <a:ext cx="914400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450489" y="15057643"/>
            <a:ext cx="20441111" cy="4572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13589567" y="15113813"/>
            <a:ext cx="20537511" cy="441264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pic>
        <p:nvPicPr>
          <p:cNvPr id="6" name="Picture 5" descr="SmartCollection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5065683"/>
            <a:ext cx="12568465" cy="1496143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5400000">
            <a:off x="5372351" y="9052515"/>
            <a:ext cx="457202" cy="10769096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78955" y="5065683"/>
            <a:ext cx="7163042" cy="927014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Communities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tempor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et</a:t>
            </a: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et </a:t>
            </a:r>
            <a:r>
              <a:rPr lang="en-US" sz="3600" dirty="0">
                <a:latin typeface="Helvetica"/>
                <a:cs typeface="Helvetica"/>
              </a:rPr>
              <a:t>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nisi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21489" y="20639715"/>
            <a:ext cx="6232476" cy="439496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Disadvantages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  <a:endParaRPr lang="en-US" sz="3600" dirty="0" smtClean="0">
              <a:latin typeface="Helvetica"/>
              <a:cs typeface="Helvetica"/>
            </a:endParaRPr>
          </a:p>
        </p:txBody>
      </p:sp>
      <p:pic>
        <p:nvPicPr>
          <p:cNvPr id="3" name="Picture 2" descr="fullpagelar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2" y="14665662"/>
            <a:ext cx="9563097" cy="10017508"/>
          </a:xfrm>
          <a:prstGeom prst="rect">
            <a:avLst/>
          </a:prstGeom>
        </p:spPr>
      </p:pic>
      <p:pic>
        <p:nvPicPr>
          <p:cNvPr id="2" name="Picture 1" descr="Cerberus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740" y="21483320"/>
            <a:ext cx="2371257" cy="183233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094892" y="14497996"/>
            <a:ext cx="7163041" cy="561376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User Education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incididunt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85499" y="20639716"/>
            <a:ext cx="6213955" cy="439496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  <a:endParaRPr lang="en-US" sz="3600" dirty="0" smtClean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15618182" y="9152650"/>
            <a:ext cx="920030" cy="32156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21223221" y="9858941"/>
            <a:ext cx="457201" cy="21104352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-12341588" y="12234333"/>
            <a:ext cx="25597570" cy="9144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198" y="930260"/>
            <a:ext cx="30292735" cy="1440312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7200" dirty="0">
                <a:latin typeface="Helvetica"/>
                <a:cs typeface="Helvetica"/>
              </a:rPr>
              <a:t>Highlighting Scholarly Content in Hydra Using Communities </a:t>
            </a:r>
            <a:endParaRPr lang="en-US" sz="7200" dirty="0" smtClean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27592243" y="10177708"/>
            <a:ext cx="457200" cy="8366306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397" y="2370572"/>
            <a:ext cx="13975484" cy="199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Sarah </a:t>
            </a:r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Sweeney</a:t>
            </a:r>
            <a:endParaRPr lang="en-US" sz="5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Helvetica"/>
                <a:cs typeface="Helvetica"/>
              </a:rPr>
              <a:t>Northeastern University Library</a:t>
            </a:r>
            <a:endParaRPr lang="en-US" sz="5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35574" y="2370572"/>
            <a:ext cx="18289209" cy="199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5400" dirty="0" err="1" smtClean="0">
                <a:solidFill>
                  <a:srgbClr val="000000"/>
                </a:solidFill>
                <a:latin typeface="Helvetica"/>
                <a:cs typeface="Helvetica"/>
              </a:rPr>
              <a:t>sj.sweeney</a:t>
            </a:r>
            <a:r>
              <a:rPr lang="en-US" sz="5400" dirty="0" err="1">
                <a:solidFill>
                  <a:srgbClr val="000000"/>
                </a:solidFill>
                <a:latin typeface="Helvetica"/>
                <a:cs typeface="Helvetica"/>
              </a:rPr>
              <a:t>@neu.edu</a:t>
            </a:r>
            <a:endParaRPr lang="en-US" sz="5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r"/>
            <a:r>
              <a:rPr lang="en-US" sz="5400" dirty="0">
                <a:solidFill>
                  <a:srgbClr val="2B84D2"/>
                </a:solidFill>
                <a:latin typeface="Helvetica"/>
                <a:cs typeface="Helvetica"/>
              </a:rPr>
              <a:t>https://</a:t>
            </a:r>
            <a:r>
              <a:rPr lang="en-US" sz="5400" dirty="0" err="1" smtClean="0">
                <a:solidFill>
                  <a:srgbClr val="2B84D2"/>
                </a:solidFill>
                <a:latin typeface="Helvetica"/>
                <a:cs typeface="Helvetica"/>
              </a:rPr>
              <a:t>repository.library.northeastern.edu</a:t>
            </a:r>
            <a:endParaRPr lang="en-US" sz="5400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 rot="10800000">
            <a:off x="914397" y="4830553"/>
            <a:ext cx="30191139" cy="228601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315" y="5065683"/>
            <a:ext cx="9796984" cy="927014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ex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latin typeface="Helvetica"/>
                <a:cs typeface="Helvetica"/>
              </a:rPr>
              <a:t>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ex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latin typeface="Helvetica"/>
                <a:cs typeface="Helvetica"/>
              </a:rPr>
              <a:t>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937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3203212" y="-3203215"/>
            <a:ext cx="25597570" cy="32004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85500" y="20027116"/>
            <a:ext cx="12568465" cy="5181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14015726" y="-12243372"/>
            <a:ext cx="4258532" cy="303595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4892" y="20511740"/>
            <a:ext cx="7229891" cy="4696588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>
                <a:latin typeface="Helvetica"/>
                <a:cs typeface="Helvetica"/>
              </a:rPr>
              <a:t>About </a:t>
            </a:r>
            <a:r>
              <a:rPr lang="en-US" sz="4500" b="1" dirty="0" smtClean="0">
                <a:latin typeface="Helvetica"/>
                <a:cs typeface="Helvetica"/>
              </a:rPr>
              <a:t>Cerberus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dolor</a:t>
            </a:r>
          </a:p>
          <a:p>
            <a:pPr>
              <a:lnSpc>
                <a:spcPct val="110000"/>
              </a:lnSpc>
            </a:pP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 smtClean="0">
                <a:latin typeface="Helvetica"/>
                <a:cs typeface="Helvetica"/>
              </a:rPr>
              <a:t>consect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 smtClean="0">
                <a:latin typeface="Helvetica"/>
                <a:cs typeface="Helvetica"/>
              </a:rPr>
              <a:t>lgk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 smtClean="0">
                <a:latin typeface="Helvetica"/>
                <a:cs typeface="Helvetica"/>
              </a:rPr>
              <a:t>sed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sed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sed. </a:t>
            </a:r>
            <a:r>
              <a:rPr lang="en-US" sz="3000" b="1" dirty="0" err="1">
                <a:solidFill>
                  <a:srgbClr val="2B84D2"/>
                </a:solidFill>
                <a:latin typeface="Helvetica"/>
                <a:cs typeface="Helvetica"/>
              </a:rPr>
              <a:t>github.com</a:t>
            </a:r>
            <a:r>
              <a:rPr lang="en-US" sz="3000" b="1" dirty="0">
                <a:solidFill>
                  <a:srgbClr val="2B84D2"/>
                </a:solidFill>
                <a:latin typeface="Helvetica"/>
                <a:cs typeface="Helvetica"/>
              </a:rPr>
              <a:t>/NEU-Libraries/</a:t>
            </a:r>
            <a:r>
              <a:rPr lang="en-US" sz="3000" b="1" dirty="0" err="1">
                <a:solidFill>
                  <a:srgbClr val="2B84D2"/>
                </a:solidFill>
                <a:latin typeface="Helvetica"/>
                <a:cs typeface="Helvetica"/>
              </a:rPr>
              <a:t>cerberus</a:t>
            </a:r>
            <a:endParaRPr lang="en-US" sz="3000" b="1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pic>
        <p:nvPicPr>
          <p:cNvPr id="6" name="Picture 5" descr="SmartCollection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5065683"/>
            <a:ext cx="12568465" cy="149614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078955" y="5065683"/>
            <a:ext cx="7163042" cy="9270149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Communities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tempor</a:t>
            </a:r>
            <a:endParaRPr lang="en-US" sz="3600" dirty="0" smtClean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et</a:t>
            </a: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et </a:t>
            </a:r>
            <a:r>
              <a:rPr lang="en-US" sz="3600" dirty="0">
                <a:latin typeface="Helvetica"/>
                <a:cs typeface="Helvetica"/>
              </a:rPr>
              <a:t>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nisi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21489" y="20639715"/>
            <a:ext cx="6232476" cy="4394966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Disadvantages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  <a:endParaRPr lang="en-US" sz="3600" dirty="0" smtClean="0">
              <a:latin typeface="Helvetica"/>
              <a:cs typeface="Helvetica"/>
            </a:endParaRPr>
          </a:p>
        </p:txBody>
      </p:sp>
      <p:pic>
        <p:nvPicPr>
          <p:cNvPr id="3" name="Picture 2" descr="fullpagelar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2" y="14665662"/>
            <a:ext cx="9563097" cy="10017508"/>
          </a:xfrm>
          <a:prstGeom prst="rect">
            <a:avLst/>
          </a:prstGeom>
        </p:spPr>
      </p:pic>
      <p:pic>
        <p:nvPicPr>
          <p:cNvPr id="2" name="Picture 1" descr="Cerberus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740" y="21483320"/>
            <a:ext cx="2371257" cy="183233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094892" y="14497996"/>
            <a:ext cx="7163041" cy="561376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User Education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incididunt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 smtClean="0">
                <a:latin typeface="Helvetica"/>
                <a:cs typeface="Helvetica"/>
              </a:rPr>
              <a:t>aliqua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>
                <a:latin typeface="Helvetica"/>
                <a:cs typeface="Helvetica"/>
              </a:rPr>
              <a:t>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85499" y="20639716"/>
            <a:ext cx="6213955" cy="4394966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Advantages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do</a:t>
            </a:r>
          </a:p>
          <a:p>
            <a:pPr marL="571500" indent="-571500">
              <a:lnSpc>
                <a:spcPct val="110000"/>
              </a:lnSpc>
              <a:buFont typeface="Arial"/>
              <a:buChar char="•"/>
            </a:pP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</a:t>
            </a:r>
            <a:endParaRPr lang="en-US" sz="3600" dirty="0" smtClean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198" y="807150"/>
            <a:ext cx="30292735" cy="1686533"/>
          </a:xfrm>
          <a:prstGeom prst="rect">
            <a:avLst/>
          </a:prstGeom>
          <a:solidFill>
            <a:schemeClr val="bg1"/>
          </a:solidFill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8800" dirty="0">
                <a:latin typeface="Helvetica"/>
                <a:cs typeface="Helvetica"/>
              </a:rPr>
              <a:t>Highlighting Scholarly Content in Hydra Using Communities </a:t>
            </a:r>
            <a:endParaRPr lang="en-US" sz="1400" dirty="0" smtClean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397" y="2581213"/>
            <a:ext cx="13975484" cy="2363641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  <a:latin typeface="Helvetica"/>
                <a:cs typeface="Helvetica"/>
              </a:rPr>
              <a:t>Sarah </a:t>
            </a:r>
            <a:r>
              <a:rPr lang="en-US" sz="6600" dirty="0" smtClean="0">
                <a:solidFill>
                  <a:srgbClr val="000000"/>
                </a:solidFill>
                <a:latin typeface="Helvetica"/>
                <a:cs typeface="Helvetica"/>
              </a:rPr>
              <a:t>Sweeney</a:t>
            </a:r>
            <a:endParaRPr lang="en-US" sz="66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US" sz="6600" dirty="0" smtClean="0">
                <a:solidFill>
                  <a:srgbClr val="000000"/>
                </a:solidFill>
                <a:latin typeface="Helvetica"/>
                <a:cs typeface="Helvetica"/>
              </a:rPr>
              <a:t>Northeastern University Library</a:t>
            </a:r>
            <a:endParaRPr lang="en-US" sz="66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35574" y="2581213"/>
            <a:ext cx="18289209" cy="2363641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/>
            <a:r>
              <a:rPr lang="en-US" sz="6600" dirty="0" err="1" smtClean="0">
                <a:solidFill>
                  <a:srgbClr val="000000"/>
                </a:solidFill>
                <a:latin typeface="Helvetica"/>
                <a:cs typeface="Helvetica"/>
              </a:rPr>
              <a:t>sj.sweeney</a:t>
            </a:r>
            <a:r>
              <a:rPr lang="en-US" sz="6600" dirty="0" err="1">
                <a:solidFill>
                  <a:srgbClr val="000000"/>
                </a:solidFill>
                <a:latin typeface="Helvetica"/>
                <a:cs typeface="Helvetica"/>
              </a:rPr>
              <a:t>@neu.edu</a:t>
            </a:r>
            <a:endParaRPr lang="en-US" sz="66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algn="r"/>
            <a:r>
              <a:rPr lang="en-US" sz="6600" dirty="0">
                <a:solidFill>
                  <a:srgbClr val="2B84D2"/>
                </a:solidFill>
                <a:latin typeface="Helvetica"/>
                <a:cs typeface="Helvetica"/>
              </a:rPr>
              <a:t>https://</a:t>
            </a:r>
            <a:r>
              <a:rPr lang="en-US" sz="6600" dirty="0" err="1" smtClean="0">
                <a:solidFill>
                  <a:srgbClr val="2B84D2"/>
                </a:solidFill>
                <a:latin typeface="Helvetica"/>
                <a:cs typeface="Helvetica"/>
              </a:rPr>
              <a:t>repository.library.northeastern.edu</a:t>
            </a:r>
            <a:endParaRPr lang="en-US" sz="6600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315" y="5065683"/>
            <a:ext cx="9796984" cy="9270149"/>
          </a:xfrm>
          <a:prstGeom prst="rect">
            <a:avLst/>
          </a:prstGeom>
          <a:noFill/>
          <a:ln w="28575" cmpd="sng">
            <a:noFill/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ex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latin typeface="Helvetica"/>
                <a:cs typeface="Helvetica"/>
              </a:rPr>
              <a:t>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smtClean="0">
                <a:latin typeface="Helvetica"/>
                <a:cs typeface="Helvetica"/>
              </a:rPr>
              <a:t>ex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latin typeface="Helvetica"/>
                <a:cs typeface="Helvetica"/>
              </a:rPr>
              <a:t>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97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14839381" y="-7863688"/>
            <a:ext cx="2325232" cy="32004000"/>
          </a:xfrm>
          <a:prstGeom prst="rect">
            <a:avLst/>
          </a:prstGeom>
          <a:solidFill>
            <a:srgbClr val="D7DF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14839381" y="-12407472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14839381" y="-14839384"/>
            <a:ext cx="2325232" cy="32004000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14839384" y="-10188920"/>
            <a:ext cx="2325232" cy="32004000"/>
          </a:xfrm>
          <a:prstGeom prst="rect">
            <a:avLst/>
          </a:prstGeom>
          <a:solidFill>
            <a:srgbClr val="E8EEED"/>
          </a:solidFill>
          <a:ln>
            <a:solidFill>
              <a:srgbClr val="E7ECE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14839384" y="-12514152"/>
            <a:ext cx="2325232" cy="32004000"/>
          </a:xfrm>
          <a:prstGeom prst="rect">
            <a:avLst/>
          </a:prstGeom>
          <a:solidFill>
            <a:srgbClr val="2B84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4839381" y="-5538456"/>
            <a:ext cx="2325232" cy="3200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1762939"/>
            <a:ext cx="5548473" cy="4827859"/>
          </a:xfrm>
          <a:prstGeom prst="rect">
            <a:avLst/>
          </a:prstGeom>
          <a:noFill/>
        </p:spPr>
        <p:txBody>
          <a:bodyPr wrap="square" lIns="72009" tIns="36004" rIns="72009" bIns="36004" rtlCol="0">
            <a:spAutoFit/>
          </a:bodyPr>
          <a:lstStyle/>
          <a:p>
            <a:r>
              <a:rPr lang="en-US" sz="9600" b="1" dirty="0" smtClean="0">
                <a:latin typeface="Helvetica"/>
                <a:cs typeface="Helvetica"/>
              </a:rPr>
              <a:t>Title</a:t>
            </a:r>
          </a:p>
          <a:p>
            <a:r>
              <a:rPr lang="en-US" sz="7200" dirty="0" smtClean="0">
                <a:latin typeface="Garamond"/>
                <a:cs typeface="Garamond"/>
              </a:rPr>
              <a:t>Attribution</a:t>
            </a:r>
          </a:p>
          <a:p>
            <a:r>
              <a:rPr lang="en-US" sz="6000" b="1" dirty="0" smtClean="0">
                <a:latin typeface="Helvetica"/>
                <a:cs typeface="Helvetica"/>
              </a:rPr>
              <a:t>Heading</a:t>
            </a:r>
            <a:endParaRPr lang="en-US" sz="6000" dirty="0" smtClean="0">
              <a:latin typeface="Garamond"/>
              <a:cs typeface="Garamond"/>
            </a:endParaRPr>
          </a:p>
          <a:p>
            <a:r>
              <a:rPr lang="en-US" sz="4500" b="1" dirty="0" smtClean="0">
                <a:latin typeface="Helvetica"/>
                <a:cs typeface="Helvetica"/>
              </a:rPr>
              <a:t>Heading</a:t>
            </a:r>
            <a:endParaRPr lang="en-US" sz="45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Body </a:t>
            </a:r>
            <a:r>
              <a:rPr lang="en-US" sz="3600" dirty="0">
                <a:latin typeface="Garamond"/>
                <a:cs typeface="Garamond"/>
              </a:rPr>
              <a:t>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17245425"/>
            <a:ext cx="9256058" cy="5004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b="1" dirty="0" smtClean="0">
                <a:latin typeface="Helvetica"/>
                <a:cs typeface="Helvetica"/>
              </a:rPr>
              <a:t>Heading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3600" dirty="0" err="1">
                <a:latin typeface="Helvetica"/>
                <a:cs typeface="Helvetica"/>
              </a:rPr>
              <a:t>Lorem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ipsum</a:t>
            </a:r>
            <a:r>
              <a:rPr lang="en-US" sz="3600" dirty="0">
                <a:latin typeface="Helvetica"/>
                <a:cs typeface="Helvetica"/>
              </a:rPr>
              <a:t> dolor sit </a:t>
            </a:r>
            <a:r>
              <a:rPr lang="en-US" sz="3600" dirty="0" err="1">
                <a:latin typeface="Helvetica"/>
                <a:cs typeface="Helvetica"/>
              </a:rPr>
              <a:t>amet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consectetur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adipiscing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elit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sed</a:t>
            </a:r>
            <a:r>
              <a:rPr lang="en-US" sz="3600" dirty="0">
                <a:latin typeface="Helvetica"/>
                <a:cs typeface="Helvetica"/>
              </a:rPr>
              <a:t> do </a:t>
            </a:r>
            <a:r>
              <a:rPr lang="en-US" sz="3600" dirty="0" err="1">
                <a:latin typeface="Helvetica"/>
                <a:cs typeface="Helvetica"/>
              </a:rPr>
              <a:t>eiusmod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tempor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incididunt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labore</a:t>
            </a:r>
            <a:r>
              <a:rPr lang="en-US" sz="3600" dirty="0">
                <a:latin typeface="Helvetica"/>
                <a:cs typeface="Helvetica"/>
              </a:rPr>
              <a:t> et </a:t>
            </a:r>
            <a:r>
              <a:rPr lang="en-US" sz="3600" dirty="0" err="1">
                <a:latin typeface="Helvetica"/>
                <a:cs typeface="Helvetica"/>
              </a:rPr>
              <a:t>dolore</a:t>
            </a:r>
            <a:r>
              <a:rPr lang="en-US" sz="3600" dirty="0">
                <a:latin typeface="Helvetica"/>
                <a:cs typeface="Helvetica"/>
              </a:rPr>
              <a:t> magna </a:t>
            </a:r>
            <a:r>
              <a:rPr lang="en-US" sz="3600" dirty="0" err="1">
                <a:latin typeface="Helvetica"/>
                <a:cs typeface="Helvetica"/>
              </a:rPr>
              <a:t>aliqua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enim</a:t>
            </a:r>
            <a:r>
              <a:rPr lang="en-US" sz="3600" dirty="0">
                <a:latin typeface="Helvetica"/>
                <a:cs typeface="Helvetica"/>
              </a:rPr>
              <a:t> ad minim </a:t>
            </a:r>
            <a:r>
              <a:rPr lang="en-US" sz="3600" dirty="0" err="1">
                <a:latin typeface="Helvetica"/>
                <a:cs typeface="Helvetica"/>
              </a:rPr>
              <a:t>veniam</a:t>
            </a:r>
            <a:r>
              <a:rPr lang="en-US" sz="3600" dirty="0">
                <a:latin typeface="Helvetica"/>
                <a:cs typeface="Helvetica"/>
              </a:rPr>
              <a:t>, </a:t>
            </a:r>
            <a:r>
              <a:rPr lang="en-US" sz="3600" dirty="0" err="1">
                <a:latin typeface="Helvetica"/>
                <a:cs typeface="Helvetica"/>
              </a:rPr>
              <a:t>quis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nostrud</a:t>
            </a:r>
            <a:r>
              <a:rPr lang="en-US" sz="3600" dirty="0">
                <a:latin typeface="Helvetica"/>
                <a:cs typeface="Helvetica"/>
              </a:rPr>
              <a:t> exercitation </a:t>
            </a:r>
            <a:r>
              <a:rPr lang="en-US" sz="3600" dirty="0" err="1">
                <a:latin typeface="Helvetica"/>
                <a:cs typeface="Helvetica"/>
              </a:rPr>
              <a:t>ullamco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laboris</a:t>
            </a:r>
            <a:r>
              <a:rPr lang="en-US" sz="3600" dirty="0">
                <a:latin typeface="Helvetica"/>
                <a:cs typeface="Helvetica"/>
              </a:rPr>
              <a:t> nisi </a:t>
            </a:r>
            <a:r>
              <a:rPr lang="en-US" sz="3600" dirty="0" err="1">
                <a:latin typeface="Helvetica"/>
                <a:cs typeface="Helvetica"/>
              </a:rPr>
              <a:t>ut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aliquip</a:t>
            </a:r>
            <a:r>
              <a:rPr lang="en-US" sz="3600" dirty="0">
                <a:latin typeface="Helvetica"/>
                <a:cs typeface="Helvetica"/>
              </a:rPr>
              <a:t> ex </a:t>
            </a:r>
            <a:r>
              <a:rPr lang="en-US" sz="3600" dirty="0" err="1">
                <a:latin typeface="Helvetica"/>
                <a:cs typeface="Helvetica"/>
              </a:rPr>
              <a:t>ea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commodo</a:t>
            </a:r>
            <a:r>
              <a:rPr lang="en-US" sz="3600" dirty="0">
                <a:latin typeface="Helvetica"/>
                <a:cs typeface="Helvetica"/>
              </a:rPr>
              <a:t> </a:t>
            </a:r>
            <a:r>
              <a:rPr lang="en-US" sz="3600" dirty="0" err="1">
                <a:latin typeface="Helvetica"/>
                <a:cs typeface="Helvetica"/>
              </a:rPr>
              <a:t>consequat</a:t>
            </a:r>
            <a:r>
              <a:rPr lang="en-US" sz="3600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2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689</Words>
  <Application>Microsoft Macintosh PowerPoint</Application>
  <PresentationFormat>Custom</PresentationFormat>
  <Paragraphs>93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42</cp:revision>
  <dcterms:created xsi:type="dcterms:W3CDTF">2015-04-30T21:08:20Z</dcterms:created>
  <dcterms:modified xsi:type="dcterms:W3CDTF">2015-05-12T16:21:47Z</dcterms:modified>
</cp:coreProperties>
</file>