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51" userDrawn="1">
          <p15:clr>
            <a:srgbClr val="A4A3A4"/>
          </p15:clr>
        </p15:guide>
        <p15:guide id="2" pos="8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A6AB"/>
    <a:srgbClr val="3498DB"/>
    <a:srgbClr val="2C3E50"/>
    <a:srgbClr val="A27082"/>
    <a:srgbClr val="8FA7AD"/>
    <a:srgbClr val="A15265"/>
    <a:srgbClr val="998FB8"/>
    <a:srgbClr val="A8ACC4"/>
    <a:srgbClr val="D5A4BA"/>
    <a:srgbClr val="E5AC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5"/>
    <p:restoredTop sz="94828"/>
  </p:normalViewPr>
  <p:slideViewPr>
    <p:cSldViewPr snapToGrid="0" snapToObjects="1" showGuides="1">
      <p:cViewPr>
        <p:scale>
          <a:sx n="45" d="100"/>
          <a:sy n="45" d="100"/>
        </p:scale>
        <p:origin x="320" y="144"/>
      </p:cViewPr>
      <p:guideLst>
        <p:guide orient="horz" pos="18951"/>
        <p:guide pos="88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5/27/16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5/27/16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chart" Target="../charts/chart5.xml"/><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37931297"/>
              </p:ext>
            </p:extLst>
          </p:nvPr>
        </p:nvGraphicFramePr>
        <p:xfrm>
          <a:off x="10551705" y="11666594"/>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851398"/>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2526" y="6038789"/>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000" dirty="0" smtClean="0">
                <a:latin typeface="Helvetica" charset="0"/>
                <a:ea typeface="Helvetica" charset="0"/>
                <a:cs typeface="Helvetica" charset="0"/>
              </a:rPr>
              <a:t/>
            </a:r>
            <a:br>
              <a:rPr lang="en-US" sz="20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3166938"/>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p>
        </p:txBody>
      </p:sp>
      <p:sp>
        <p:nvSpPr>
          <p:cNvPr id="30" name="TextBox 29"/>
          <p:cNvSpPr txBox="1"/>
          <p:nvPr/>
        </p:nvSpPr>
        <p:spPr>
          <a:xfrm>
            <a:off x="9198865" y="18772853"/>
            <a:ext cx="20061936" cy="2428274"/>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smtClean="0">
                <a:latin typeface="Helvetica" charset="0"/>
                <a:ea typeface="Helvetica" charset="0"/>
                <a:cs typeface="Helvetica" charset="0"/>
              </a:rPr>
              <a:t>When the impressions table is processed, the user agent value is compared against the known bots list. </a:t>
            </a:r>
          </a:p>
          <a:p>
            <a:pPr marL="342900" indent="-342900">
              <a:buFont typeface="Arial" charset="0"/>
              <a:buChar char="•"/>
            </a:pPr>
            <a:r>
              <a:rPr lang="en-US" sz="2300" dirty="0" smtClean="0">
                <a:latin typeface="Helvetica" charset="0"/>
                <a:ea typeface="Helvetica" charset="0"/>
                <a:cs typeface="Helvetica" charset="0"/>
              </a:rPr>
              <a:t>If a user agent matches a known bot, the impression’s public value is set to "false" and filtered out of the statistics that are displayed to users in the interface.</a:t>
            </a:r>
          </a:p>
          <a:p>
            <a:pPr marL="342900" indent="-342900">
              <a:buFont typeface="Arial" charset="0"/>
              <a:buChar char="•"/>
            </a:pPr>
            <a:r>
              <a:rPr lang="en-US" sz="2300" dirty="0">
                <a:latin typeface="Helvetica" charset="0"/>
                <a:ea typeface="Helvetica" charset="0"/>
                <a:cs typeface="Helvetica" charset="0"/>
              </a:rPr>
              <a:t>Jobs are run nightly and weekly</a:t>
            </a:r>
            <a:r>
              <a:rPr lang="en-US" sz="2300" dirty="0" smtClean="0">
                <a:latin typeface="Helvetica" charset="0"/>
                <a:ea typeface="Helvetica" charset="0"/>
                <a:cs typeface="Helvetica" charset="0"/>
              </a:rPr>
              <a:t>. </a:t>
            </a:r>
            <a:endParaRPr lang="en-US" sz="2300" dirty="0">
              <a:latin typeface="Helvetica" charset="0"/>
              <a:ea typeface="Helvetica" charset="0"/>
              <a:cs typeface="Helvetica" charset="0"/>
            </a:endParaRPr>
          </a:p>
        </p:txBody>
      </p:sp>
      <p:sp>
        <p:nvSpPr>
          <p:cNvPr id="37" name="TextBox 36"/>
          <p:cNvSpPr txBox="1"/>
          <p:nvPr/>
        </p:nvSpPr>
        <p:spPr>
          <a:xfrm>
            <a:off x="9198864" y="21442999"/>
            <a:ext cx="20054478"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user agent value is compared against the known bots list. If a user agent matches a known bot, the impression’s public value is set to "false" and filtered out of the statistics that are displayed to users in the interface.</a:t>
            </a:r>
          </a:p>
        </p:txBody>
      </p:sp>
      <p:graphicFrame>
        <p:nvGraphicFramePr>
          <p:cNvPr id="2" name="Table 1"/>
          <p:cNvGraphicFramePr>
            <a:graphicFrameLocks noGrp="1"/>
          </p:cNvGraphicFramePr>
          <p:nvPr>
            <p:extLst>
              <p:ext uri="{D42A27DB-BD31-4B8C-83A1-F6EECF244321}">
                <p14:modId xmlns:p14="http://schemas.microsoft.com/office/powerpoint/2010/main" val="1982229929"/>
              </p:ext>
            </p:extLst>
          </p:nvPr>
        </p:nvGraphicFramePr>
        <p:xfrm>
          <a:off x="9548036" y="23394602"/>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961631" y="21285043"/>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72229" y="13781306"/>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975351" y="31363071"/>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Popular Items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Top 10 files</a:t>
            </a:r>
            <a:endParaRPr lang="en-US" sz="2300" dirty="0">
              <a:latin typeface="Helvetica" charset="0"/>
              <a:ea typeface="Helvetica" charset="0"/>
              <a:cs typeface="Helvetica" charset="0"/>
            </a:endParaRPr>
          </a:p>
        </p:txBody>
      </p:sp>
      <p:sp>
        <p:nvSpPr>
          <p:cNvPr id="50" name="TextBox 49"/>
          <p:cNvSpPr txBox="1"/>
          <p:nvPr/>
        </p:nvSpPr>
        <p:spPr>
          <a:xfrm>
            <a:off x="14020801" y="9374174"/>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1100945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109677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1042962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1050967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53755932"/>
              </p:ext>
            </p:extLst>
          </p:nvPr>
        </p:nvGraphicFramePr>
        <p:xfrm>
          <a:off x="15010682" y="11671530"/>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1064750090"/>
              </p:ext>
            </p:extLst>
          </p:nvPr>
        </p:nvGraphicFramePr>
        <p:xfrm>
          <a:off x="21107736" y="11674950"/>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431095306"/>
              </p:ext>
            </p:extLst>
          </p:nvPr>
        </p:nvGraphicFramePr>
        <p:xfrm>
          <a:off x="1468490" y="22970675"/>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105065" y="15066112"/>
            <a:ext cx="7487683" cy="5947937"/>
          </a:xfrm>
          <a:prstGeom prst="rect">
            <a:avLst/>
          </a:prstGeom>
          <a:ln>
            <a:solidFill>
              <a:schemeClr val="tx1"/>
            </a:solidFill>
          </a:ln>
        </p:spPr>
      </p:pic>
      <p:pic>
        <p:nvPicPr>
          <p:cNvPr id="22" name="Picture 21"/>
          <p:cNvPicPr>
            <a:picLocks noChangeAspect="1"/>
          </p:cNvPicPr>
          <p:nvPr/>
        </p:nvPicPr>
        <p:blipFill rotWithShape="1">
          <a:blip r:embed="rId8">
            <a:extLst>
              <a:ext uri="{28A0092B-C50C-407E-A947-70E740481C1C}">
                <a14:useLocalDpi xmlns:a14="http://schemas.microsoft.com/office/drawing/2010/main" val="0"/>
              </a:ext>
            </a:extLst>
          </a:blip>
          <a:srcRect t="6163"/>
          <a:stretch/>
        </p:blipFill>
        <p:spPr>
          <a:xfrm>
            <a:off x="987056" y="32644931"/>
            <a:ext cx="7731642" cy="9158618"/>
          </a:xfrm>
          <a:prstGeom prst="rect">
            <a:avLst/>
          </a:prstGeom>
          <a:ln>
            <a:solidFill>
              <a:schemeClr val="tx1"/>
            </a:solid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7"/>
            <a:ext cx="20138065" cy="12138838"/>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964400" y="39902099"/>
            <a:ext cx="9671374" cy="191428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a:t>
            </a:r>
            <a:r>
              <a:rPr lang="en-US" sz="3800" dirty="0" smtClean="0">
                <a:solidFill>
                  <a:srgbClr val="2C3E50"/>
                </a:solidFill>
                <a:latin typeface="Gotham Medium"/>
                <a:cs typeface="Gotham Medium"/>
              </a:rPr>
              <a:t>More</a:t>
            </a:r>
          </a:p>
          <a:p>
            <a:pPr algn="ctr">
              <a:lnSpc>
                <a:spcPct val="90000"/>
              </a:lnSpc>
            </a:pPr>
            <a:endParaRPr lang="en-US" sz="2000" dirty="0" smtClean="0">
              <a:solidFill>
                <a:srgbClr val="2C3E50"/>
              </a:solidFill>
              <a:latin typeface="Gotham Book"/>
              <a:cs typeface="Gotham Book"/>
            </a:endParaRPr>
          </a:p>
          <a:p>
            <a:pPr>
              <a:lnSpc>
                <a:spcPct val="110000"/>
              </a:lnSpc>
            </a:pPr>
            <a:r>
              <a:rPr lang="en-US" sz="2300" dirty="0" smtClean="0">
                <a:latin typeface="Helvetica"/>
                <a:cs typeface="Helvetica"/>
              </a:rPr>
              <a:t>For </a:t>
            </a:r>
            <a:r>
              <a:rPr lang="en-US" sz="2300" dirty="0" smtClean="0">
                <a:latin typeface="Helvetica"/>
                <a:cs typeface="Helvetica"/>
              </a:rPr>
              <a:t>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1" name="TextBox 60"/>
          <p:cNvSpPr txBox="1"/>
          <p:nvPr/>
        </p:nvSpPr>
        <p:spPr>
          <a:xfrm>
            <a:off x="9193204" y="37107876"/>
            <a:ext cx="10009196" cy="1840421"/>
          </a:xfrm>
          <a:prstGeom prst="rect">
            <a:avLst/>
          </a:prstGeom>
          <a:noFill/>
          <a:ln w="28575" cmpd="sng">
            <a:solidFill>
              <a:schemeClr val="tx1"/>
            </a:solidFill>
          </a:ln>
        </p:spPr>
        <p:txBody>
          <a:bodyPr wrap="square" lIns="329104" tIns="164551" rIns="329104" bIns="164551" rtlCol="0">
            <a:spAutoFit/>
          </a:bodyPr>
          <a:lstStyle/>
          <a:p>
            <a:pPr algn="just">
              <a:lnSpc>
                <a:spcPct val="30000"/>
              </a:lnSpc>
            </a:pPr>
            <a:endParaRPr lang="en-US" sz="2000" dirty="0" smtClean="0">
              <a:latin typeface="Gotham Book"/>
              <a:cs typeface="Gotham Book"/>
            </a:endParaRPr>
          </a:p>
          <a:p>
            <a:r>
              <a:rPr lang="en-US" sz="23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65" name="TextBox 64"/>
          <p:cNvSpPr txBox="1"/>
          <p:nvPr/>
        </p:nvSpPr>
        <p:spPr>
          <a:xfrm>
            <a:off x="9197558" y="34497506"/>
            <a:ext cx="9986554" cy="19850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Daily Activity Per Hour</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 Helps inform our decision about when to schedule deploys. (Best time, Saturday at 3am. Most reasonable time, Wednesdays, 7am.</a:t>
            </a:r>
            <a:endParaRPr lang="en-US" sz="2300" dirty="0">
              <a:latin typeface="Helvetica" charset="0"/>
              <a:ea typeface="Helvetica" charset="0"/>
              <a:cs typeface="Helvetica" charset="0"/>
            </a:endParaRPr>
          </a:p>
        </p:txBody>
      </p:sp>
      <p:sp>
        <p:nvSpPr>
          <p:cNvPr id="66" name="TextBox 65"/>
          <p:cNvSpPr txBox="1"/>
          <p:nvPr/>
        </p:nvSpPr>
        <p:spPr>
          <a:xfrm>
            <a:off x="9198864" y="32375203"/>
            <a:ext cx="9985248" cy="1748088"/>
          </a:xfrm>
          <a:prstGeom prst="rect">
            <a:avLst/>
          </a:prstGeom>
          <a:noFill/>
          <a:ln w="28575" cmpd="sng">
            <a:solidFill>
              <a:schemeClr val="tx1"/>
            </a:solidFill>
          </a:ln>
        </p:spPr>
        <p:txBody>
          <a:bodyPr wrap="square" lIns="329104" tIns="164551" rIns="329104" bIns="164551" rtlCol="0">
            <a:spAutoFit/>
          </a:bodyPr>
          <a:lstStyle/>
          <a:p>
            <a:pPr marL="342900" indent="-342900">
              <a:buFont typeface="Arial" charset="0"/>
              <a:buChar char="•"/>
            </a:pPr>
            <a:r>
              <a:rPr lang="en-US" sz="2300" dirty="0" smtClean="0">
                <a:latin typeface="Helvetica" charset="0"/>
                <a:ea typeface="Helvetica" charset="0"/>
                <a:cs typeface="Helvetica" charset="0"/>
              </a:rPr>
              <a:t>Process </a:t>
            </a:r>
            <a:r>
              <a:rPr lang="en-US" sz="2300" dirty="0" smtClean="0">
                <a:latin typeface="Helvetica" charset="0"/>
                <a:ea typeface="Helvetica" charset="0"/>
                <a:cs typeface="Helvetica" charset="0"/>
              </a:rPr>
              <a:t>more statistics to improve our process</a:t>
            </a:r>
          </a:p>
          <a:p>
            <a:pPr marL="342900" indent="-342900">
              <a:buFont typeface="Arial" charset="0"/>
              <a:buChar char="•"/>
            </a:pPr>
            <a:r>
              <a:rPr lang="en-US" sz="2300" dirty="0" smtClean="0">
                <a:latin typeface="Helvetica" charset="0"/>
                <a:ea typeface="Helvetica" charset="0"/>
                <a:cs typeface="Helvetica" charset="0"/>
              </a:rPr>
              <a:t>Regular </a:t>
            </a:r>
            <a:r>
              <a:rPr lang="en-US" sz="2300" dirty="0">
                <a:latin typeface="Helvetica" charset="0"/>
                <a:ea typeface="Helvetica" charset="0"/>
                <a:cs typeface="Helvetica" charset="0"/>
              </a:rPr>
              <a:t>processing/reviewing of agents list for new </a:t>
            </a:r>
            <a:r>
              <a:rPr lang="en-US" sz="2300" dirty="0" smtClean="0">
                <a:latin typeface="Helvetica" charset="0"/>
                <a:ea typeface="Helvetica" charset="0"/>
                <a:cs typeface="Helvetica" charset="0"/>
              </a:rPr>
              <a:t>bots</a:t>
            </a:r>
          </a:p>
          <a:p>
            <a:pPr marL="342900" indent="-342900">
              <a:buFont typeface="Arial" charset="0"/>
              <a:buChar char="•"/>
            </a:pPr>
            <a:r>
              <a:rPr lang="en-US" sz="2300" dirty="0" smtClean="0">
                <a:latin typeface="Helvetica" charset="0"/>
                <a:ea typeface="Helvetica" charset="0"/>
                <a:cs typeface="Helvetica" charset="0"/>
              </a:rPr>
              <a:t>Aggregated </a:t>
            </a:r>
            <a:r>
              <a:rPr lang="en-US" sz="2300" dirty="0">
                <a:latin typeface="Helvetica" charset="0"/>
                <a:ea typeface="Helvetica" charset="0"/>
                <a:cs typeface="Helvetica" charset="0"/>
              </a:rPr>
              <a:t>statistics for Curator's </a:t>
            </a:r>
            <a:r>
              <a:rPr lang="en-US" sz="2300" dirty="0" smtClean="0">
                <a:latin typeface="Helvetica" charset="0"/>
                <a:ea typeface="Helvetica" charset="0"/>
                <a:cs typeface="Helvetica" charset="0"/>
              </a:rPr>
              <a:t>Interface</a:t>
            </a:r>
          </a:p>
          <a:p>
            <a:pPr marL="342900" indent="-342900">
              <a:buFont typeface="Arial" charset="0"/>
              <a:buChar char="•"/>
            </a:pPr>
            <a:r>
              <a:rPr lang="en-US" sz="2300" dirty="0" smtClean="0">
                <a:latin typeface="Helvetica" charset="0"/>
                <a:ea typeface="Helvetica" charset="0"/>
                <a:cs typeface="Helvetica" charset="0"/>
              </a:rPr>
              <a:t>Google </a:t>
            </a:r>
            <a:r>
              <a:rPr lang="en-US" sz="2300" dirty="0">
                <a:latin typeface="Helvetica" charset="0"/>
                <a:ea typeface="Helvetica" charset="0"/>
                <a:cs typeface="Helvetica" charset="0"/>
              </a:rPr>
              <a:t>Indexing Workbench </a:t>
            </a:r>
            <a:r>
              <a:rPr lang="en-US" sz="2300" dirty="0" smtClean="0">
                <a:latin typeface="Helvetica" charset="0"/>
                <a:ea typeface="Helvetica" charset="0"/>
                <a:cs typeface="Helvetica" charset="0"/>
              </a:rPr>
              <a:t>statistics</a:t>
            </a:r>
            <a:endParaRPr lang="en-US" sz="2300" dirty="0">
              <a:latin typeface="Helvetica" charset="0"/>
              <a:ea typeface="Helvetica" charset="0"/>
              <a:cs typeface="Helvetica" charset="0"/>
            </a:endParaRPr>
          </a:p>
        </p:txBody>
      </p:sp>
      <p:sp>
        <p:nvSpPr>
          <p:cNvPr id="68" name="Rectangle 67"/>
          <p:cNvSpPr/>
          <p:nvPr/>
        </p:nvSpPr>
        <p:spPr>
          <a:xfrm rot="5400000">
            <a:off x="19061985" y="29544931"/>
            <a:ext cx="457200" cy="20169028"/>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0" name="Rectangle 69"/>
          <p:cNvSpPr/>
          <p:nvPr/>
        </p:nvSpPr>
        <p:spPr>
          <a:xfrm rot="10800000">
            <a:off x="9207355" y="3674059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1" name="Rectangle 70"/>
          <p:cNvSpPr/>
          <p:nvPr/>
        </p:nvSpPr>
        <p:spPr>
          <a:xfrm rot="16200000">
            <a:off x="12413143" y="32392455"/>
            <a:ext cx="13716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2" name="Rectangle 71"/>
          <p:cNvSpPr/>
          <p:nvPr/>
        </p:nvSpPr>
        <p:spPr>
          <a:xfrm rot="10800000">
            <a:off x="13205460" y="2316175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4" name="TextBox 73"/>
          <p:cNvSpPr txBox="1"/>
          <p:nvPr/>
        </p:nvSpPr>
        <p:spPr>
          <a:xfrm>
            <a:off x="9206401" y="29416022"/>
            <a:ext cx="9959423" cy="16619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*spider*</a:t>
            </a:r>
          </a:p>
        </p:txBody>
      </p:sp>
      <p:sp>
        <p:nvSpPr>
          <p:cNvPr id="75" name="TextBox 74"/>
          <p:cNvSpPr txBox="1"/>
          <p:nvPr/>
        </p:nvSpPr>
        <p:spPr>
          <a:xfrm>
            <a:off x="9207925" y="25400282"/>
            <a:ext cx="9957899" cy="375479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Important Processing Values</a:t>
            </a: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Used to indicate that the impression status is complete, which to allow us to exclude items that are queued for download (incomplete).</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Impressions recorded by bots will be set to False. All other traffic is True.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True indicates that the impression has been passed through the bot blacklist. False indicates the impression has not been reviewed, and is likely less than 24 hours old.</a:t>
            </a:r>
            <a:endParaRPr lang="en-US" sz="2300" dirty="0">
              <a:latin typeface="Helvetica" charset="0"/>
              <a:ea typeface="Helvetica" charset="0"/>
              <a:cs typeface="Helvetica" charset="0"/>
            </a:endParaRPr>
          </a:p>
        </p:txBody>
      </p:sp>
      <p:sp>
        <p:nvSpPr>
          <p:cNvPr id="76" name="Rectangle 75"/>
          <p:cNvSpPr/>
          <p:nvPr/>
        </p:nvSpPr>
        <p:spPr>
          <a:xfrm rot="10800000">
            <a:off x="9243060" y="25155142"/>
            <a:ext cx="19999452"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7" name="Rectangle 76"/>
          <p:cNvSpPr/>
          <p:nvPr/>
        </p:nvSpPr>
        <p:spPr>
          <a:xfrm rot="10800000">
            <a:off x="12352020" y="2121103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8" name="Rectangle 77"/>
          <p:cNvSpPr/>
          <p:nvPr/>
        </p:nvSpPr>
        <p:spPr>
          <a:xfrm rot="10800000">
            <a:off x="9450542" y="29188588"/>
            <a:ext cx="9144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7" name="Rectangle 46"/>
          <p:cNvSpPr/>
          <p:nvPr/>
        </p:nvSpPr>
        <p:spPr>
          <a:xfrm rot="10800000">
            <a:off x="946404" y="13554455"/>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8" name="Rectangle 47"/>
          <p:cNvSpPr/>
          <p:nvPr/>
        </p:nvSpPr>
        <p:spPr>
          <a:xfrm rot="10800000">
            <a:off x="946404" y="21034247"/>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9" name="Rectangle 48"/>
          <p:cNvSpPr/>
          <p:nvPr/>
        </p:nvSpPr>
        <p:spPr>
          <a:xfrm rot="10800000">
            <a:off x="970788" y="31117031"/>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51" name="Chart 50"/>
          <p:cNvGraphicFramePr/>
          <p:nvPr>
            <p:extLst>
              <p:ext uri="{D42A27DB-BD31-4B8C-83A1-F6EECF244321}">
                <p14:modId xmlns:p14="http://schemas.microsoft.com/office/powerpoint/2010/main" val="986050572"/>
              </p:ext>
            </p:extLst>
          </p:nvPr>
        </p:nvGraphicFramePr>
        <p:xfrm>
          <a:off x="21071848" y="25539931"/>
          <a:ext cx="7435661" cy="5244869"/>
        </p:xfrm>
        <a:graphic>
          <a:graphicData uri="http://schemas.openxmlformats.org/drawingml/2006/chart">
            <c:chart xmlns:c="http://schemas.openxmlformats.org/drawingml/2006/chart" xmlns:r="http://schemas.openxmlformats.org/officeDocument/2006/relationships" r:id="rId10"/>
          </a:graphicData>
        </a:graphic>
      </p:graphicFrame>
      <p:sp>
        <p:nvSpPr>
          <p:cNvPr id="52" name="TextBox 51"/>
          <p:cNvSpPr txBox="1"/>
          <p:nvPr/>
        </p:nvSpPr>
        <p:spPr>
          <a:xfrm>
            <a:off x="20787991" y="2682857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38741" y="2691589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26771" y="2624874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459377" y="2632879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t="4467" r="22352"/>
          <a:stretch/>
        </p:blipFill>
        <p:spPr>
          <a:xfrm>
            <a:off x="20033209" y="31902569"/>
            <a:ext cx="8582496" cy="7279472"/>
          </a:xfrm>
          <a:prstGeom prst="rect">
            <a:avLst/>
          </a:prstGeom>
        </p:spPr>
      </p:pic>
      <p:sp>
        <p:nvSpPr>
          <p:cNvPr id="69" name="TextBox 68"/>
          <p:cNvSpPr txBox="1"/>
          <p:nvPr/>
        </p:nvSpPr>
        <p:spPr>
          <a:xfrm>
            <a:off x="21475968" y="333217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34090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27419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8219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9170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40043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6769368" y="33245568"/>
            <a:ext cx="1855519" cy="523220"/>
          </a:xfrm>
          <a:prstGeom prst="rect">
            <a:avLst/>
          </a:prstGeom>
          <a:noFill/>
        </p:spPr>
        <p:txBody>
          <a:bodyPr wrap="square" rtlCol="0">
            <a:spAutoFit/>
          </a:bodyPr>
          <a:lstStyle/>
          <a:p>
            <a:r>
              <a:rPr lang="en-US" sz="2800" dirty="0" smtClean="0"/>
              <a:t>Downloads</a:t>
            </a:r>
            <a:endParaRPr lang="en-US" sz="2800" dirty="0"/>
          </a:p>
        </p:txBody>
      </p:sp>
      <p:sp>
        <p:nvSpPr>
          <p:cNvPr id="85" name="Rectangle 84"/>
          <p:cNvSpPr/>
          <p:nvPr/>
        </p:nvSpPr>
        <p:spPr>
          <a:xfrm>
            <a:off x="6432819" y="333328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6808149" y="32665731"/>
            <a:ext cx="1042987" cy="523220"/>
          </a:xfrm>
          <a:prstGeom prst="rect">
            <a:avLst/>
          </a:prstGeom>
          <a:noFill/>
        </p:spPr>
        <p:txBody>
          <a:bodyPr wrap="square" rtlCol="0">
            <a:spAutoFit/>
          </a:bodyPr>
          <a:lstStyle/>
          <a:p>
            <a:r>
              <a:rPr lang="en-US" sz="2800" dirty="0" smtClean="0"/>
              <a:t>Views</a:t>
            </a:r>
            <a:endParaRPr lang="en-US" sz="2800" dirty="0"/>
          </a:p>
        </p:txBody>
      </p:sp>
      <p:sp>
        <p:nvSpPr>
          <p:cNvPr id="87" name="Rectangle 86"/>
          <p:cNvSpPr/>
          <p:nvPr/>
        </p:nvSpPr>
        <p:spPr>
          <a:xfrm>
            <a:off x="6440755" y="327457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778893" y="33840881"/>
            <a:ext cx="1855519" cy="523220"/>
          </a:xfrm>
          <a:prstGeom prst="rect">
            <a:avLst/>
          </a:prstGeom>
          <a:noFill/>
        </p:spPr>
        <p:txBody>
          <a:bodyPr wrap="square" rtlCol="0">
            <a:spAutoFit/>
          </a:bodyPr>
          <a:lstStyle/>
          <a:p>
            <a:r>
              <a:rPr lang="en-US" sz="2800" dirty="0" smtClean="0"/>
              <a:t>Streams</a:t>
            </a:r>
            <a:endParaRPr lang="en-US" sz="2800" dirty="0"/>
          </a:p>
        </p:txBody>
      </p:sp>
      <p:sp>
        <p:nvSpPr>
          <p:cNvPr id="89" name="Rectangle 88"/>
          <p:cNvSpPr/>
          <p:nvPr/>
        </p:nvSpPr>
        <p:spPr>
          <a:xfrm>
            <a:off x="6429644" y="339281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105928" y="15849108"/>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69379" y="1593641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44709" y="15269271"/>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77315" y="1534932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15453" y="16444421"/>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66204" y="1653173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846679" y="30545141"/>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510130" y="30632452"/>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856884" y="29965304"/>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506191" y="30045359"/>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890322" y="29957946"/>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543486" y="30045257"/>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882702" y="30547356"/>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547741" y="30634667"/>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31516320"/>
            <a:ext cx="20092027" cy="777240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0"/>
            <a:ext cx="20092027" cy="2233613"/>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rot="5400000">
            <a:off x="19513613" y="28985806"/>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12" name="Rectangle 111"/>
          <p:cNvSpPr/>
          <p:nvPr/>
        </p:nvSpPr>
        <p:spPr>
          <a:xfrm>
            <a:off x="9205278" y="18890513"/>
            <a:ext cx="20092027" cy="12153367"/>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217152" y="31502033"/>
            <a:ext cx="20089368" cy="858614"/>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Leveraging the Data</a:t>
            </a:r>
            <a:endParaRPr lang="en-US" sz="3800" dirty="0">
              <a:solidFill>
                <a:srgbClr val="2C3E50"/>
              </a:solidFill>
              <a:latin typeface="Gotham Medium"/>
              <a:cs typeface="Gotham Medium"/>
            </a:endParaRPr>
          </a:p>
        </p:txBody>
      </p:sp>
      <p:sp>
        <p:nvSpPr>
          <p:cNvPr id="114" name="Rectangle 113"/>
          <p:cNvSpPr/>
          <p:nvPr/>
        </p:nvSpPr>
        <p:spPr>
          <a:xfrm rot="5400000">
            <a:off x="19486498" y="20771447"/>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3890</TotalTime>
  <Words>881</Words>
  <Application>Microsoft Macintosh PowerPoint</Application>
  <PresentationFormat>Custom</PresentationFormat>
  <Paragraphs>154</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89</cp:revision>
  <dcterms:created xsi:type="dcterms:W3CDTF">2016-05-18T13:00:18Z</dcterms:created>
  <dcterms:modified xsi:type="dcterms:W3CDTF">2016-05-28T14:52:42Z</dcterms:modified>
</cp:coreProperties>
</file>