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
  </p:notesMasterIdLst>
  <p:sldIdLst>
    <p:sldId id="256" r:id="rId2"/>
    <p:sldId id="258" r:id="rId3"/>
    <p:sldId id="257" r:id="rId4"/>
  </p:sldIdLst>
  <p:sldSz cx="30267275" cy="42794238"/>
  <p:notesSz cx="6858000" cy="9144000"/>
  <p:defaultTextStyle>
    <a:defPPr>
      <a:defRPr lang="en-US"/>
    </a:defPPr>
    <a:lvl1pPr marL="0" algn="l" defTabSz="3506907" rtl="0" eaLnBrk="1" latinLnBrk="0" hangingPunct="1">
      <a:defRPr sz="6903" kern="1200">
        <a:solidFill>
          <a:schemeClr val="tx1"/>
        </a:solidFill>
        <a:latin typeface="+mn-lt"/>
        <a:ea typeface="+mn-ea"/>
        <a:cs typeface="+mn-cs"/>
      </a:defRPr>
    </a:lvl1pPr>
    <a:lvl2pPr marL="1753453" algn="l" defTabSz="3506907" rtl="0" eaLnBrk="1" latinLnBrk="0" hangingPunct="1">
      <a:defRPr sz="6903" kern="1200">
        <a:solidFill>
          <a:schemeClr val="tx1"/>
        </a:solidFill>
        <a:latin typeface="+mn-lt"/>
        <a:ea typeface="+mn-ea"/>
        <a:cs typeface="+mn-cs"/>
      </a:defRPr>
    </a:lvl2pPr>
    <a:lvl3pPr marL="3506907" algn="l" defTabSz="3506907" rtl="0" eaLnBrk="1" latinLnBrk="0" hangingPunct="1">
      <a:defRPr sz="6903" kern="1200">
        <a:solidFill>
          <a:schemeClr val="tx1"/>
        </a:solidFill>
        <a:latin typeface="+mn-lt"/>
        <a:ea typeface="+mn-ea"/>
        <a:cs typeface="+mn-cs"/>
      </a:defRPr>
    </a:lvl3pPr>
    <a:lvl4pPr marL="5260360" algn="l" defTabSz="3506907" rtl="0" eaLnBrk="1" latinLnBrk="0" hangingPunct="1">
      <a:defRPr sz="6903" kern="1200">
        <a:solidFill>
          <a:schemeClr val="tx1"/>
        </a:solidFill>
        <a:latin typeface="+mn-lt"/>
        <a:ea typeface="+mn-ea"/>
        <a:cs typeface="+mn-cs"/>
      </a:defRPr>
    </a:lvl4pPr>
    <a:lvl5pPr marL="7013814" algn="l" defTabSz="3506907" rtl="0" eaLnBrk="1" latinLnBrk="0" hangingPunct="1">
      <a:defRPr sz="6903" kern="1200">
        <a:solidFill>
          <a:schemeClr val="tx1"/>
        </a:solidFill>
        <a:latin typeface="+mn-lt"/>
        <a:ea typeface="+mn-ea"/>
        <a:cs typeface="+mn-cs"/>
      </a:defRPr>
    </a:lvl5pPr>
    <a:lvl6pPr marL="8767267" algn="l" defTabSz="3506907" rtl="0" eaLnBrk="1" latinLnBrk="0" hangingPunct="1">
      <a:defRPr sz="6903" kern="1200">
        <a:solidFill>
          <a:schemeClr val="tx1"/>
        </a:solidFill>
        <a:latin typeface="+mn-lt"/>
        <a:ea typeface="+mn-ea"/>
        <a:cs typeface="+mn-cs"/>
      </a:defRPr>
    </a:lvl6pPr>
    <a:lvl7pPr marL="10520721" algn="l" defTabSz="3506907" rtl="0" eaLnBrk="1" latinLnBrk="0" hangingPunct="1">
      <a:defRPr sz="6903" kern="1200">
        <a:solidFill>
          <a:schemeClr val="tx1"/>
        </a:solidFill>
        <a:latin typeface="+mn-lt"/>
        <a:ea typeface="+mn-ea"/>
        <a:cs typeface="+mn-cs"/>
      </a:defRPr>
    </a:lvl7pPr>
    <a:lvl8pPr marL="12274174" algn="l" defTabSz="3506907" rtl="0" eaLnBrk="1" latinLnBrk="0" hangingPunct="1">
      <a:defRPr sz="6903" kern="1200">
        <a:solidFill>
          <a:schemeClr val="tx1"/>
        </a:solidFill>
        <a:latin typeface="+mn-lt"/>
        <a:ea typeface="+mn-ea"/>
        <a:cs typeface="+mn-cs"/>
      </a:defRPr>
    </a:lvl8pPr>
    <a:lvl9pPr marL="14027628" algn="l" defTabSz="3506907" rtl="0" eaLnBrk="1" latinLnBrk="0" hangingPunct="1">
      <a:defRPr sz="690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59" userDrawn="1">
          <p15:clr>
            <a:srgbClr val="A4A3A4"/>
          </p15:clr>
        </p15:guide>
        <p15:guide id="2" pos="1315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62D2"/>
    <a:srgbClr val="D998BA"/>
    <a:srgbClr val="995788"/>
    <a:srgbClr val="FFC0DB"/>
    <a:srgbClr val="DE5BBF"/>
    <a:srgbClr val="A797EB"/>
    <a:srgbClr val="DCD5C5"/>
    <a:srgbClr val="9A5489"/>
    <a:srgbClr val="8B7C6D"/>
    <a:srgbClr val="7B62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727"/>
    <p:restoredTop sz="94874"/>
  </p:normalViewPr>
  <p:slideViewPr>
    <p:cSldViewPr snapToGrid="0" snapToObjects="1" showGuides="1">
      <p:cViewPr>
        <p:scale>
          <a:sx n="70" d="100"/>
          <a:sy n="70" d="100"/>
        </p:scale>
        <p:origin x="2064" y="-9232"/>
      </p:cViewPr>
      <p:guideLst>
        <p:guide orient="horz" pos="13959"/>
        <p:guide pos="1315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microsoft.com/office/2011/relationships/chartStyle" Target="style10.xml"/><Relationship Id="rId2" Type="http://schemas.microsoft.com/office/2011/relationships/chartColorStyle" Target="colors10.xml"/><Relationship Id="rId3"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microsoft.com/office/2011/relationships/chartStyle" Target="style11.xml"/><Relationship Id="rId2" Type="http://schemas.microsoft.com/office/2011/relationships/chartColorStyle" Target="colors11.xml"/><Relationship Id="rId3" Type="http://schemas.openxmlformats.org/officeDocument/2006/relationships/package" Target="../embeddings/Microsoft_Excel_Worksheet11.xlsx"/></Relationships>
</file>

<file path=ppt/charts/_rels/chart12.xml.rels><?xml version="1.0" encoding="UTF-8" standalone="yes"?>
<Relationships xmlns="http://schemas.openxmlformats.org/package/2006/relationships"><Relationship Id="rId1" Type="http://schemas.microsoft.com/office/2011/relationships/chartStyle" Target="style12.xml"/><Relationship Id="rId2" Type="http://schemas.microsoft.com/office/2011/relationships/chartColorStyle" Target="colors12.xml"/><Relationship Id="rId3" Type="http://schemas.openxmlformats.org/officeDocument/2006/relationships/package" Target="../embeddings/Microsoft_Excel_Worksheet12.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microsoft.com/office/2011/relationships/chartStyle" Target="style7.xml"/><Relationship Id="rId2" Type="http://schemas.microsoft.com/office/2011/relationships/chartColorStyle" Target="colors7.xml"/><Relationship Id="rId3"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microsoft.com/office/2011/relationships/chartStyle" Target="style8.xml"/><Relationship Id="rId2" Type="http://schemas.microsoft.com/office/2011/relationships/chartColorStyle" Target="colors8.xml"/><Relationship Id="rId3"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microsoft.com/office/2011/relationships/chartStyle" Target="style9.xml"/><Relationship Id="rId2" Type="http://schemas.microsoft.com/office/2011/relationships/chartColorStyle" Target="colors9.xml"/><Relationship Id="rId3"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File Views</a:t>
            </a:r>
            <a:endParaRPr lang="en-US" sz="3200" b="1" dirty="0">
              <a:solidFill>
                <a:srgbClr val="2C3E50"/>
              </a:solidFill>
              <a:latin typeface="Helvetica" charset="0"/>
              <a:ea typeface="Helvetica" charset="0"/>
              <a:cs typeface="Helvetica" charset="0"/>
            </a:endParaRPr>
          </a:p>
        </c:rich>
      </c:tx>
      <c:layout/>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Views</c:v>
                </c:pt>
              </c:strCache>
            </c:strRef>
          </c:tx>
          <c:spPr>
            <a:ln w="38100">
              <a:solidFill>
                <a:srgbClr val="ECF0F1"/>
              </a:solidFill>
            </a:ln>
          </c:spPr>
          <c:dPt>
            <c:idx val="0"/>
            <c:bubble3D val="0"/>
            <c:spPr>
              <a:solidFill>
                <a:srgbClr val="998FB8"/>
              </a:solidFill>
              <a:ln w="38100">
                <a:solidFill>
                  <a:srgbClr val="ECF0F1"/>
                </a:solidFill>
              </a:ln>
              <a:effectLst/>
            </c:spPr>
          </c:dPt>
          <c:dPt>
            <c:idx val="1"/>
            <c:bubble3D val="0"/>
            <c:spPr>
              <a:solidFill>
                <a:srgbClr val="8FA7AD"/>
              </a:solidFill>
              <a:ln w="38100">
                <a:solidFill>
                  <a:srgbClr val="ECF0F1"/>
                </a:solidFill>
              </a:ln>
              <a:effectLst/>
            </c:spPr>
          </c:dPt>
          <c:dPt>
            <c:idx val="2"/>
            <c:bubble3D val="0"/>
            <c:spPr>
              <a:solidFill>
                <a:schemeClr val="accent3"/>
              </a:solidFill>
              <a:ln w="38100">
                <a:solidFill>
                  <a:srgbClr val="ECF0F1"/>
                </a:solidFill>
              </a:ln>
              <a:effectLst/>
            </c:spPr>
          </c:dPt>
          <c:dPt>
            <c:idx val="3"/>
            <c:bubble3D val="0"/>
            <c:spPr>
              <a:solidFill>
                <a:schemeClr val="accent4"/>
              </a:solidFill>
              <a:ln w="38100">
                <a:solidFill>
                  <a:srgbClr val="ECF0F1"/>
                </a:solidFill>
              </a:ln>
              <a:effectLst/>
            </c:spPr>
          </c:dPt>
          <c:dLbls>
            <c:dLbl>
              <c:idx val="0"/>
              <c:layout>
                <c:manualLayout>
                  <c:x val="-0.089783703852718"/>
                  <c:y val="0.12313910508463"/>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2"/>
                <c:pt idx="0">
                  <c:v>Humans</c:v>
                </c:pt>
                <c:pt idx="1">
                  <c:v>Bots</c:v>
                </c:pt>
              </c:strCache>
            </c:strRef>
          </c:cat>
          <c:val>
            <c:numRef>
              <c:f>Sheet1!$B$2:$B$5</c:f>
              <c:numCache>
                <c:formatCode>#,##0</c:formatCode>
                <c:ptCount val="4"/>
                <c:pt idx="0">
                  <c:v>11601.0</c:v>
                </c:pt>
                <c:pt idx="1">
                  <c:v>134120.0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spPr>
            <a:ln>
              <a:solidFill>
                <a:schemeClr val="bg1"/>
              </a:solidFill>
            </a:ln>
          </c:spPr>
          <c:dPt>
            <c:idx val="0"/>
            <c:bubble3D val="0"/>
            <c:spPr>
              <a:solidFill>
                <a:srgbClr val="D1A6AB"/>
              </a:solidFill>
              <a:ln w="19050">
                <a:solidFill>
                  <a:schemeClr val="bg1"/>
                </a:solidFill>
              </a:ln>
              <a:effectLst/>
            </c:spPr>
          </c:dPt>
          <c:dPt>
            <c:idx val="1"/>
            <c:bubble3D val="0"/>
            <c:spPr>
              <a:solidFill>
                <a:srgbClr val="A8ACC4"/>
              </a:solidFill>
              <a:ln w="19050">
                <a:solidFill>
                  <a:schemeClr val="bg1"/>
                </a:solidFill>
              </a:ln>
              <a:effectLst/>
            </c:spPr>
          </c:dPt>
          <c:dPt>
            <c:idx val="2"/>
            <c:bubble3D val="0"/>
            <c:spPr>
              <a:solidFill>
                <a:srgbClr val="B4A59E"/>
              </a:solidFill>
              <a:ln w="19050">
                <a:solidFill>
                  <a:schemeClr val="bg1"/>
                </a:solidFill>
              </a:ln>
              <a:effectLst/>
            </c:spPr>
          </c:dPt>
          <c:dPt>
            <c:idx val="3"/>
            <c:bubble3D val="0"/>
            <c:spPr>
              <a:solidFill>
                <a:srgbClr val="A27082"/>
              </a:solidFill>
              <a:ln w="19050">
                <a:solidFill>
                  <a:schemeClr val="bg1"/>
                </a:solidFill>
              </a:ln>
              <a:effectLst/>
            </c:spPr>
          </c:dPt>
          <c:dLbls>
            <c:dLbl>
              <c:idx val="0"/>
              <c:layout>
                <c:manualLayout>
                  <c:x val="-0.057367555324478"/>
                  <c:y val="0.0964129420014703"/>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4"/>
                <c:pt idx="0">
                  <c:v>Other</c:v>
                </c:pt>
                <c:pt idx="1">
                  <c:v>Google</c:v>
                </c:pt>
                <c:pt idx="2">
                  <c:v>Direct URL</c:v>
                </c:pt>
                <c:pt idx="3">
                  <c:v>DRS Search and Browse</c:v>
                </c:pt>
              </c:strCache>
            </c:strRef>
          </c:cat>
          <c:val>
            <c:numRef>
              <c:f>Sheet1!$B$2:$B$5</c:f>
              <c:numCache>
                <c:formatCode>_(* #,##0_);_(* \(#,##0\);_(* "-"??_);_(@_)</c:formatCode>
                <c:ptCount val="4"/>
                <c:pt idx="0">
                  <c:v>5978.0</c:v>
                </c:pt>
                <c:pt idx="1">
                  <c:v>16179.0</c:v>
                </c:pt>
                <c:pt idx="2">
                  <c:v>23240.0</c:v>
                </c:pt>
                <c:pt idx="3">
                  <c:v>57699.0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All DRS Impressions</a:t>
            </a:r>
            <a:endParaRPr lang="en-US" sz="3200" b="1" dirty="0">
              <a:solidFill>
                <a:srgbClr val="2C3E50"/>
              </a:solidFill>
              <a:latin typeface="Helvetica" charset="0"/>
              <a:ea typeface="Helvetica" charset="0"/>
              <a:cs typeface="Helvetica" charset="0"/>
            </a:endParaRPr>
          </a:p>
        </c:rich>
      </c:tx>
      <c:layout/>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Count</c:v>
                </c:pt>
              </c:strCache>
            </c:strRef>
          </c:tx>
          <c:spPr>
            <a:ln w="38100">
              <a:solidFill>
                <a:srgbClr val="ECF0F1"/>
              </a:solidFill>
            </a:ln>
          </c:spPr>
          <c:dPt>
            <c:idx val="0"/>
            <c:bubble3D val="0"/>
            <c:spPr>
              <a:solidFill>
                <a:srgbClr val="998FB8"/>
              </a:solidFill>
              <a:ln w="38100">
                <a:solidFill>
                  <a:srgbClr val="ECF0F1"/>
                </a:solidFill>
              </a:ln>
              <a:effectLst/>
            </c:spPr>
          </c:dPt>
          <c:dPt>
            <c:idx val="1"/>
            <c:bubble3D val="0"/>
            <c:spPr>
              <a:solidFill>
                <a:srgbClr val="8FA7AD"/>
              </a:solidFill>
              <a:ln w="38100">
                <a:solidFill>
                  <a:srgbClr val="ECF0F1"/>
                </a:solidFill>
              </a:ln>
              <a:effectLst/>
            </c:spPr>
          </c:dPt>
          <c:dPt>
            <c:idx val="2"/>
            <c:bubble3D val="0"/>
            <c:spPr>
              <a:solidFill>
                <a:schemeClr val="accent3"/>
              </a:solidFill>
              <a:ln w="38100">
                <a:solidFill>
                  <a:srgbClr val="ECF0F1"/>
                </a:solidFill>
              </a:ln>
              <a:effectLst/>
            </c:spPr>
          </c:dPt>
          <c:dPt>
            <c:idx val="3"/>
            <c:bubble3D val="0"/>
            <c:spPr>
              <a:solidFill>
                <a:schemeClr val="accent4"/>
              </a:solidFill>
              <a:ln w="38100">
                <a:solidFill>
                  <a:srgbClr val="ECF0F1"/>
                </a:solidFill>
              </a:ln>
              <a:effectLst/>
            </c:spPr>
          </c:dPt>
          <c:dLbls>
            <c:dLbl>
              <c:idx val="0"/>
              <c:layout>
                <c:manualLayout>
                  <c:x val="-0.114267043642791"/>
                  <c:y val="0.153219651434573"/>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2"/>
                <c:pt idx="0">
                  <c:v>Public</c:v>
                </c:pt>
                <c:pt idx="1">
                  <c:v>Not Public</c:v>
                </c:pt>
              </c:strCache>
            </c:strRef>
          </c:cat>
          <c:val>
            <c:numRef>
              <c:f>Sheet1!$B$2:$B$5</c:f>
              <c:numCache>
                <c:formatCode>#,##0</c:formatCode>
                <c:ptCount val="4"/>
                <c:pt idx="0">
                  <c:v>180688.0</c:v>
                </c:pt>
                <c:pt idx="1">
                  <c:v>943654.0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Count</c:v>
                </c:pt>
              </c:strCache>
            </c:strRef>
          </c:tx>
          <c:spPr>
            <a:ln>
              <a:solidFill>
                <a:schemeClr val="bg1"/>
              </a:solidFill>
            </a:ln>
          </c:spPr>
          <c:dPt>
            <c:idx val="0"/>
            <c:bubble3D val="0"/>
            <c:spPr>
              <a:solidFill>
                <a:srgbClr val="A8ACC4"/>
              </a:solidFill>
              <a:ln w="19050">
                <a:solidFill>
                  <a:schemeClr val="bg1"/>
                </a:solidFill>
              </a:ln>
              <a:effectLst/>
            </c:spPr>
          </c:dPt>
          <c:dPt>
            <c:idx val="1"/>
            <c:bubble3D val="0"/>
            <c:spPr>
              <a:solidFill>
                <a:srgbClr val="B4A59E"/>
              </a:solidFill>
              <a:ln w="19050">
                <a:solidFill>
                  <a:schemeClr val="bg1"/>
                </a:solidFill>
              </a:ln>
              <a:effectLst/>
            </c:spPr>
          </c:dPt>
          <c:dPt>
            <c:idx val="2"/>
            <c:bubble3D val="0"/>
            <c:spPr>
              <a:solidFill>
                <a:srgbClr val="A27082"/>
              </a:solidFill>
              <a:ln w="19050">
                <a:solidFill>
                  <a:schemeClr val="bg1"/>
                </a:solidFill>
              </a:ln>
              <a:effectLst/>
            </c:spPr>
          </c:dPt>
          <c:dPt>
            <c:idx val="3"/>
            <c:bubble3D val="0"/>
            <c:spPr>
              <a:solidFill>
                <a:srgbClr val="8FA7AD"/>
              </a:solidFill>
              <a:ln w="19050">
                <a:solidFill>
                  <a:schemeClr val="bg1"/>
                </a:solidFill>
              </a:ln>
              <a:effectLst/>
            </c:spPr>
          </c:dPt>
          <c:dPt>
            <c:idx val="4"/>
            <c:bubble3D val="0"/>
            <c:spPr>
              <a:solidFill>
                <a:srgbClr val="D1A6AB"/>
              </a:solidFill>
              <a:ln w="19050">
                <a:solidFill>
                  <a:schemeClr val="bg1"/>
                </a:solidFill>
              </a:ln>
              <a:effectLst/>
            </c:spPr>
          </c:dPt>
          <c:dPt>
            <c:idx val="5"/>
            <c:bubble3D val="0"/>
            <c:spPr>
              <a:solidFill>
                <a:srgbClr val="8E8E9E"/>
              </a:solidFill>
              <a:ln w="19050">
                <a:solidFill>
                  <a:schemeClr val="bg1"/>
                </a:solidFill>
              </a:ln>
              <a:effectLst/>
            </c:spPr>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Sheet1!$A$2:$A$7</c:f>
              <c:strCache>
                <c:ptCount val="6"/>
                <c:pt idx="0">
                  <c:v>Exam</c:v>
                </c:pt>
                <c:pt idx="1">
                  <c:v>Publication</c:v>
                </c:pt>
                <c:pt idx="2">
                  <c:v>Report</c:v>
                </c:pt>
                <c:pt idx="3">
                  <c:v>Newspaper Issue</c:v>
                </c:pt>
                <c:pt idx="4">
                  <c:v>Faculty Research</c:v>
                </c:pt>
                <c:pt idx="5">
                  <c:v>Thesis/Dissertation</c:v>
                </c:pt>
              </c:strCache>
            </c:strRef>
          </c:cat>
          <c:val>
            <c:numRef>
              <c:f>Sheet1!$B$2:$B$7</c:f>
              <c:numCache>
                <c:formatCode>#,##0</c:formatCode>
                <c:ptCount val="6"/>
                <c:pt idx="0">
                  <c:v>1.0</c:v>
                </c:pt>
                <c:pt idx="1">
                  <c:v>1.0</c:v>
                </c:pt>
                <c:pt idx="2">
                  <c:v>1.0</c:v>
                </c:pt>
                <c:pt idx="3">
                  <c:v>3.0</c:v>
                </c:pt>
                <c:pt idx="4">
                  <c:v>8.0</c:v>
                </c:pt>
                <c:pt idx="5">
                  <c:v>11.0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File Downloads</a:t>
            </a:r>
            <a:endParaRPr lang="en-US" sz="3200" b="1" dirty="0">
              <a:solidFill>
                <a:srgbClr val="2C3E50"/>
              </a:solidFill>
              <a:latin typeface="Helvetica" charset="0"/>
              <a:ea typeface="Helvetica" charset="0"/>
              <a:cs typeface="Helvetica" charset="0"/>
            </a:endParaRPr>
          </a:p>
        </c:rich>
      </c:tx>
      <c:layout/>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Downloads</c:v>
                </c:pt>
              </c:strCache>
            </c:strRef>
          </c:tx>
          <c:spPr>
            <a:ln w="38100">
              <a:solidFill>
                <a:srgbClr val="ECF0F1"/>
              </a:solidFill>
            </a:ln>
          </c:spPr>
          <c:dPt>
            <c:idx val="0"/>
            <c:bubble3D val="0"/>
            <c:spPr>
              <a:solidFill>
                <a:srgbClr val="998FB8"/>
              </a:solidFill>
              <a:ln w="38100">
                <a:solidFill>
                  <a:srgbClr val="ECF0F1"/>
                </a:solidFill>
              </a:ln>
              <a:effectLst/>
            </c:spPr>
          </c:dPt>
          <c:dPt>
            <c:idx val="1"/>
            <c:bubble3D val="0"/>
            <c:spPr>
              <a:solidFill>
                <a:srgbClr val="8FA7AD"/>
              </a:solidFill>
              <a:ln w="38100">
                <a:solidFill>
                  <a:srgbClr val="ECF0F1"/>
                </a:solidFill>
              </a:ln>
              <a:effectLst/>
            </c:spPr>
          </c:dPt>
          <c:dPt>
            <c:idx val="2"/>
            <c:bubble3D val="0"/>
            <c:spPr>
              <a:solidFill>
                <a:schemeClr val="accent3"/>
              </a:solidFill>
              <a:ln w="38100">
                <a:solidFill>
                  <a:srgbClr val="ECF0F1"/>
                </a:solidFill>
              </a:ln>
              <a:effectLst/>
            </c:spPr>
          </c:dPt>
          <c:dPt>
            <c:idx val="3"/>
            <c:bubble3D val="0"/>
            <c:spPr>
              <a:solidFill>
                <a:schemeClr val="accent4"/>
              </a:solidFill>
              <a:ln w="38100">
                <a:solidFill>
                  <a:srgbClr val="ECF0F1"/>
                </a:solidFill>
              </a:ln>
              <a:effectLst/>
            </c:spPr>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2"/>
                <c:pt idx="0">
                  <c:v>Humans</c:v>
                </c:pt>
                <c:pt idx="1">
                  <c:v>Bots</c:v>
                </c:pt>
              </c:strCache>
            </c:strRef>
          </c:cat>
          <c:val>
            <c:numRef>
              <c:f>Sheet1!$B$2:$B$5</c:f>
              <c:numCache>
                <c:formatCode>#,##0</c:formatCode>
                <c:ptCount val="4"/>
                <c:pt idx="0">
                  <c:v>14053.0</c:v>
                </c:pt>
                <c:pt idx="1">
                  <c:v>34634.0</c:v>
                </c:pt>
              </c:numCache>
            </c:numRef>
          </c:val>
        </c:ser>
        <c:dLbls>
          <c:dLblPos val="ctr"/>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File Streams</a:t>
            </a:r>
          </a:p>
        </c:rich>
      </c:tx>
      <c:layout/>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Streams</c:v>
                </c:pt>
              </c:strCache>
            </c:strRef>
          </c:tx>
          <c:spPr>
            <a:ln w="38100">
              <a:solidFill>
                <a:srgbClr val="ECF0F1"/>
              </a:solidFill>
            </a:ln>
          </c:spPr>
          <c:dPt>
            <c:idx val="0"/>
            <c:bubble3D val="0"/>
            <c:spPr>
              <a:solidFill>
                <a:srgbClr val="998FB8"/>
              </a:solidFill>
              <a:ln w="38100">
                <a:solidFill>
                  <a:srgbClr val="ECF0F1"/>
                </a:solidFill>
              </a:ln>
              <a:effectLst/>
            </c:spPr>
          </c:dPt>
          <c:dPt>
            <c:idx val="1"/>
            <c:bubble3D val="0"/>
            <c:spPr>
              <a:solidFill>
                <a:srgbClr val="8FA7AD"/>
              </a:solidFill>
              <a:ln w="38100">
                <a:solidFill>
                  <a:srgbClr val="ECF0F1"/>
                </a:solidFill>
              </a:ln>
              <a:effectLst/>
            </c:spPr>
          </c:dPt>
          <c:dPt>
            <c:idx val="2"/>
            <c:bubble3D val="0"/>
            <c:spPr>
              <a:solidFill>
                <a:schemeClr val="accent3"/>
              </a:solidFill>
              <a:ln w="38100">
                <a:solidFill>
                  <a:srgbClr val="ECF0F1"/>
                </a:solidFill>
              </a:ln>
              <a:effectLst/>
            </c:spPr>
          </c:dPt>
          <c:dPt>
            <c:idx val="3"/>
            <c:bubble3D val="0"/>
            <c:spPr>
              <a:solidFill>
                <a:schemeClr val="accent4"/>
              </a:solidFill>
              <a:ln w="38100">
                <a:solidFill>
                  <a:srgbClr val="ECF0F1"/>
                </a:solidFill>
              </a:ln>
              <a:effectLst/>
            </c:spPr>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2"/>
                <c:pt idx="0">
                  <c:v>Humans</c:v>
                </c:pt>
                <c:pt idx="1">
                  <c:v>Bots</c:v>
                </c:pt>
              </c:strCache>
            </c:strRef>
          </c:cat>
          <c:val>
            <c:numRef>
              <c:f>Sheet1!$B$2:$B$5</c:f>
              <c:numCache>
                <c:formatCode>General</c:formatCode>
                <c:ptCount val="4"/>
                <c:pt idx="0">
                  <c:v>344.0</c:v>
                </c:pt>
                <c:pt idx="1">
                  <c:v>498.0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spPr>
            <a:ln w="38100">
              <a:solidFill>
                <a:schemeClr val="bg1"/>
              </a:solidFill>
            </a:ln>
          </c:spPr>
          <c:dPt>
            <c:idx val="0"/>
            <c:bubble3D val="0"/>
            <c:spPr>
              <a:solidFill>
                <a:srgbClr val="D1A6AB"/>
              </a:solidFill>
              <a:ln w="38100">
                <a:solidFill>
                  <a:schemeClr val="bg1"/>
                </a:solidFill>
              </a:ln>
              <a:effectLst/>
            </c:spPr>
          </c:dPt>
          <c:dPt>
            <c:idx val="1"/>
            <c:bubble3D val="0"/>
            <c:spPr>
              <a:solidFill>
                <a:srgbClr val="A8ACC4"/>
              </a:solidFill>
              <a:ln w="38100">
                <a:solidFill>
                  <a:schemeClr val="bg1"/>
                </a:solidFill>
              </a:ln>
              <a:effectLst/>
            </c:spPr>
          </c:dPt>
          <c:dPt>
            <c:idx val="2"/>
            <c:bubble3D val="0"/>
            <c:spPr>
              <a:solidFill>
                <a:srgbClr val="B4A59E"/>
              </a:solidFill>
              <a:ln w="38100">
                <a:solidFill>
                  <a:schemeClr val="bg1"/>
                </a:solidFill>
              </a:ln>
              <a:effectLst/>
            </c:spPr>
          </c:dPt>
          <c:dPt>
            <c:idx val="3"/>
            <c:bubble3D val="0"/>
            <c:spPr>
              <a:solidFill>
                <a:srgbClr val="A27082"/>
              </a:solidFill>
              <a:ln w="38100">
                <a:solidFill>
                  <a:schemeClr val="bg1"/>
                </a:solidFill>
              </a:ln>
              <a:effectLst/>
            </c:spPr>
          </c:dPt>
          <c:dLbls>
            <c:dLbl>
              <c:idx val="0"/>
              <c:layout>
                <c:manualLayout>
                  <c:x val="-0.057367555324478"/>
                  <c:y val="0.0964129420014703"/>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4"/>
                <c:pt idx="0">
                  <c:v>Other</c:v>
                </c:pt>
                <c:pt idx="1">
                  <c:v>Google</c:v>
                </c:pt>
                <c:pt idx="2">
                  <c:v>Direct URL</c:v>
                </c:pt>
                <c:pt idx="3">
                  <c:v>DRS Search and Browse</c:v>
                </c:pt>
              </c:strCache>
            </c:strRef>
          </c:cat>
          <c:val>
            <c:numRef>
              <c:f>Sheet1!$B$2:$B$5</c:f>
              <c:numCache>
                <c:formatCode>_(* #,##0_);_(* \(#,##0\);_(* "-"??_);_(@_)</c:formatCode>
                <c:ptCount val="4"/>
                <c:pt idx="0">
                  <c:v>5978.0</c:v>
                </c:pt>
                <c:pt idx="1">
                  <c:v>16179.0</c:v>
                </c:pt>
                <c:pt idx="2">
                  <c:v>23240.0</c:v>
                </c:pt>
                <c:pt idx="3">
                  <c:v>57699.0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All DRS Impressions</a:t>
            </a:r>
            <a:endParaRPr lang="en-US" sz="3200" b="1" dirty="0">
              <a:solidFill>
                <a:srgbClr val="2C3E50"/>
              </a:solidFill>
              <a:latin typeface="Helvetica" charset="0"/>
              <a:ea typeface="Helvetica" charset="0"/>
              <a:cs typeface="Helvetica" charset="0"/>
            </a:endParaRPr>
          </a:p>
        </c:rich>
      </c:tx>
      <c:layout/>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Count</c:v>
                </c:pt>
              </c:strCache>
            </c:strRef>
          </c:tx>
          <c:spPr>
            <a:ln w="38100">
              <a:solidFill>
                <a:srgbClr val="ECF0F1"/>
              </a:solidFill>
            </a:ln>
          </c:spPr>
          <c:dPt>
            <c:idx val="0"/>
            <c:bubble3D val="0"/>
            <c:spPr>
              <a:solidFill>
                <a:srgbClr val="998FB8"/>
              </a:solidFill>
              <a:ln w="38100">
                <a:solidFill>
                  <a:srgbClr val="ECF0F1"/>
                </a:solidFill>
              </a:ln>
              <a:effectLst/>
            </c:spPr>
          </c:dPt>
          <c:dPt>
            <c:idx val="1"/>
            <c:bubble3D val="0"/>
            <c:spPr>
              <a:solidFill>
                <a:srgbClr val="8FA7AD"/>
              </a:solidFill>
              <a:ln w="38100">
                <a:solidFill>
                  <a:srgbClr val="ECF0F1"/>
                </a:solidFill>
              </a:ln>
              <a:effectLst/>
            </c:spPr>
          </c:dPt>
          <c:dPt>
            <c:idx val="2"/>
            <c:bubble3D val="0"/>
            <c:spPr>
              <a:solidFill>
                <a:schemeClr val="accent3"/>
              </a:solidFill>
              <a:ln w="38100">
                <a:solidFill>
                  <a:srgbClr val="ECF0F1"/>
                </a:solidFill>
              </a:ln>
              <a:effectLst/>
            </c:spPr>
          </c:dPt>
          <c:dPt>
            <c:idx val="3"/>
            <c:bubble3D val="0"/>
            <c:spPr>
              <a:solidFill>
                <a:schemeClr val="accent4"/>
              </a:solidFill>
              <a:ln w="38100">
                <a:solidFill>
                  <a:srgbClr val="ECF0F1"/>
                </a:solidFill>
              </a:ln>
              <a:effectLst/>
            </c:spPr>
          </c:dPt>
          <c:dLbls>
            <c:dLbl>
              <c:idx val="0"/>
              <c:layout>
                <c:manualLayout>
                  <c:x val="-0.114267043642791"/>
                  <c:y val="0.153219651434573"/>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2"/>
                <c:pt idx="0">
                  <c:v>Public</c:v>
                </c:pt>
                <c:pt idx="1">
                  <c:v>Not Public</c:v>
                </c:pt>
              </c:strCache>
            </c:strRef>
          </c:cat>
          <c:val>
            <c:numRef>
              <c:f>Sheet1!$B$2:$B$5</c:f>
              <c:numCache>
                <c:formatCode>#,##0</c:formatCode>
                <c:ptCount val="4"/>
                <c:pt idx="0">
                  <c:v>180688.0</c:v>
                </c:pt>
                <c:pt idx="1">
                  <c:v>943654.0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Count</c:v>
                </c:pt>
              </c:strCache>
            </c:strRef>
          </c:tx>
          <c:spPr>
            <a:ln w="38100">
              <a:solidFill>
                <a:schemeClr val="bg1"/>
              </a:solidFill>
            </a:ln>
          </c:spPr>
          <c:dPt>
            <c:idx val="0"/>
            <c:bubble3D val="0"/>
            <c:spPr>
              <a:solidFill>
                <a:srgbClr val="A8ACC4"/>
              </a:solidFill>
              <a:ln w="38100">
                <a:solidFill>
                  <a:schemeClr val="bg1"/>
                </a:solidFill>
              </a:ln>
              <a:effectLst/>
            </c:spPr>
          </c:dPt>
          <c:dPt>
            <c:idx val="1"/>
            <c:bubble3D val="0"/>
            <c:spPr>
              <a:solidFill>
                <a:srgbClr val="B4A59E"/>
              </a:solidFill>
              <a:ln w="38100">
                <a:solidFill>
                  <a:schemeClr val="bg1"/>
                </a:solidFill>
              </a:ln>
              <a:effectLst/>
            </c:spPr>
          </c:dPt>
          <c:dPt>
            <c:idx val="2"/>
            <c:bubble3D val="0"/>
            <c:spPr>
              <a:solidFill>
                <a:srgbClr val="A27082"/>
              </a:solidFill>
              <a:ln w="38100">
                <a:solidFill>
                  <a:schemeClr val="bg1"/>
                </a:solidFill>
              </a:ln>
              <a:effectLst/>
            </c:spPr>
          </c:dPt>
          <c:dPt>
            <c:idx val="3"/>
            <c:bubble3D val="0"/>
            <c:spPr>
              <a:solidFill>
                <a:srgbClr val="8FA7AD"/>
              </a:solidFill>
              <a:ln w="38100">
                <a:solidFill>
                  <a:schemeClr val="bg1"/>
                </a:solidFill>
              </a:ln>
              <a:effectLst/>
            </c:spPr>
          </c:dPt>
          <c:dPt>
            <c:idx val="4"/>
            <c:bubble3D val="0"/>
            <c:spPr>
              <a:solidFill>
                <a:srgbClr val="D1A6AB"/>
              </a:solidFill>
              <a:ln w="38100">
                <a:solidFill>
                  <a:schemeClr val="bg1"/>
                </a:solidFill>
              </a:ln>
              <a:effectLst/>
            </c:spPr>
          </c:dPt>
          <c:dPt>
            <c:idx val="5"/>
            <c:bubble3D val="0"/>
            <c:spPr>
              <a:solidFill>
                <a:srgbClr val="8E8E9E"/>
              </a:solidFill>
              <a:ln w="38100">
                <a:solidFill>
                  <a:schemeClr val="bg1"/>
                </a:solidFill>
              </a:ln>
              <a:effectLst/>
            </c:spPr>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Sheet1!$A$2:$A$7</c:f>
              <c:strCache>
                <c:ptCount val="6"/>
                <c:pt idx="0">
                  <c:v>Exam</c:v>
                </c:pt>
                <c:pt idx="1">
                  <c:v>Publication</c:v>
                </c:pt>
                <c:pt idx="2">
                  <c:v>Report</c:v>
                </c:pt>
                <c:pt idx="3">
                  <c:v>Newspaper Issue</c:v>
                </c:pt>
                <c:pt idx="4">
                  <c:v>Faculty Research</c:v>
                </c:pt>
                <c:pt idx="5">
                  <c:v>Thesis/Dissertation</c:v>
                </c:pt>
              </c:strCache>
            </c:strRef>
          </c:cat>
          <c:val>
            <c:numRef>
              <c:f>Sheet1!$B$2:$B$7</c:f>
              <c:numCache>
                <c:formatCode>#,##0</c:formatCode>
                <c:ptCount val="6"/>
                <c:pt idx="0">
                  <c:v>1.0</c:v>
                </c:pt>
                <c:pt idx="1">
                  <c:v>1.0</c:v>
                </c:pt>
                <c:pt idx="2">
                  <c:v>1.0</c:v>
                </c:pt>
                <c:pt idx="3">
                  <c:v>3.0</c:v>
                </c:pt>
                <c:pt idx="4">
                  <c:v>8.0</c:v>
                </c:pt>
                <c:pt idx="5">
                  <c:v>11.0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File Views</a:t>
            </a:r>
            <a:endParaRPr lang="en-US" sz="3200" b="1" dirty="0">
              <a:solidFill>
                <a:srgbClr val="2C3E50"/>
              </a:solidFill>
              <a:latin typeface="Helvetica" charset="0"/>
              <a:ea typeface="Helvetica" charset="0"/>
              <a:cs typeface="Helvetica" charset="0"/>
            </a:endParaRPr>
          </a:p>
        </c:rich>
      </c:tx>
      <c:layout/>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Views</c:v>
                </c:pt>
              </c:strCache>
            </c:strRef>
          </c:tx>
          <c:spPr>
            <a:ln>
              <a:solidFill>
                <a:srgbClr val="ECF0F1"/>
              </a:solidFill>
            </a:ln>
          </c:spPr>
          <c:dPt>
            <c:idx val="0"/>
            <c:bubble3D val="0"/>
            <c:spPr>
              <a:solidFill>
                <a:srgbClr val="998FB8"/>
              </a:solidFill>
              <a:ln w="19050">
                <a:solidFill>
                  <a:srgbClr val="ECF0F1"/>
                </a:solidFill>
              </a:ln>
              <a:effectLst/>
            </c:spPr>
          </c:dPt>
          <c:dPt>
            <c:idx val="1"/>
            <c:bubble3D val="0"/>
            <c:spPr>
              <a:solidFill>
                <a:srgbClr val="8FA7AD"/>
              </a:solidFill>
              <a:ln w="19050">
                <a:solidFill>
                  <a:srgbClr val="ECF0F1"/>
                </a:solidFill>
              </a:ln>
              <a:effectLst/>
            </c:spPr>
          </c:dPt>
          <c:dPt>
            <c:idx val="2"/>
            <c:bubble3D val="0"/>
            <c:spPr>
              <a:solidFill>
                <a:schemeClr val="accent3"/>
              </a:solidFill>
              <a:ln w="19050">
                <a:solidFill>
                  <a:srgbClr val="ECF0F1"/>
                </a:solidFill>
              </a:ln>
              <a:effectLst/>
            </c:spPr>
          </c:dPt>
          <c:dPt>
            <c:idx val="3"/>
            <c:bubble3D val="0"/>
            <c:spPr>
              <a:solidFill>
                <a:schemeClr val="accent4"/>
              </a:solidFill>
              <a:ln w="19050">
                <a:solidFill>
                  <a:srgbClr val="ECF0F1"/>
                </a:solidFill>
              </a:ln>
              <a:effectLst/>
            </c:spPr>
          </c:dPt>
          <c:dLbls>
            <c:dLbl>
              <c:idx val="0"/>
              <c:layout>
                <c:manualLayout>
                  <c:x val="-0.089783703852718"/>
                  <c:y val="0.12313910508463"/>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2"/>
                <c:pt idx="0">
                  <c:v>Humans</c:v>
                </c:pt>
                <c:pt idx="1">
                  <c:v>Bots</c:v>
                </c:pt>
              </c:strCache>
            </c:strRef>
          </c:cat>
          <c:val>
            <c:numRef>
              <c:f>Sheet1!$B$2:$B$5</c:f>
              <c:numCache>
                <c:formatCode>#,##0</c:formatCode>
                <c:ptCount val="4"/>
                <c:pt idx="0">
                  <c:v>11601.0</c:v>
                </c:pt>
                <c:pt idx="1">
                  <c:v>134120.0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File Downloads</a:t>
            </a:r>
            <a:endParaRPr lang="en-US" sz="3200" b="1" dirty="0">
              <a:solidFill>
                <a:srgbClr val="2C3E50"/>
              </a:solidFill>
              <a:latin typeface="Helvetica" charset="0"/>
              <a:ea typeface="Helvetica" charset="0"/>
              <a:cs typeface="Helvetica" charset="0"/>
            </a:endParaRPr>
          </a:p>
        </c:rich>
      </c:tx>
      <c:layout/>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Downloads</c:v>
                </c:pt>
              </c:strCache>
            </c:strRef>
          </c:tx>
          <c:spPr>
            <a:ln>
              <a:solidFill>
                <a:srgbClr val="ECF0F1"/>
              </a:solidFill>
            </a:ln>
          </c:spPr>
          <c:dPt>
            <c:idx val="0"/>
            <c:bubble3D val="0"/>
            <c:spPr>
              <a:solidFill>
                <a:srgbClr val="998FB8"/>
              </a:solidFill>
              <a:ln w="19050">
                <a:solidFill>
                  <a:srgbClr val="ECF0F1"/>
                </a:solidFill>
              </a:ln>
              <a:effectLst/>
            </c:spPr>
          </c:dPt>
          <c:dPt>
            <c:idx val="1"/>
            <c:bubble3D val="0"/>
            <c:spPr>
              <a:solidFill>
                <a:srgbClr val="8FA7AD"/>
              </a:solidFill>
              <a:ln w="19050">
                <a:solidFill>
                  <a:srgbClr val="ECF0F1"/>
                </a:solidFill>
              </a:ln>
              <a:effectLst/>
            </c:spPr>
          </c:dPt>
          <c:dPt>
            <c:idx val="2"/>
            <c:bubble3D val="0"/>
            <c:spPr>
              <a:solidFill>
                <a:schemeClr val="accent3"/>
              </a:solidFill>
              <a:ln w="19050">
                <a:solidFill>
                  <a:srgbClr val="ECF0F1"/>
                </a:solidFill>
              </a:ln>
              <a:effectLst/>
            </c:spPr>
          </c:dPt>
          <c:dPt>
            <c:idx val="3"/>
            <c:bubble3D val="0"/>
            <c:spPr>
              <a:solidFill>
                <a:schemeClr val="accent4"/>
              </a:solidFill>
              <a:ln w="19050">
                <a:solidFill>
                  <a:srgbClr val="ECF0F1"/>
                </a:solidFill>
              </a:ln>
              <a:effectLst/>
            </c:spPr>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2"/>
                <c:pt idx="0">
                  <c:v>Humans</c:v>
                </c:pt>
                <c:pt idx="1">
                  <c:v>Bots</c:v>
                </c:pt>
              </c:strCache>
            </c:strRef>
          </c:cat>
          <c:val>
            <c:numRef>
              <c:f>Sheet1!$B$2:$B$5</c:f>
              <c:numCache>
                <c:formatCode>#,##0</c:formatCode>
                <c:ptCount val="4"/>
                <c:pt idx="0">
                  <c:v>14053.0</c:v>
                </c:pt>
                <c:pt idx="1">
                  <c:v>34634.0</c:v>
                </c:pt>
              </c:numCache>
            </c:numRef>
          </c:val>
        </c:ser>
        <c:dLbls>
          <c:dLblPos val="ctr"/>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File Streams</a:t>
            </a:r>
          </a:p>
        </c:rich>
      </c:tx>
      <c:layout/>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Streams</c:v>
                </c:pt>
              </c:strCache>
            </c:strRef>
          </c:tx>
          <c:spPr>
            <a:ln>
              <a:solidFill>
                <a:srgbClr val="ECF0F1"/>
              </a:solidFill>
            </a:ln>
          </c:spPr>
          <c:dPt>
            <c:idx val="0"/>
            <c:bubble3D val="0"/>
            <c:spPr>
              <a:solidFill>
                <a:srgbClr val="998FB8"/>
              </a:solidFill>
              <a:ln w="19050">
                <a:solidFill>
                  <a:srgbClr val="ECF0F1"/>
                </a:solidFill>
              </a:ln>
              <a:effectLst/>
            </c:spPr>
          </c:dPt>
          <c:dPt>
            <c:idx val="1"/>
            <c:bubble3D val="0"/>
            <c:spPr>
              <a:solidFill>
                <a:srgbClr val="8FA7AD"/>
              </a:solidFill>
              <a:ln w="19050">
                <a:solidFill>
                  <a:srgbClr val="ECF0F1"/>
                </a:solidFill>
              </a:ln>
              <a:effectLst/>
            </c:spPr>
          </c:dPt>
          <c:dPt>
            <c:idx val="2"/>
            <c:bubble3D val="0"/>
            <c:spPr>
              <a:solidFill>
                <a:schemeClr val="accent3"/>
              </a:solidFill>
              <a:ln w="19050">
                <a:solidFill>
                  <a:srgbClr val="ECF0F1"/>
                </a:solidFill>
              </a:ln>
              <a:effectLst/>
            </c:spPr>
          </c:dPt>
          <c:dPt>
            <c:idx val="3"/>
            <c:bubble3D val="0"/>
            <c:spPr>
              <a:solidFill>
                <a:schemeClr val="accent4"/>
              </a:solidFill>
              <a:ln w="19050">
                <a:solidFill>
                  <a:srgbClr val="ECF0F1"/>
                </a:solidFill>
              </a:ln>
              <a:effectLst/>
            </c:spPr>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2"/>
                <c:pt idx="0">
                  <c:v>Humans</c:v>
                </c:pt>
                <c:pt idx="1">
                  <c:v>Bots</c:v>
                </c:pt>
              </c:strCache>
            </c:strRef>
          </c:cat>
          <c:val>
            <c:numRef>
              <c:f>Sheet1!$B$2:$B$5</c:f>
              <c:numCache>
                <c:formatCode>General</c:formatCode>
                <c:ptCount val="4"/>
                <c:pt idx="0">
                  <c:v>344.0</c:v>
                </c:pt>
                <c:pt idx="1">
                  <c:v>498.0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7A6B22-0AC0-E647-B4AB-610E8EE21CF0}" type="datetimeFigureOut">
              <a:rPr lang="en-US" smtClean="0"/>
              <a:t>6/1/16</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022B30-946F-2349-960C-96E93C564FDA}" type="slidenum">
              <a:rPr lang="en-US" smtClean="0"/>
              <a:t>‹#›</a:t>
            </a:fld>
            <a:endParaRPr lang="en-US"/>
          </a:p>
        </p:txBody>
      </p:sp>
    </p:spTree>
    <p:extLst>
      <p:ext uri="{BB962C8B-B14F-4D97-AF65-F5344CB8AC3E}">
        <p14:creationId xmlns:p14="http://schemas.microsoft.com/office/powerpoint/2010/main" val="741070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022B30-946F-2349-960C-96E93C564FDA}" type="slidenum">
              <a:rPr lang="en-US" smtClean="0"/>
              <a:t>1</a:t>
            </a:fld>
            <a:endParaRPr lang="en-US"/>
          </a:p>
        </p:txBody>
      </p:sp>
    </p:spTree>
    <p:extLst>
      <p:ext uri="{BB962C8B-B14F-4D97-AF65-F5344CB8AC3E}">
        <p14:creationId xmlns:p14="http://schemas.microsoft.com/office/powerpoint/2010/main" val="1910577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022B30-946F-2349-960C-96E93C564FDA}" type="slidenum">
              <a:rPr lang="en-US" smtClean="0"/>
              <a:t>2</a:t>
            </a:fld>
            <a:endParaRPr lang="en-US"/>
          </a:p>
        </p:txBody>
      </p:sp>
    </p:spTree>
    <p:extLst>
      <p:ext uri="{BB962C8B-B14F-4D97-AF65-F5344CB8AC3E}">
        <p14:creationId xmlns:p14="http://schemas.microsoft.com/office/powerpoint/2010/main" val="636223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smtClean="0"/>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6/1/16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894417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6/1/16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461764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6/1/16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666945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6/1/16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877195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smtClean="0"/>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0E51A3-104B-B744-9E20-3025749670C7}" type="datetimeFigureOut">
              <a:rPr lang="en-US" smtClean="0"/>
              <a:t>6/1/16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549901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0E51A3-104B-B744-9E20-3025749670C7}" type="datetimeFigureOut">
              <a:rPr lang="en-US" smtClean="0"/>
              <a:t>6/1/16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574041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smtClean="0"/>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smtClean="0"/>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0E51A3-104B-B744-9E20-3025749670C7}" type="datetimeFigureOut">
              <a:rPr lang="en-US" smtClean="0"/>
              <a:t>6/1/16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6195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80E51A3-104B-B744-9E20-3025749670C7}" type="datetimeFigureOut">
              <a:rPr lang="en-US" smtClean="0"/>
              <a:t>6/1/16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906877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0E51A3-104B-B744-9E20-3025749670C7}" type="datetimeFigureOut">
              <a:rPr lang="en-US" smtClean="0"/>
              <a:t>6/1/16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989140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smtClean="0"/>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0E51A3-104B-B744-9E20-3025749670C7}" type="datetimeFigureOut">
              <a:rPr lang="en-US" smtClean="0"/>
              <a:t>6/1/16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605811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0E51A3-104B-B744-9E20-3025749670C7}" type="datetimeFigureOut">
              <a:rPr lang="en-US" smtClean="0"/>
              <a:t>6/1/16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45504004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180E51A3-104B-B744-9E20-3025749670C7}" type="datetimeFigureOut">
              <a:rPr lang="en-US" smtClean="0"/>
              <a:t>6/1/16</a:t>
            </a:fld>
            <a:endParaRPr lang="en-US"/>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3C9D3753-CF77-544C-8016-357FC4E7F61F}" type="slidenum">
              <a:rPr lang="en-US" smtClean="0"/>
              <a:t>‹#›</a:t>
            </a:fld>
            <a:endParaRPr lang="en-US"/>
          </a:p>
        </p:txBody>
      </p:sp>
    </p:spTree>
    <p:extLst>
      <p:ext uri="{BB962C8B-B14F-4D97-AF65-F5344CB8AC3E}">
        <p14:creationId xmlns:p14="http://schemas.microsoft.com/office/powerpoint/2010/main" val="12662170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chart" Target="../charts/chart1.xml"/><Relationship Id="rId5" Type="http://schemas.openxmlformats.org/officeDocument/2006/relationships/chart" Target="../charts/chart2.xml"/><Relationship Id="rId6" Type="http://schemas.openxmlformats.org/officeDocument/2006/relationships/chart" Target="../charts/chart3.xml"/><Relationship Id="rId7" Type="http://schemas.openxmlformats.org/officeDocument/2006/relationships/chart" Target="../charts/chart4.xml"/><Relationship Id="rId8" Type="http://schemas.openxmlformats.org/officeDocument/2006/relationships/image" Target="../media/image2.png"/><Relationship Id="rId9" Type="http://schemas.openxmlformats.org/officeDocument/2006/relationships/image" Target="../media/image3.png"/><Relationship Id="rId10" Type="http://schemas.openxmlformats.org/officeDocument/2006/relationships/chart" Target="../charts/chart5.xml"/><Relationship Id="rId11" Type="http://schemas.openxmlformats.org/officeDocument/2006/relationships/chart" Target="../charts/chart6.xml"/><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chart" Target="../charts/chart7.xml"/><Relationship Id="rId4" Type="http://schemas.openxmlformats.org/officeDocument/2006/relationships/chart" Target="../charts/chart8.xml"/><Relationship Id="rId5" Type="http://schemas.openxmlformats.org/officeDocument/2006/relationships/chart" Target="../charts/chart9.xml"/><Relationship Id="rId6" Type="http://schemas.openxmlformats.org/officeDocument/2006/relationships/chart" Target="../charts/chart10.xml"/><Relationship Id="rId7" Type="http://schemas.openxmlformats.org/officeDocument/2006/relationships/image" Target="../media/image2.png"/><Relationship Id="rId8" Type="http://schemas.openxmlformats.org/officeDocument/2006/relationships/image" Target="../media/image3.png"/><Relationship Id="rId9" Type="http://schemas.openxmlformats.org/officeDocument/2006/relationships/chart" Target="../charts/chart11.xml"/><Relationship Id="rId10" Type="http://schemas.openxmlformats.org/officeDocument/2006/relationships/image" Target="../media/image4.png"/><Relationship Id="rId11" Type="http://schemas.openxmlformats.org/officeDocument/2006/relationships/chart" Target="../charts/chart12.xml"/><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CF0F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t="7097" r="16446"/>
          <a:stretch/>
        </p:blipFill>
        <p:spPr>
          <a:xfrm>
            <a:off x="19543712" y="31649206"/>
            <a:ext cx="9502775" cy="7284233"/>
          </a:xfrm>
          <a:prstGeom prst="rect">
            <a:avLst/>
          </a:prstGeom>
        </p:spPr>
      </p:pic>
      <p:graphicFrame>
        <p:nvGraphicFramePr>
          <p:cNvPr id="16" name="Chart 15"/>
          <p:cNvGraphicFramePr/>
          <p:nvPr>
            <p:extLst>
              <p:ext uri="{D42A27DB-BD31-4B8C-83A1-F6EECF244321}">
                <p14:modId xmlns:p14="http://schemas.microsoft.com/office/powerpoint/2010/main" val="848645842"/>
              </p:ext>
            </p:extLst>
          </p:nvPr>
        </p:nvGraphicFramePr>
        <p:xfrm>
          <a:off x="10551705" y="10184745"/>
          <a:ext cx="6124196" cy="6074228"/>
        </p:xfrm>
        <a:graphic>
          <a:graphicData uri="http://schemas.openxmlformats.org/drawingml/2006/chart">
            <c:chart xmlns:c="http://schemas.openxmlformats.org/drawingml/2006/chart" xmlns:r="http://schemas.openxmlformats.org/officeDocument/2006/relationships" r:id="rId4"/>
          </a:graphicData>
        </a:graphic>
      </p:graphicFrame>
      <p:sp>
        <p:nvSpPr>
          <p:cNvPr id="5" name="TextBox 4"/>
          <p:cNvSpPr txBox="1"/>
          <p:nvPr/>
        </p:nvSpPr>
        <p:spPr>
          <a:xfrm>
            <a:off x="954157" y="959813"/>
            <a:ext cx="28346400" cy="2702195"/>
          </a:xfrm>
          <a:prstGeom prst="rect">
            <a:avLst/>
          </a:prstGeom>
          <a:noFill/>
          <a:ln w="28575">
            <a:noFill/>
          </a:ln>
        </p:spPr>
        <p:txBody>
          <a:bodyPr wrap="square" lIns="329104" tIns="164551" rIns="329104" bIns="164551" rtlCol="0" anchor="ctr">
            <a:spAutoFit/>
          </a:bodyPr>
          <a:lstStyle/>
          <a:p>
            <a:pPr algn="ctr"/>
            <a:r>
              <a:rPr lang="en-US" sz="7700" b="1" dirty="0">
                <a:solidFill>
                  <a:srgbClr val="2C3E50"/>
                </a:solidFill>
                <a:latin typeface="Gotham Bold"/>
                <a:cs typeface="Gotham Bold"/>
              </a:rPr>
              <a:t>Measuring Genuine Use of Repository Content </a:t>
            </a:r>
            <a:endParaRPr lang="en-US" sz="7700" b="1" dirty="0" smtClean="0">
              <a:solidFill>
                <a:srgbClr val="2C3E50"/>
              </a:solidFill>
              <a:latin typeface="Gotham Bold"/>
              <a:cs typeface="Gotham Bold"/>
            </a:endParaRPr>
          </a:p>
          <a:p>
            <a:pPr algn="ctr"/>
            <a:r>
              <a:rPr lang="en-US" sz="7700" b="1" dirty="0" smtClean="0">
                <a:solidFill>
                  <a:srgbClr val="2C3E50"/>
                </a:solidFill>
                <a:latin typeface="Gotham Bold"/>
                <a:cs typeface="Gotham Bold"/>
              </a:rPr>
              <a:t>at </a:t>
            </a:r>
            <a:r>
              <a:rPr lang="en-US" sz="7700" b="1" dirty="0">
                <a:solidFill>
                  <a:srgbClr val="2C3E50"/>
                </a:solidFill>
                <a:latin typeface="Gotham Bold"/>
                <a:cs typeface="Gotham Bold"/>
              </a:rPr>
              <a:t>Northeastern University</a:t>
            </a:r>
            <a:endParaRPr lang="en-US" sz="7700" b="1" dirty="0" smtClean="0">
              <a:solidFill>
                <a:srgbClr val="2C3E50"/>
              </a:solidFill>
              <a:latin typeface="Gotham Bold"/>
              <a:cs typeface="Gotham Bold"/>
            </a:endParaRPr>
          </a:p>
        </p:txBody>
      </p:sp>
      <p:sp>
        <p:nvSpPr>
          <p:cNvPr id="6" name="TextBox 5"/>
          <p:cNvSpPr txBox="1"/>
          <p:nvPr/>
        </p:nvSpPr>
        <p:spPr>
          <a:xfrm>
            <a:off x="5989879" y="4089782"/>
            <a:ext cx="18338318" cy="1163313"/>
          </a:xfrm>
          <a:prstGeom prst="rect">
            <a:avLst/>
          </a:prstGeom>
          <a:noFill/>
          <a:ln w="28575">
            <a:noFill/>
          </a:ln>
        </p:spPr>
        <p:txBody>
          <a:bodyPr wrap="square" lIns="329104" tIns="164551" rIns="329104" bIns="164551" numCol="1" rtlCol="0" anchor="ctr">
            <a:spAutoFit/>
          </a:bodyPr>
          <a:lstStyle/>
          <a:p>
            <a:pPr algn="ctr"/>
            <a:r>
              <a:rPr lang="en-US" sz="5400" dirty="0" smtClean="0">
                <a:solidFill>
                  <a:srgbClr val="2C3E50"/>
                </a:solidFill>
                <a:latin typeface="Gotham Book" charset="0"/>
                <a:ea typeface="Gotham Book" charset="0"/>
                <a:cs typeface="Gotham Book" charset="0"/>
              </a:rPr>
              <a:t>Northeastern </a:t>
            </a:r>
            <a:r>
              <a:rPr lang="en-US" sz="5400" dirty="0">
                <a:solidFill>
                  <a:srgbClr val="2C3E50"/>
                </a:solidFill>
                <a:latin typeface="Gotham Book" charset="0"/>
                <a:ea typeface="Gotham Book" charset="0"/>
                <a:cs typeface="Gotham Book" charset="0"/>
              </a:rPr>
              <a:t>University </a:t>
            </a:r>
            <a:r>
              <a:rPr lang="en-US" sz="5400" dirty="0" smtClean="0">
                <a:solidFill>
                  <a:srgbClr val="2C3E50"/>
                </a:solidFill>
                <a:latin typeface="Gotham Book" charset="0"/>
                <a:ea typeface="Gotham Book" charset="0"/>
                <a:cs typeface="Gotham Book" charset="0"/>
              </a:rPr>
              <a:t>Libraries</a:t>
            </a:r>
            <a:endParaRPr lang="en-US" sz="5400" dirty="0">
              <a:solidFill>
                <a:srgbClr val="2C3E50"/>
              </a:solidFill>
              <a:latin typeface="Gotham Book" charset="0"/>
              <a:ea typeface="Gotham Book" charset="0"/>
              <a:cs typeface="Gotham Book" charset="0"/>
            </a:endParaRPr>
          </a:p>
        </p:txBody>
      </p:sp>
      <p:sp>
        <p:nvSpPr>
          <p:cNvPr id="7" name="TextBox 6"/>
          <p:cNvSpPr txBox="1"/>
          <p:nvPr/>
        </p:nvSpPr>
        <p:spPr>
          <a:xfrm>
            <a:off x="6862403" y="4888991"/>
            <a:ext cx="16593270" cy="886314"/>
          </a:xfrm>
          <a:prstGeom prst="rect">
            <a:avLst/>
          </a:prstGeom>
          <a:noFill/>
          <a:ln w="28575">
            <a:noFill/>
          </a:ln>
        </p:spPr>
        <p:txBody>
          <a:bodyPr wrap="square" lIns="329104" tIns="164551" rIns="329104" bIns="164551" numCol="1" rtlCol="0" anchor="ctr">
            <a:spAutoFit/>
          </a:bodyPr>
          <a:lstStyle/>
          <a:p>
            <a:pPr algn="ctr"/>
            <a:r>
              <a:rPr lang="en-US" sz="3600" dirty="0" err="1" smtClean="0">
                <a:solidFill>
                  <a:srgbClr val="3498DB"/>
                </a:solidFill>
                <a:latin typeface="Gotham Medium"/>
                <a:cs typeface="Gotham Medium"/>
              </a:rPr>
              <a:t>repository.library.northeastern.edu</a:t>
            </a:r>
            <a:endParaRPr lang="en-US" sz="3600" dirty="0">
              <a:solidFill>
                <a:srgbClr val="3498DB"/>
              </a:solidFill>
              <a:latin typeface="Gotham Medium"/>
              <a:cs typeface="Gotham Medium"/>
            </a:endParaRPr>
          </a:p>
        </p:txBody>
      </p:sp>
      <p:sp>
        <p:nvSpPr>
          <p:cNvPr id="19" name="TextBox 18"/>
          <p:cNvSpPr txBox="1"/>
          <p:nvPr/>
        </p:nvSpPr>
        <p:spPr>
          <a:xfrm>
            <a:off x="962526" y="6038789"/>
            <a:ext cx="7749673" cy="7140333"/>
          </a:xfrm>
          <a:prstGeom prst="rect">
            <a:avLst/>
          </a:prstGeom>
          <a:noFill/>
          <a:ln w="28575" cmpd="sng">
            <a:noFill/>
          </a:ln>
        </p:spPr>
        <p:txBody>
          <a:bodyPr wrap="square" lIns="329104" tIns="164551" rIns="329104" bIns="164551" rtlCol="0">
            <a:spAutoFit/>
          </a:bodyPr>
          <a:lstStyle/>
          <a:p>
            <a:pPr>
              <a:lnSpc>
                <a:spcPct val="90000"/>
              </a:lnSpc>
            </a:pPr>
            <a:r>
              <a:rPr lang="en-US" sz="3800" dirty="0">
                <a:solidFill>
                  <a:srgbClr val="2C3E50"/>
                </a:solidFill>
                <a:latin typeface="Gotham Medium"/>
                <a:cs typeface="Gotham Medium"/>
              </a:rPr>
              <a:t>Usage Statistics in the Digital Repository </a:t>
            </a:r>
            <a:r>
              <a:rPr lang="en-US" sz="3800" dirty="0" smtClean="0">
                <a:solidFill>
                  <a:srgbClr val="2C3E50"/>
                </a:solidFill>
                <a:latin typeface="Gotham Medium"/>
                <a:cs typeface="Gotham Medium"/>
              </a:rPr>
              <a:t>Service</a:t>
            </a:r>
            <a:endParaRPr lang="en-US" sz="3800" dirty="0">
              <a:solidFill>
                <a:srgbClr val="2C3E50"/>
              </a:solidFill>
              <a:latin typeface="Gotham Medium"/>
              <a:cs typeface="Gotham Medium"/>
            </a:endParaRPr>
          </a:p>
          <a:p>
            <a:pPr algn="just">
              <a:lnSpc>
                <a:spcPct val="30000"/>
              </a:lnSpc>
            </a:pPr>
            <a:endParaRPr lang="en-US" sz="2000" dirty="0" smtClean="0">
              <a:latin typeface="Gotham Book"/>
              <a:cs typeface="Gotham Book"/>
            </a:endParaRPr>
          </a:p>
          <a:p>
            <a:r>
              <a:rPr lang="en-US" sz="2300" dirty="0">
                <a:latin typeface="Helvetica" charset="0"/>
                <a:ea typeface="Helvetica" charset="0"/>
                <a:cs typeface="Helvetica" charset="0"/>
              </a:rPr>
              <a:t>Repository usage statistics are utilized by content owners to measure the impact of repository materials and to measure the use of the repository as a whole. Given the value of these metrics, it is vital that we understand how repository statistics are gathered so we can sort genuine user interactions from automated traffic.</a:t>
            </a:r>
          </a:p>
          <a:p>
            <a:r>
              <a:rPr lang="en-US" sz="2300" dirty="0">
                <a:latin typeface="Helvetica" charset="0"/>
                <a:ea typeface="Helvetica" charset="0"/>
                <a:cs typeface="Helvetica" charset="0"/>
              </a:rPr>
              <a:t/>
            </a:r>
            <a:br>
              <a:rPr lang="en-US" sz="2300" dirty="0">
                <a:latin typeface="Helvetica" charset="0"/>
                <a:ea typeface="Helvetica" charset="0"/>
                <a:cs typeface="Helvetica" charset="0"/>
              </a:rPr>
            </a:br>
            <a:r>
              <a:rPr lang="en-US" sz="2300" dirty="0">
                <a:latin typeface="Helvetica" charset="0"/>
                <a:ea typeface="Helvetica" charset="0"/>
                <a:cs typeface="Helvetica" charset="0"/>
              </a:rPr>
              <a:t>Early on in the Digital Repository Service development process we decided not to rely on Google Analytics to collect statistics. While Google Analytics </a:t>
            </a:r>
            <a:r>
              <a:rPr lang="en-US" sz="2300" dirty="0" smtClean="0">
                <a:latin typeface="Helvetica" charset="0"/>
                <a:ea typeface="Helvetica" charset="0"/>
                <a:cs typeface="Helvetica" charset="0"/>
              </a:rPr>
              <a:t>provides valuable </a:t>
            </a:r>
            <a:r>
              <a:rPr lang="en-US" sz="2300" dirty="0">
                <a:latin typeface="Helvetica" charset="0"/>
                <a:ea typeface="Helvetica" charset="0"/>
                <a:cs typeface="Helvetica" charset="0"/>
              </a:rPr>
              <a:t>tracking, we cannot easily distinguish genuine user traffic from bots or crawlers. We decided to record and process our own statistics so we could isolate genuine use and ignore statistics generated by bots and other large automated consumers of our content.</a:t>
            </a:r>
          </a:p>
        </p:txBody>
      </p:sp>
      <p:sp>
        <p:nvSpPr>
          <p:cNvPr id="20" name="TextBox 19"/>
          <p:cNvSpPr txBox="1"/>
          <p:nvPr/>
        </p:nvSpPr>
        <p:spPr>
          <a:xfrm>
            <a:off x="9169400" y="6058718"/>
            <a:ext cx="20142200" cy="2889939"/>
          </a:xfrm>
          <a:prstGeom prst="rect">
            <a:avLst/>
          </a:prstGeom>
          <a:noFill/>
          <a:ln w="28575" cmpd="sng">
            <a:noFill/>
          </a:ln>
        </p:spPr>
        <p:txBody>
          <a:bodyPr wrap="square" lIns="329104" tIns="164551" rIns="329104" bIns="164551" rtlCol="0">
            <a:spAutoFit/>
          </a:bodyPr>
          <a:lstStyle/>
          <a:p>
            <a:pPr algn="ctr">
              <a:lnSpc>
                <a:spcPct val="90000"/>
              </a:lnSpc>
            </a:pPr>
            <a:r>
              <a:rPr lang="en-US" sz="3800" dirty="0" smtClean="0">
                <a:solidFill>
                  <a:srgbClr val="2C3E50"/>
                </a:solidFill>
                <a:latin typeface="Gotham Medium"/>
                <a:cs typeface="Gotham Medium"/>
              </a:rPr>
              <a:t>Not All Traffic is Equal</a:t>
            </a:r>
            <a:endParaRPr lang="en-US" sz="3800" dirty="0">
              <a:solidFill>
                <a:srgbClr val="2C3E50"/>
              </a:solidFill>
              <a:latin typeface="Gotham Medium"/>
              <a:cs typeface="Gotham Medium"/>
            </a:endParaRPr>
          </a:p>
          <a:p>
            <a:pPr algn="just">
              <a:lnSpc>
                <a:spcPct val="30000"/>
              </a:lnSpc>
            </a:pPr>
            <a:endParaRPr lang="en-US" sz="2000" dirty="0" smtClean="0">
              <a:latin typeface="Gotham Book"/>
              <a:cs typeface="Gotham Book"/>
            </a:endParaRPr>
          </a:p>
          <a:p>
            <a:pPr algn="just">
              <a:lnSpc>
                <a:spcPct val="30000"/>
              </a:lnSpc>
            </a:pPr>
            <a:endParaRPr lang="en-US" sz="2000" dirty="0" smtClean="0">
              <a:latin typeface="Gotham Book"/>
              <a:cs typeface="Gotham Book"/>
            </a:endParaRPr>
          </a:p>
          <a:p>
            <a:r>
              <a:rPr lang="en-US" sz="2300" dirty="0">
                <a:latin typeface="Helvetica" charset="0"/>
                <a:ea typeface="Helvetica" charset="0"/>
                <a:cs typeface="Helvetica" charset="0"/>
              </a:rPr>
              <a:t>A seemingly endless number of bots exist to crawl publicly available repository content for harvesting and indexing. These bots help increase the discovery of repository content, but they can also greatly inflate usage statistics. Usage statistics are often gathered using third-party tools, like Google Analytics, which may or may not report their collection methods, and may not be aware of the difference between human and bot consumption. Although content owners tend to prefer higher numbers regardless of the consumer, we want to be able to defend the statistics we are gathering for our repository and declare them to be a genuine reflection of the use of our content by people, not bots.</a:t>
            </a:r>
          </a:p>
        </p:txBody>
      </p:sp>
      <p:sp>
        <p:nvSpPr>
          <p:cNvPr id="30" name="TextBox 29"/>
          <p:cNvSpPr txBox="1"/>
          <p:nvPr/>
        </p:nvSpPr>
        <p:spPr>
          <a:xfrm>
            <a:off x="9198865" y="17083725"/>
            <a:ext cx="20061936" cy="2520607"/>
          </a:xfrm>
          <a:prstGeom prst="rect">
            <a:avLst/>
          </a:prstGeom>
          <a:noFill/>
          <a:ln w="28575" cmpd="sng">
            <a:noFill/>
          </a:ln>
        </p:spPr>
        <p:txBody>
          <a:bodyPr wrap="square" lIns="329104" tIns="164551" rIns="329104" bIns="164551" rtlCol="0">
            <a:spAutoFit/>
          </a:bodyPr>
          <a:lstStyle/>
          <a:p>
            <a:pPr algn="ctr">
              <a:lnSpc>
                <a:spcPct val="90000"/>
              </a:lnSpc>
            </a:pPr>
            <a:r>
              <a:rPr lang="en-US" sz="3800" dirty="0" smtClean="0">
                <a:solidFill>
                  <a:srgbClr val="2C3E50"/>
                </a:solidFill>
                <a:latin typeface="Gotham Medium"/>
                <a:cs typeface="Gotham Medium"/>
              </a:rPr>
              <a:t>Filtering</a:t>
            </a:r>
            <a:endParaRPr lang="en-US" sz="3800" dirty="0">
              <a:solidFill>
                <a:srgbClr val="2C3E50"/>
              </a:solidFill>
              <a:latin typeface="Gotham Medium"/>
              <a:cs typeface="Gotham Medium"/>
            </a:endParaRPr>
          </a:p>
          <a:p>
            <a:pPr algn="just">
              <a:lnSpc>
                <a:spcPct val="30000"/>
              </a:lnSpc>
            </a:pPr>
            <a:endParaRPr lang="en-US" sz="2000" dirty="0" smtClean="0">
              <a:solidFill>
                <a:srgbClr val="2C3E50"/>
              </a:solidFill>
              <a:latin typeface="Gotham Book"/>
              <a:cs typeface="Gotham Book"/>
            </a:endParaRPr>
          </a:p>
          <a:p>
            <a:pPr algn="just">
              <a:lnSpc>
                <a:spcPct val="30000"/>
              </a:lnSpc>
            </a:pPr>
            <a:endParaRPr lang="en-US" sz="2000" dirty="0" smtClean="0">
              <a:solidFill>
                <a:srgbClr val="2C3E50"/>
              </a:solidFill>
              <a:latin typeface="Gotham Book"/>
              <a:cs typeface="Gotham Book"/>
            </a:endParaRPr>
          </a:p>
          <a:p>
            <a:r>
              <a:rPr lang="en-US" sz="2300" dirty="0">
                <a:latin typeface="Helvetica" charset="0"/>
                <a:ea typeface="Helvetica" charset="0"/>
                <a:cs typeface="Helvetica" charset="0"/>
              </a:rPr>
              <a:t>We designed a simple method for collecting and processing our usage statistics that allows us to filter out the non-human consumption of our content. Raw, unfiltered DRS usage statistics are stored in </a:t>
            </a:r>
            <a:r>
              <a:rPr lang="en-US" sz="2300" smtClean="0">
                <a:latin typeface="Helvetica" charset="0"/>
                <a:ea typeface="Helvetica" charset="0"/>
                <a:cs typeface="Helvetica" charset="0"/>
              </a:rPr>
              <a:t>an impressions table in a SQL database. </a:t>
            </a:r>
            <a:r>
              <a:rPr lang="en-US" sz="2300" dirty="0">
                <a:latin typeface="Helvetica" charset="0"/>
                <a:ea typeface="Helvetica" charset="0"/>
                <a:cs typeface="Helvetica" charset="0"/>
              </a:rPr>
              <a:t>A nightly job processes this table by comparing the agent responsible for the impression against a list of keywords associated with known bots. Impressions made by agents that match any keyword are marked as FALSE and are filtered out of the statistics displayed to users in the interface.</a:t>
            </a:r>
          </a:p>
        </p:txBody>
      </p:sp>
      <p:sp>
        <p:nvSpPr>
          <p:cNvPr id="37" name="TextBox 36"/>
          <p:cNvSpPr txBox="1"/>
          <p:nvPr/>
        </p:nvSpPr>
        <p:spPr>
          <a:xfrm>
            <a:off x="9198864" y="19470844"/>
            <a:ext cx="20054478" cy="1985076"/>
          </a:xfrm>
          <a:prstGeom prst="rect">
            <a:avLst/>
          </a:prstGeom>
          <a:noFill/>
          <a:ln w="28575" cmpd="sng">
            <a:no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The Impressions Table</a:t>
            </a:r>
            <a:endParaRPr lang="en-US" sz="2000" dirty="0" smtClean="0">
              <a:latin typeface="Gotham Book"/>
              <a:cs typeface="Gotham Book"/>
            </a:endParaRPr>
          </a:p>
          <a:p>
            <a:pPr algn="just">
              <a:lnSpc>
                <a:spcPct val="30000"/>
              </a:lnSpc>
            </a:pPr>
            <a:endParaRPr lang="en-US" sz="2000" dirty="0" smtClean="0">
              <a:latin typeface="Gotham Book"/>
              <a:cs typeface="Gotham Book"/>
            </a:endParaRPr>
          </a:p>
          <a:p>
            <a:r>
              <a:rPr lang="en-US" sz="2300" dirty="0">
                <a:latin typeface="Helvetica" charset="0"/>
                <a:ea typeface="Helvetica" charset="0"/>
                <a:cs typeface="Helvetica" charset="0"/>
              </a:rPr>
              <a:t>Every file view, download, and stream is counted as an impression and recorded in the impressions table. Along with the type of impression, we also record the agent responsible for the impression, how the agent was referred to the file, the agent’s IP address, and the date of the impression. Impression frequency is limited to one per file per IP address per hour, which helps reduce inflated numbers from repeated clicks or page refreshes.</a:t>
            </a:r>
          </a:p>
        </p:txBody>
      </p:sp>
      <p:graphicFrame>
        <p:nvGraphicFramePr>
          <p:cNvPr id="2" name="Table 1"/>
          <p:cNvGraphicFramePr>
            <a:graphicFrameLocks noGrp="1"/>
          </p:cNvGraphicFramePr>
          <p:nvPr>
            <p:extLst>
              <p:ext uri="{D42A27DB-BD31-4B8C-83A1-F6EECF244321}">
                <p14:modId xmlns:p14="http://schemas.microsoft.com/office/powerpoint/2010/main" val="606100655"/>
              </p:ext>
            </p:extLst>
          </p:nvPr>
        </p:nvGraphicFramePr>
        <p:xfrm>
          <a:off x="9548036" y="21622017"/>
          <a:ext cx="19458434" cy="1747520"/>
        </p:xfrm>
        <a:graphic>
          <a:graphicData uri="http://schemas.openxmlformats.org/drawingml/2006/table">
            <a:tbl>
              <a:tblPr firstRow="1" bandRow="1">
                <a:tableStyleId>{5C22544A-7EE6-4342-B048-85BDC9FD1C3A}</a:tableStyleId>
              </a:tblPr>
              <a:tblGrid>
                <a:gridCol w="942975"/>
                <a:gridCol w="1436688"/>
                <a:gridCol w="1620838"/>
                <a:gridCol w="1184275"/>
                <a:gridCol w="1619250"/>
                <a:gridCol w="2222500"/>
                <a:gridCol w="1493838"/>
                <a:gridCol w="3577082"/>
                <a:gridCol w="842963"/>
                <a:gridCol w="1646238"/>
                <a:gridCol w="1504950"/>
                <a:gridCol w="1366837"/>
              </a:tblGrid>
              <a:tr h="370840">
                <a:tc>
                  <a:txBody>
                    <a:bodyPr/>
                    <a:lstStyle/>
                    <a:p>
                      <a:pPr algn="ctr" fontAlgn="b"/>
                      <a:r>
                        <a:rPr lang="en-US" sz="2000" b="1" i="0" u="none" strike="noStrike" dirty="0" smtClean="0">
                          <a:solidFill>
                            <a:srgbClr val="2C3E50"/>
                          </a:solidFill>
                          <a:effectLst/>
                          <a:latin typeface="Helvetica" charset="0"/>
                          <a:ea typeface="Helvetica" charset="0"/>
                          <a:cs typeface="Helvetica" charset="0"/>
                        </a:rPr>
                        <a:t>ID</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smtClean="0">
                          <a:solidFill>
                            <a:srgbClr val="2C3E50"/>
                          </a:solidFill>
                          <a:effectLst/>
                          <a:latin typeface="Helvetica" charset="0"/>
                          <a:ea typeface="Helvetica" charset="0"/>
                          <a:cs typeface="Helvetica" charset="0"/>
                        </a:rPr>
                        <a:t>PID</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err="1">
                          <a:solidFill>
                            <a:srgbClr val="2C3E50"/>
                          </a:solidFill>
                          <a:effectLst/>
                          <a:latin typeface="Helvetica" charset="0"/>
                          <a:ea typeface="Helvetica" charset="0"/>
                          <a:cs typeface="Helvetica" charset="0"/>
                        </a:rPr>
                        <a:t>session_id</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action</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err="1">
                          <a:solidFill>
                            <a:srgbClr val="2C3E50"/>
                          </a:solidFill>
                          <a:effectLst/>
                          <a:latin typeface="Helvetica" charset="0"/>
                          <a:ea typeface="Helvetica" charset="0"/>
                          <a:cs typeface="Helvetica" charset="0"/>
                        </a:rPr>
                        <a:t>ip_address</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referrer</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status</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err="1">
                          <a:solidFill>
                            <a:srgbClr val="2C3E50"/>
                          </a:solidFill>
                          <a:effectLst/>
                          <a:latin typeface="Helvetica" charset="0"/>
                          <a:ea typeface="Helvetica" charset="0"/>
                          <a:cs typeface="Helvetica" charset="0"/>
                        </a:rPr>
                        <a:t>user_agent</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public</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err="1">
                          <a:solidFill>
                            <a:srgbClr val="2C3E50"/>
                          </a:solidFill>
                          <a:effectLst/>
                          <a:latin typeface="Helvetica" charset="0"/>
                          <a:ea typeface="Helvetica" charset="0"/>
                          <a:cs typeface="Helvetica" charset="0"/>
                        </a:rPr>
                        <a:t>created_at</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updated_at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processed</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r>
              <a:tr h="370840">
                <a:tc>
                  <a:txBody>
                    <a:bodyPr/>
                    <a:lstStyle/>
                    <a:p>
                      <a:pPr algn="l" fontAlgn="b"/>
                      <a:r>
                        <a:rPr lang="is-IS" sz="2000" b="0" i="0" u="none" strike="noStrike" dirty="0">
                          <a:solidFill>
                            <a:srgbClr val="000000"/>
                          </a:solidFill>
                          <a:effectLst/>
                          <a:latin typeface="Helvetica" charset="0"/>
                          <a:ea typeface="Helvetica" charset="0"/>
                          <a:cs typeface="Helvetica" charset="0"/>
                        </a:rPr>
                        <a:t>184159</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de-DE" sz="2000" b="0" i="0" u="none" strike="noStrike" dirty="0">
                          <a:solidFill>
                            <a:srgbClr val="000000"/>
                          </a:solidFill>
                          <a:effectLst/>
                          <a:latin typeface="Helvetica" charset="0"/>
                          <a:ea typeface="Helvetica" charset="0"/>
                          <a:cs typeface="Helvetica" charset="0"/>
                        </a:rPr>
                        <a:t>neu:190034</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i-FI" sz="2000" b="0" i="0" u="none" strike="noStrike" dirty="0" smtClean="0">
                          <a:solidFill>
                            <a:srgbClr val="000000"/>
                          </a:solidFill>
                          <a:effectLst/>
                          <a:latin typeface="Helvetica" charset="0"/>
                          <a:ea typeface="Helvetica" charset="0"/>
                          <a:cs typeface="Helvetica" charset="0"/>
                        </a:rPr>
                        <a:t>5f79a9934</a:t>
                      </a:r>
                      <a:r>
                        <a:rPr lang="is-IS" sz="2000" b="0" i="0" u="none" strike="noStrike" dirty="0" smtClean="0">
                          <a:solidFill>
                            <a:srgbClr val="000000"/>
                          </a:solidFill>
                          <a:effectLst/>
                          <a:latin typeface="Helvetica" charset="0"/>
                          <a:ea typeface="Helvetica" charset="0"/>
                          <a:cs typeface="Helvetica" charset="0"/>
                        </a:rPr>
                        <a:t>…</a:t>
                      </a:r>
                      <a:endParaRPr lang="fi-FI"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view</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108.20.51</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direct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Mozilla/5.0 (</a:t>
                      </a:r>
                      <a:r>
                        <a:rPr lang="en-US" sz="2000" b="0" i="0" u="none" strike="noStrike" dirty="0" smtClean="0">
                          <a:solidFill>
                            <a:srgbClr val="000000"/>
                          </a:solidFill>
                          <a:effectLst/>
                          <a:latin typeface="Helvetica" charset="0"/>
                          <a:ea typeface="Helvetica" charset="0"/>
                          <a:cs typeface="Helvetica" charset="0"/>
                        </a:rPr>
                        <a:t>iPad; CPU OS</a:t>
                      </a:r>
                      <a:r>
                        <a:rPr lang="is-IS" sz="2000" b="0" i="0" u="none" strike="noStrike" dirty="0" smtClean="0">
                          <a:solidFill>
                            <a:srgbClr val="000000"/>
                          </a:solidFill>
                          <a:effectLst/>
                          <a:latin typeface="Helvetica" charset="0"/>
                          <a:ea typeface="Helvetica" charset="0"/>
                          <a:cs typeface="Helvetica" charset="0"/>
                        </a:rPr>
                        <a:t>…</a:t>
                      </a:r>
                      <a:endParaRPr lang="en-US"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5/21/15 9:41</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dirty="0">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r h="370840">
                <a:tc>
                  <a:txBody>
                    <a:bodyPr/>
                    <a:lstStyle/>
                    <a:p>
                      <a:pPr algn="l" fontAlgn="b"/>
                      <a:r>
                        <a:rPr lang="is-IS" sz="2000" b="0" i="0" u="none" strike="noStrike" dirty="0">
                          <a:solidFill>
                            <a:srgbClr val="000000"/>
                          </a:solidFill>
                          <a:effectLst/>
                          <a:latin typeface="Helvetica" charset="0"/>
                          <a:ea typeface="Helvetica" charset="0"/>
                          <a:cs typeface="Helvetica" charset="0"/>
                        </a:rPr>
                        <a:t>184181</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de-DE" sz="2000" b="0" i="0" u="none" strike="noStrike" dirty="0">
                          <a:solidFill>
                            <a:srgbClr val="000000"/>
                          </a:solidFill>
                          <a:effectLst/>
                          <a:latin typeface="Helvetica" charset="0"/>
                          <a:ea typeface="Helvetica" charset="0"/>
                          <a:cs typeface="Helvetica" charset="0"/>
                        </a:rPr>
                        <a:t>neu:190034</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r-FR" sz="2000" b="0" i="0" u="none" strike="noStrike" dirty="0" smtClean="0">
                          <a:solidFill>
                            <a:srgbClr val="000000"/>
                          </a:solidFill>
                          <a:effectLst/>
                          <a:latin typeface="Helvetica" charset="0"/>
                          <a:ea typeface="Helvetica" charset="0"/>
                          <a:cs typeface="Helvetica" charset="0"/>
                        </a:rPr>
                        <a:t>a745a871e</a:t>
                      </a:r>
                      <a:r>
                        <a:rPr lang="is-IS" sz="2000" b="0" i="0" u="none" strike="noStrike" dirty="0" smtClean="0">
                          <a:solidFill>
                            <a:srgbClr val="000000"/>
                          </a:solidFill>
                          <a:effectLst/>
                          <a:latin typeface="Helvetica" charset="0"/>
                          <a:ea typeface="Helvetica" charset="0"/>
                          <a:cs typeface="Helvetica" charset="0"/>
                        </a:rPr>
                        <a:t>…</a:t>
                      </a:r>
                      <a:endParaRPr lang="fi-FI"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view</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129.10.107</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direct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t-IT" sz="2000" b="0" i="0" u="none" strike="noStrike" dirty="0" err="1">
                          <a:solidFill>
                            <a:srgbClr val="000000"/>
                          </a:solidFill>
                          <a:effectLst/>
                          <a:latin typeface="Helvetica" charset="0"/>
                          <a:ea typeface="Helvetica" charset="0"/>
                          <a:cs typeface="Helvetica" charset="0"/>
                        </a:rPr>
                        <a:t>Mozilla</a:t>
                      </a:r>
                      <a:r>
                        <a:rPr lang="it-IT" sz="2000" b="0" i="0" u="none" strike="noStrike" dirty="0">
                          <a:solidFill>
                            <a:srgbClr val="000000"/>
                          </a:solidFill>
                          <a:effectLst/>
                          <a:latin typeface="Helvetica" charset="0"/>
                          <a:ea typeface="Helvetica" charset="0"/>
                          <a:cs typeface="Helvetica" charset="0"/>
                        </a:rPr>
                        <a:t>/5.0 (Windows NT </a:t>
                      </a:r>
                      <a:r>
                        <a:rPr lang="it-IT" sz="2000" b="0" i="0" u="none" strike="noStrike" dirty="0" smtClean="0">
                          <a:solidFill>
                            <a:srgbClr val="000000"/>
                          </a:solidFill>
                          <a:effectLst/>
                          <a:latin typeface="Helvetica" charset="0"/>
                          <a:ea typeface="Helvetica" charset="0"/>
                          <a:cs typeface="Helvetica" charset="0"/>
                        </a:rPr>
                        <a:t>6.1</a:t>
                      </a:r>
                      <a:r>
                        <a:rPr lang="is-IS" sz="2000" b="0" i="0" u="none" strike="noStrike" dirty="0" smtClean="0">
                          <a:solidFill>
                            <a:srgbClr val="000000"/>
                          </a:solidFill>
                          <a:effectLst/>
                          <a:latin typeface="Helvetica" charset="0"/>
                          <a:ea typeface="Helvetica" charset="0"/>
                          <a:cs typeface="Helvetica" charset="0"/>
                        </a:rPr>
                        <a:t>…</a:t>
                      </a:r>
                      <a:endParaRPr lang="it-IT"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5/21/15 12:32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r h="257408">
                <a:tc>
                  <a:txBody>
                    <a:bodyPr/>
                    <a:lstStyle/>
                    <a:p>
                      <a:pPr algn="l" fontAlgn="b"/>
                      <a:r>
                        <a:rPr lang="is-IS" sz="2000" b="0" i="0" u="none" strike="noStrike" dirty="0">
                          <a:solidFill>
                            <a:srgbClr val="000000"/>
                          </a:solidFill>
                          <a:effectLst/>
                          <a:latin typeface="Helvetica" charset="0"/>
                          <a:ea typeface="Helvetica" charset="0"/>
                          <a:cs typeface="Helvetica" charset="0"/>
                        </a:rPr>
                        <a:t>184182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s-IS" sz="2000" b="0" i="0" u="none" strike="noStrike">
                          <a:solidFill>
                            <a:srgbClr val="000000"/>
                          </a:solidFill>
                          <a:effectLst/>
                          <a:latin typeface="Helvetica" charset="0"/>
                          <a:ea typeface="Helvetica" charset="0"/>
                          <a:cs typeface="Helvetica" charset="0"/>
                        </a:rPr>
                        <a:t>neu:182058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i-FI" sz="2000" b="0" i="0" u="none" strike="noStrike" dirty="0" smtClean="0">
                          <a:solidFill>
                            <a:srgbClr val="000000"/>
                          </a:solidFill>
                          <a:effectLst/>
                          <a:latin typeface="Helvetica" charset="0"/>
                          <a:ea typeface="Helvetica" charset="0"/>
                          <a:cs typeface="Helvetica" charset="0"/>
                        </a:rPr>
                        <a:t>a745a8715</a:t>
                      </a:r>
                      <a:r>
                        <a:rPr lang="is-IS" sz="2000" b="0" i="0" u="none" strike="noStrike" dirty="0" smtClean="0">
                          <a:solidFill>
                            <a:srgbClr val="000000"/>
                          </a:solidFill>
                          <a:effectLst/>
                          <a:latin typeface="Helvetica" charset="0"/>
                          <a:ea typeface="Helvetica" charset="0"/>
                          <a:cs typeface="Helvetica" charset="0"/>
                        </a:rPr>
                        <a:t>…</a:t>
                      </a:r>
                      <a:endParaRPr lang="fi-FI"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download</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129.10.107</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direct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t-IT" sz="2000" b="0" i="0" u="none" strike="noStrike" dirty="0" err="1">
                          <a:solidFill>
                            <a:srgbClr val="000000"/>
                          </a:solidFill>
                          <a:effectLst/>
                          <a:latin typeface="Helvetica" charset="0"/>
                          <a:ea typeface="Helvetica" charset="0"/>
                          <a:cs typeface="Helvetica" charset="0"/>
                        </a:rPr>
                        <a:t>Mozilla</a:t>
                      </a:r>
                      <a:r>
                        <a:rPr lang="it-IT" sz="2000" b="0" i="0" u="none" strike="noStrike" dirty="0">
                          <a:solidFill>
                            <a:srgbClr val="000000"/>
                          </a:solidFill>
                          <a:effectLst/>
                          <a:latin typeface="Helvetica" charset="0"/>
                          <a:ea typeface="Helvetica" charset="0"/>
                          <a:cs typeface="Helvetica" charset="0"/>
                        </a:rPr>
                        <a:t>/5.0 (Windows NT </a:t>
                      </a:r>
                      <a:r>
                        <a:rPr lang="it-IT" sz="2000" b="0" i="0" u="none" strike="noStrike" dirty="0" smtClean="0">
                          <a:solidFill>
                            <a:srgbClr val="000000"/>
                          </a:solidFill>
                          <a:effectLst/>
                          <a:latin typeface="Helvetica" charset="0"/>
                          <a:ea typeface="Helvetica" charset="0"/>
                          <a:cs typeface="Helvetica" charset="0"/>
                        </a:rPr>
                        <a:t>6.1</a:t>
                      </a:r>
                      <a:r>
                        <a:rPr lang="is-IS" sz="2000" b="0" i="0" u="none" strike="noStrike" dirty="0" smtClean="0">
                          <a:solidFill>
                            <a:srgbClr val="000000"/>
                          </a:solidFill>
                          <a:effectLst/>
                          <a:latin typeface="Helvetica" charset="0"/>
                          <a:ea typeface="Helvetica" charset="0"/>
                          <a:cs typeface="Helvetica" charset="0"/>
                        </a:rPr>
                        <a:t>…</a:t>
                      </a:r>
                      <a:endParaRPr lang="it-IT"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5/21/15 12:33</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dirty="0">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r h="280150">
                <a:tc>
                  <a:txBody>
                    <a:bodyPr/>
                    <a:lstStyle/>
                    <a:p>
                      <a:pPr algn="l" fontAlgn="b"/>
                      <a:r>
                        <a:rPr lang="is-IS" sz="2000" b="0" i="0" u="none" strike="noStrike" dirty="0">
                          <a:solidFill>
                            <a:srgbClr val="000000"/>
                          </a:solidFill>
                          <a:effectLst/>
                          <a:latin typeface="Helvetica" charset="0"/>
                          <a:ea typeface="Helvetica" charset="0"/>
                          <a:cs typeface="Helvetica" charset="0"/>
                        </a:rPr>
                        <a:t>184183</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i-FI" sz="2000" b="0" i="0" u="none" strike="noStrike" dirty="0">
                          <a:solidFill>
                            <a:srgbClr val="000000"/>
                          </a:solidFill>
                          <a:effectLst/>
                          <a:latin typeface="Helvetica" charset="0"/>
                          <a:ea typeface="Helvetica" charset="0"/>
                          <a:cs typeface="Helvetica" charset="0"/>
                        </a:rPr>
                        <a:t>neu:1302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r-FR" sz="2000" b="0" i="0" u="none" strike="noStrike" dirty="0" smtClean="0">
                          <a:solidFill>
                            <a:srgbClr val="000000"/>
                          </a:solidFill>
                          <a:effectLst/>
                          <a:latin typeface="Helvetica" charset="0"/>
                          <a:ea typeface="Helvetica" charset="0"/>
                          <a:cs typeface="Helvetica" charset="0"/>
                        </a:rPr>
                        <a:t>e5d85e81e</a:t>
                      </a:r>
                      <a:r>
                        <a:rPr lang="is-IS" sz="2000" b="0" i="0" u="none" strike="noStrike" dirty="0" smtClean="0">
                          <a:solidFill>
                            <a:srgbClr val="000000"/>
                          </a:solidFill>
                          <a:effectLst/>
                          <a:latin typeface="Helvetica" charset="0"/>
                          <a:ea typeface="Helvetica" charset="0"/>
                          <a:cs typeface="Helvetica" charset="0"/>
                        </a:rPr>
                        <a:t>…</a:t>
                      </a:r>
                      <a:endParaRPr lang="fr-F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view</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129.10.106</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https://</a:t>
                      </a:r>
                      <a:r>
                        <a:rPr lang="en-US" sz="2000" b="0" i="0" u="none" strike="noStrike" dirty="0" smtClean="0">
                          <a:solidFill>
                            <a:srgbClr val="000000"/>
                          </a:solidFill>
                          <a:effectLst/>
                          <a:latin typeface="Helvetica" charset="0"/>
                          <a:ea typeface="Helvetica" charset="0"/>
                          <a:cs typeface="Helvetica" charset="0"/>
                        </a:rPr>
                        <a:t>repository</a:t>
                      </a:r>
                      <a:r>
                        <a:rPr lang="is-IS" sz="2000" b="0" i="0" u="none" strike="noStrike" dirty="0" smtClean="0">
                          <a:solidFill>
                            <a:srgbClr val="000000"/>
                          </a:solidFill>
                          <a:effectLst/>
                          <a:latin typeface="Helvetica" charset="0"/>
                          <a:ea typeface="Helvetica" charset="0"/>
                          <a:cs typeface="Helvetica" charset="0"/>
                        </a:rPr>
                        <a:t>…</a:t>
                      </a:r>
                      <a:endParaRPr lang="en-US"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t-IT" sz="2000" b="0" i="0" u="none" strike="noStrike" dirty="0" err="1">
                          <a:solidFill>
                            <a:srgbClr val="000000"/>
                          </a:solidFill>
                          <a:effectLst/>
                          <a:latin typeface="Helvetica" charset="0"/>
                          <a:ea typeface="Helvetica" charset="0"/>
                          <a:cs typeface="Helvetica" charset="0"/>
                        </a:rPr>
                        <a:t>Mozilla</a:t>
                      </a:r>
                      <a:r>
                        <a:rPr lang="it-IT" sz="2000" b="0" i="0" u="none" strike="noStrike" dirty="0">
                          <a:solidFill>
                            <a:srgbClr val="000000"/>
                          </a:solidFill>
                          <a:effectLst/>
                          <a:latin typeface="Helvetica" charset="0"/>
                          <a:ea typeface="Helvetica" charset="0"/>
                          <a:cs typeface="Helvetica" charset="0"/>
                        </a:rPr>
                        <a:t>/5.0 (Windows NT </a:t>
                      </a:r>
                      <a:r>
                        <a:rPr lang="it-IT" sz="2000" b="0" i="0" u="none" strike="noStrike" dirty="0" smtClean="0">
                          <a:solidFill>
                            <a:srgbClr val="000000"/>
                          </a:solidFill>
                          <a:effectLst/>
                          <a:latin typeface="Helvetica" charset="0"/>
                          <a:ea typeface="Helvetica" charset="0"/>
                          <a:cs typeface="Helvetica" charset="0"/>
                        </a:rPr>
                        <a:t>6.1</a:t>
                      </a:r>
                      <a:r>
                        <a:rPr lang="is-IS" sz="2000" b="0" i="0" u="none" strike="noStrike" dirty="0" smtClean="0">
                          <a:solidFill>
                            <a:srgbClr val="000000"/>
                          </a:solidFill>
                          <a:effectLst/>
                          <a:latin typeface="Helvetica" charset="0"/>
                          <a:ea typeface="Helvetica" charset="0"/>
                          <a:cs typeface="Helvetica" charset="0"/>
                        </a:rPr>
                        <a:t>…</a:t>
                      </a:r>
                      <a:endParaRPr lang="it-IT"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5/21/15 12:42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dirty="0">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bl>
          </a:graphicData>
        </a:graphic>
      </p:graphicFrame>
      <p:sp>
        <p:nvSpPr>
          <p:cNvPr id="41" name="TextBox 40"/>
          <p:cNvSpPr txBox="1"/>
          <p:nvPr/>
        </p:nvSpPr>
        <p:spPr>
          <a:xfrm>
            <a:off x="1069208" y="31977365"/>
            <a:ext cx="7749673" cy="1292579"/>
          </a:xfrm>
          <a:prstGeom prst="rect">
            <a:avLst/>
          </a:prstGeom>
          <a:noFill/>
          <a:ln w="28575" cmpd="sng">
            <a:noFill/>
          </a:ln>
        </p:spPr>
        <p:txBody>
          <a:bodyPr wrap="square" lIns="329104" tIns="164551" rIns="329104" bIns="164551" rtlCol="0">
            <a:spAutoFit/>
          </a:bodyPr>
          <a:lstStyle/>
          <a:p>
            <a:pPr algn="ctr">
              <a:lnSpc>
                <a:spcPct val="90000"/>
              </a:lnSpc>
            </a:pPr>
            <a:r>
              <a:rPr lang="en-US" sz="3600" dirty="0" smtClean="0">
                <a:solidFill>
                  <a:srgbClr val="2C3E50"/>
                </a:solidFill>
                <a:latin typeface="Gotham Medium"/>
                <a:cs typeface="Gotham Medium"/>
              </a:rPr>
              <a:t>Top Five Referrers</a:t>
            </a:r>
            <a:endParaRPr lang="en-US" sz="3600" dirty="0">
              <a:solidFill>
                <a:srgbClr val="2C3E50"/>
              </a:solidFill>
              <a:latin typeface="Gotham Medium"/>
              <a:cs typeface="Gotham Medium"/>
            </a:endParaRPr>
          </a:p>
          <a:p>
            <a:pPr algn="just">
              <a:lnSpc>
                <a:spcPct val="30000"/>
              </a:lnSpc>
            </a:pPr>
            <a:endParaRPr lang="en-US" sz="2000" dirty="0" smtClean="0">
              <a:latin typeface="Gotham Book"/>
              <a:cs typeface="Gotham Book"/>
            </a:endParaRPr>
          </a:p>
          <a:p>
            <a:pPr algn="ctr"/>
            <a:r>
              <a:rPr lang="en-US" sz="2300" dirty="0">
                <a:latin typeface="Helvetica" charset="0"/>
                <a:ea typeface="Helvetica" charset="0"/>
                <a:cs typeface="Helvetica" charset="0"/>
              </a:rPr>
              <a:t>Top 5 referrers </a:t>
            </a:r>
            <a:r>
              <a:rPr lang="en-US" sz="2300" dirty="0" smtClean="0">
                <a:latin typeface="Helvetica" charset="0"/>
                <a:ea typeface="Helvetica" charset="0"/>
                <a:cs typeface="Helvetica" charset="0"/>
              </a:rPr>
              <a:t>by number of page </a:t>
            </a:r>
            <a:r>
              <a:rPr lang="en-US" sz="2300" dirty="0">
                <a:latin typeface="Helvetica" charset="0"/>
                <a:ea typeface="Helvetica" charset="0"/>
                <a:cs typeface="Helvetica" charset="0"/>
              </a:rPr>
              <a:t>views</a:t>
            </a:r>
          </a:p>
        </p:txBody>
      </p:sp>
      <p:sp>
        <p:nvSpPr>
          <p:cNvPr id="44" name="TextBox 43"/>
          <p:cNvSpPr txBox="1"/>
          <p:nvPr/>
        </p:nvSpPr>
        <p:spPr>
          <a:xfrm>
            <a:off x="960437" y="24044129"/>
            <a:ext cx="7749673" cy="1292579"/>
          </a:xfrm>
          <a:prstGeom prst="rect">
            <a:avLst/>
          </a:prstGeom>
          <a:noFill/>
          <a:ln w="28575" cmpd="sng">
            <a:noFill/>
          </a:ln>
        </p:spPr>
        <p:txBody>
          <a:bodyPr wrap="square" lIns="329104" tIns="164551" rIns="329104" bIns="164551" rtlCol="0">
            <a:spAutoFit/>
          </a:bodyPr>
          <a:lstStyle/>
          <a:p>
            <a:pPr algn="ctr">
              <a:lnSpc>
                <a:spcPct val="90000"/>
              </a:lnSpc>
            </a:pPr>
            <a:r>
              <a:rPr lang="en-US" sz="3600" dirty="0" smtClean="0">
                <a:solidFill>
                  <a:srgbClr val="2C3E50"/>
                </a:solidFill>
                <a:latin typeface="Gotham Medium"/>
                <a:cs typeface="Gotham Medium"/>
              </a:rPr>
              <a:t>One Year of DRS Activity</a:t>
            </a:r>
          </a:p>
          <a:p>
            <a:pPr algn="just">
              <a:lnSpc>
                <a:spcPct val="30000"/>
              </a:lnSpc>
            </a:pPr>
            <a:endParaRPr lang="en-US" sz="2000" dirty="0" smtClean="0">
              <a:latin typeface="Gotham Book"/>
              <a:cs typeface="Gotham Book"/>
            </a:endParaRPr>
          </a:p>
          <a:p>
            <a:pPr algn="ctr"/>
            <a:r>
              <a:rPr lang="en-US" sz="2300" dirty="0">
                <a:latin typeface="Helvetica" charset="0"/>
                <a:ea typeface="Helvetica" charset="0"/>
                <a:cs typeface="Helvetica" charset="0"/>
              </a:rPr>
              <a:t>Total views, downloads, and streams per month</a:t>
            </a:r>
            <a:r>
              <a:rPr lang="en-US" sz="2300" dirty="0" smtClean="0">
                <a:latin typeface="Helvetica" charset="0"/>
                <a:ea typeface="Helvetica" charset="0"/>
                <a:cs typeface="Helvetica" charset="0"/>
              </a:rPr>
              <a:t>.</a:t>
            </a:r>
            <a:endParaRPr lang="en-US" sz="2300" dirty="0">
              <a:latin typeface="Helvetica" charset="0"/>
              <a:ea typeface="Helvetica" charset="0"/>
              <a:cs typeface="Helvetica" charset="0"/>
            </a:endParaRPr>
          </a:p>
        </p:txBody>
      </p:sp>
      <p:sp>
        <p:nvSpPr>
          <p:cNvPr id="46" name="TextBox 45"/>
          <p:cNvSpPr txBox="1"/>
          <p:nvPr/>
        </p:nvSpPr>
        <p:spPr>
          <a:xfrm>
            <a:off x="987245" y="13393401"/>
            <a:ext cx="7749673" cy="1292579"/>
          </a:xfrm>
          <a:prstGeom prst="rect">
            <a:avLst/>
          </a:prstGeom>
          <a:noFill/>
          <a:ln w="28575" cmpd="sng">
            <a:noFill/>
          </a:ln>
        </p:spPr>
        <p:txBody>
          <a:bodyPr wrap="square" lIns="329104" tIns="164551" rIns="329104" bIns="164551" rtlCol="0">
            <a:spAutoFit/>
          </a:bodyPr>
          <a:lstStyle/>
          <a:p>
            <a:pPr algn="ctr">
              <a:lnSpc>
                <a:spcPct val="90000"/>
              </a:lnSpc>
            </a:pPr>
            <a:r>
              <a:rPr lang="en-US" sz="3600" dirty="0" smtClean="0">
                <a:solidFill>
                  <a:srgbClr val="2C3E50"/>
                </a:solidFill>
                <a:latin typeface="Gotham Medium"/>
                <a:cs typeface="Gotham Medium"/>
              </a:rPr>
              <a:t>Popular DRS Genres</a:t>
            </a:r>
          </a:p>
          <a:p>
            <a:pPr algn="just">
              <a:lnSpc>
                <a:spcPct val="30000"/>
              </a:lnSpc>
            </a:pPr>
            <a:endParaRPr lang="en-US" sz="2000" dirty="0" smtClean="0">
              <a:latin typeface="Gotham Book"/>
              <a:cs typeface="Gotham Book"/>
            </a:endParaRPr>
          </a:p>
          <a:p>
            <a:pPr algn="ctr"/>
            <a:r>
              <a:rPr lang="en-US" sz="2300" dirty="0">
                <a:latin typeface="Helvetica" charset="0"/>
                <a:ea typeface="Helvetica" charset="0"/>
                <a:cs typeface="Helvetica" charset="0"/>
              </a:rPr>
              <a:t>Top 25 </a:t>
            </a:r>
            <a:r>
              <a:rPr lang="en-US" sz="2300" dirty="0" smtClean="0">
                <a:latin typeface="Helvetica" charset="0"/>
                <a:ea typeface="Helvetica" charset="0"/>
                <a:cs typeface="Helvetica" charset="0"/>
              </a:rPr>
              <a:t>viewed files by </a:t>
            </a:r>
            <a:r>
              <a:rPr lang="en-US" sz="2300" dirty="0">
                <a:latin typeface="Helvetica" charset="0"/>
                <a:ea typeface="Helvetica" charset="0"/>
                <a:cs typeface="Helvetica" charset="0"/>
              </a:rPr>
              <a:t>genre</a:t>
            </a:r>
            <a:r>
              <a:rPr lang="en-US" sz="2300" dirty="0" smtClean="0">
                <a:latin typeface="Helvetica Neue" charset="0"/>
                <a:ea typeface="Helvetica Neue" charset="0"/>
                <a:cs typeface="Helvetica Neue" charset="0"/>
              </a:rPr>
              <a:t>.</a:t>
            </a:r>
            <a:endParaRPr lang="en-US" sz="2300" dirty="0">
              <a:latin typeface="Helvetica Neue" charset="0"/>
              <a:ea typeface="Helvetica Neue" charset="0"/>
              <a:cs typeface="Helvetica Neue" charset="0"/>
            </a:endParaRPr>
          </a:p>
        </p:txBody>
      </p:sp>
      <p:sp>
        <p:nvSpPr>
          <p:cNvPr id="50" name="TextBox 49"/>
          <p:cNvSpPr txBox="1"/>
          <p:nvPr/>
        </p:nvSpPr>
        <p:spPr>
          <a:xfrm>
            <a:off x="14020801" y="9283462"/>
            <a:ext cx="10689771" cy="858614"/>
          </a:xfrm>
          <a:prstGeom prst="rect">
            <a:avLst/>
          </a:prstGeom>
          <a:noFill/>
          <a:ln w="28575" cmpd="sng">
            <a:noFill/>
          </a:ln>
        </p:spPr>
        <p:txBody>
          <a:bodyPr wrap="square" lIns="329104" tIns="164551" rIns="329104" bIns="164551" rtlCol="0">
            <a:spAutoFit/>
          </a:bodyPr>
          <a:lstStyle/>
          <a:p>
            <a:pPr>
              <a:lnSpc>
                <a:spcPct val="90000"/>
              </a:lnSpc>
            </a:pPr>
            <a:r>
              <a:rPr lang="en-US" sz="3800" dirty="0" smtClean="0">
                <a:solidFill>
                  <a:srgbClr val="2C3E50"/>
                </a:solidFill>
                <a:latin typeface="Gotham Medium"/>
                <a:cs typeface="Gotham Medium"/>
              </a:rPr>
              <a:t>April 2016 DRS Activity: Humans vs. Bots</a:t>
            </a:r>
            <a:endParaRPr lang="en-US" sz="3800" dirty="0">
              <a:solidFill>
                <a:srgbClr val="2C3E50"/>
              </a:solidFill>
              <a:latin typeface="Gotham Medium"/>
              <a:cs typeface="Gotham Medium"/>
            </a:endParaRPr>
          </a:p>
        </p:txBody>
      </p:sp>
      <p:sp>
        <p:nvSpPr>
          <p:cNvPr id="17" name="TextBox 16"/>
          <p:cNvSpPr txBox="1"/>
          <p:nvPr/>
        </p:nvSpPr>
        <p:spPr>
          <a:xfrm>
            <a:off x="10368911" y="9947689"/>
            <a:ext cx="1464356" cy="523220"/>
          </a:xfrm>
          <a:prstGeom prst="rect">
            <a:avLst/>
          </a:prstGeom>
          <a:noFill/>
        </p:spPr>
        <p:txBody>
          <a:bodyPr wrap="square" rtlCol="0">
            <a:spAutoFit/>
          </a:bodyPr>
          <a:lstStyle/>
          <a:p>
            <a:r>
              <a:rPr lang="en-US" sz="2800" dirty="0" smtClean="0"/>
              <a:t>Humans</a:t>
            </a:r>
            <a:endParaRPr lang="en-US" sz="2800" dirty="0"/>
          </a:p>
        </p:txBody>
      </p:sp>
      <p:sp>
        <p:nvSpPr>
          <p:cNvPr id="18" name="Rectangle 17"/>
          <p:cNvSpPr/>
          <p:nvPr/>
        </p:nvSpPr>
        <p:spPr>
          <a:xfrm>
            <a:off x="10019661" y="10035000"/>
            <a:ext cx="365760" cy="365760"/>
          </a:xfrm>
          <a:prstGeom prst="rect">
            <a:avLst/>
          </a:prstGeom>
          <a:solidFill>
            <a:srgbClr val="998FB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10371115" y="9367852"/>
            <a:ext cx="1042987" cy="523220"/>
          </a:xfrm>
          <a:prstGeom prst="rect">
            <a:avLst/>
          </a:prstGeom>
          <a:noFill/>
        </p:spPr>
        <p:txBody>
          <a:bodyPr wrap="square" rtlCol="0">
            <a:spAutoFit/>
          </a:bodyPr>
          <a:lstStyle/>
          <a:p>
            <a:r>
              <a:rPr lang="en-US" sz="2800" dirty="0" smtClean="0"/>
              <a:t>Bots</a:t>
            </a:r>
            <a:endParaRPr lang="en-US" sz="2800" dirty="0"/>
          </a:p>
        </p:txBody>
      </p:sp>
      <p:sp>
        <p:nvSpPr>
          <p:cNvPr id="54" name="Rectangle 53"/>
          <p:cNvSpPr/>
          <p:nvPr/>
        </p:nvSpPr>
        <p:spPr>
          <a:xfrm>
            <a:off x="10022009" y="9447907"/>
            <a:ext cx="365760" cy="365760"/>
          </a:xfrm>
          <a:prstGeom prst="rect">
            <a:avLst/>
          </a:prstGeom>
          <a:solidFill>
            <a:srgbClr val="8FA7A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Chart 23"/>
          <p:cNvGraphicFramePr/>
          <p:nvPr>
            <p:extLst>
              <p:ext uri="{D42A27DB-BD31-4B8C-83A1-F6EECF244321}">
                <p14:modId xmlns:p14="http://schemas.microsoft.com/office/powerpoint/2010/main" val="546674574"/>
              </p:ext>
            </p:extLst>
          </p:nvPr>
        </p:nvGraphicFramePr>
        <p:xfrm>
          <a:off x="15010682" y="10189681"/>
          <a:ext cx="8627911" cy="60198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6" name="Chart 55"/>
          <p:cNvGraphicFramePr/>
          <p:nvPr>
            <p:extLst>
              <p:ext uri="{D42A27DB-BD31-4B8C-83A1-F6EECF244321}">
                <p14:modId xmlns:p14="http://schemas.microsoft.com/office/powerpoint/2010/main" val="2119466331"/>
              </p:ext>
            </p:extLst>
          </p:nvPr>
        </p:nvGraphicFramePr>
        <p:xfrm>
          <a:off x="21107736" y="10193101"/>
          <a:ext cx="8627911" cy="6019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5" name="Chart 24"/>
          <p:cNvGraphicFramePr/>
          <p:nvPr>
            <p:extLst>
              <p:ext uri="{D42A27DB-BD31-4B8C-83A1-F6EECF244321}">
                <p14:modId xmlns:p14="http://schemas.microsoft.com/office/powerpoint/2010/main" val="1733391166"/>
              </p:ext>
            </p:extLst>
          </p:nvPr>
        </p:nvGraphicFramePr>
        <p:xfrm>
          <a:off x="1510753" y="33286112"/>
          <a:ext cx="6908696" cy="7075938"/>
        </p:xfrm>
        <a:graphic>
          <a:graphicData uri="http://schemas.openxmlformats.org/drawingml/2006/chart">
            <c:chart xmlns:c="http://schemas.openxmlformats.org/drawingml/2006/chart" xmlns:r="http://schemas.openxmlformats.org/officeDocument/2006/relationships" r:id="rId7"/>
          </a:graphicData>
        </a:graphic>
      </p:graphicFrame>
      <p:pic>
        <p:nvPicPr>
          <p:cNvPr id="3" name="Picture 2"/>
          <p:cNvPicPr>
            <a:picLocks noChangeAspect="1"/>
          </p:cNvPicPr>
          <p:nvPr/>
        </p:nvPicPr>
        <p:blipFill rotWithShape="1">
          <a:blip r:embed="rId8">
            <a:extLst>
              <a:ext uri="{28A0092B-C50C-407E-A947-70E740481C1C}">
                <a14:useLocalDpi xmlns:a14="http://schemas.microsoft.com/office/drawing/2010/main" val="0"/>
              </a:ext>
            </a:extLst>
          </a:blip>
          <a:srcRect l="1510" t="3414" r="16073" b="4969"/>
          <a:stretch/>
        </p:blipFill>
        <p:spPr>
          <a:xfrm>
            <a:off x="1093273" y="25394249"/>
            <a:ext cx="7487683" cy="5947937"/>
          </a:xfrm>
          <a:prstGeom prst="rect">
            <a:avLst/>
          </a:prstGeom>
          <a:ln>
            <a:noFill/>
          </a:ln>
        </p:spPr>
      </p:pic>
      <p:sp>
        <p:nvSpPr>
          <p:cNvPr id="55" name="Rectangle 54"/>
          <p:cNvSpPr/>
          <p:nvPr/>
        </p:nvSpPr>
        <p:spPr>
          <a:xfrm>
            <a:off x="954157" y="6039293"/>
            <a:ext cx="7764541" cy="35810456"/>
          </a:xfrm>
          <a:prstGeom prst="rect">
            <a:avLst/>
          </a:prstGeom>
          <a:noFill/>
          <a:ln w="38100">
            <a:solidFill>
              <a:srgbClr val="998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9186530" y="6042838"/>
            <a:ext cx="20138065" cy="10546992"/>
          </a:xfrm>
          <a:prstGeom prst="rect">
            <a:avLst/>
          </a:prstGeom>
          <a:noFill/>
          <a:ln w="38100">
            <a:solidFill>
              <a:srgbClr val="998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18806160" y="39975954"/>
            <a:ext cx="9671374" cy="1706538"/>
          </a:xfrm>
          <a:prstGeom prst="rect">
            <a:avLst/>
          </a:prstGeom>
          <a:noFill/>
          <a:ln w="28575" cmpd="sng">
            <a:noFill/>
          </a:ln>
        </p:spPr>
        <p:txBody>
          <a:bodyPr wrap="square" lIns="329104" tIns="164551" rIns="329104" bIns="164551" rtlCol="0">
            <a:spAutoFit/>
          </a:bodyPr>
          <a:lstStyle/>
          <a:p>
            <a:pPr algn="ctr">
              <a:lnSpc>
                <a:spcPct val="90000"/>
              </a:lnSpc>
            </a:pPr>
            <a:r>
              <a:rPr lang="en-US" sz="3800" dirty="0" smtClean="0">
                <a:solidFill>
                  <a:srgbClr val="2C3E50"/>
                </a:solidFill>
                <a:latin typeface="Gotham Medium"/>
                <a:cs typeface="Gotham Medium"/>
              </a:rPr>
              <a:t>Learn More</a:t>
            </a:r>
          </a:p>
          <a:p>
            <a:pPr algn="ctr">
              <a:lnSpc>
                <a:spcPct val="90000"/>
              </a:lnSpc>
            </a:pPr>
            <a:endParaRPr lang="en-US" sz="500" dirty="0" smtClean="0">
              <a:solidFill>
                <a:srgbClr val="2C3E50"/>
              </a:solidFill>
              <a:latin typeface="Gotham Book"/>
              <a:cs typeface="Gotham Book"/>
            </a:endParaRPr>
          </a:p>
          <a:p>
            <a:pPr>
              <a:lnSpc>
                <a:spcPct val="110000"/>
              </a:lnSpc>
            </a:pPr>
            <a:r>
              <a:rPr lang="en-US" sz="2300" dirty="0" smtClean="0">
                <a:latin typeface="Helvetica"/>
                <a:cs typeface="Helvetica"/>
              </a:rPr>
              <a:t>For more information about the DRS visit </a:t>
            </a:r>
            <a:r>
              <a:rPr lang="en-US" sz="2300" dirty="0" err="1" smtClean="0">
                <a:solidFill>
                  <a:srgbClr val="2B84D2"/>
                </a:solidFill>
                <a:latin typeface="Helvetica"/>
                <a:cs typeface="Helvetica"/>
              </a:rPr>
              <a:t>dsg.neu.edu</a:t>
            </a:r>
            <a:r>
              <a:rPr lang="en-US" sz="2300" dirty="0" smtClean="0">
                <a:solidFill>
                  <a:srgbClr val="2B84D2"/>
                </a:solidFill>
                <a:latin typeface="Helvetica"/>
                <a:cs typeface="Helvetica"/>
              </a:rPr>
              <a:t>/resources/</a:t>
            </a:r>
            <a:r>
              <a:rPr lang="en-US" sz="2300" dirty="0" err="1" smtClean="0">
                <a:solidFill>
                  <a:srgbClr val="2B84D2"/>
                </a:solidFill>
                <a:latin typeface="Helvetica"/>
                <a:cs typeface="Helvetica"/>
              </a:rPr>
              <a:t>drs</a:t>
            </a:r>
            <a:r>
              <a:rPr lang="en-US" sz="2300" dirty="0" smtClean="0">
                <a:solidFill>
                  <a:srgbClr val="2B84D2"/>
                </a:solidFill>
                <a:latin typeface="Helvetica"/>
                <a:cs typeface="Helvetica"/>
              </a:rPr>
              <a:t> </a:t>
            </a:r>
            <a:r>
              <a:rPr lang="en-US" sz="2300" dirty="0" smtClean="0">
                <a:latin typeface="Helvetica"/>
                <a:cs typeface="Helvetica"/>
              </a:rPr>
              <a:t>or  </a:t>
            </a:r>
            <a:r>
              <a:rPr lang="en-US" sz="2300" dirty="0" err="1" smtClean="0">
                <a:solidFill>
                  <a:srgbClr val="2B84D2"/>
                </a:solidFill>
                <a:latin typeface="Helvetica"/>
                <a:cs typeface="Helvetica"/>
              </a:rPr>
              <a:t>github.com</a:t>
            </a:r>
            <a:r>
              <a:rPr lang="en-US" sz="2300" dirty="0" smtClean="0">
                <a:solidFill>
                  <a:srgbClr val="2B84D2"/>
                </a:solidFill>
                <a:latin typeface="Helvetica"/>
                <a:cs typeface="Helvetica"/>
              </a:rPr>
              <a:t>/NEU-Libraries/</a:t>
            </a:r>
            <a:r>
              <a:rPr lang="en-US" sz="2300" dirty="0" err="1" smtClean="0">
                <a:solidFill>
                  <a:srgbClr val="2B84D2"/>
                </a:solidFill>
                <a:latin typeface="Helvetica"/>
                <a:cs typeface="Helvetica"/>
              </a:rPr>
              <a:t>cerberus</a:t>
            </a:r>
            <a:endParaRPr lang="en-US" sz="2300" dirty="0">
              <a:solidFill>
                <a:srgbClr val="2B84D2"/>
              </a:solidFill>
              <a:latin typeface="Helvetica"/>
              <a:cs typeface="Helvetica"/>
            </a:endParaRPr>
          </a:p>
        </p:txBody>
      </p:sp>
      <p:pic>
        <p:nvPicPr>
          <p:cNvPr id="60" name="Picture 59" descr="DRS.png"/>
          <p:cNvPicPr>
            <a:picLocks noChangeAspect="1"/>
          </p:cNvPicPr>
          <p:nvPr/>
        </p:nvPicPr>
        <p:blipFill rotWithShape="1">
          <a:blip r:embed="rId9">
            <a:extLst>
              <a:ext uri="{28A0092B-C50C-407E-A947-70E740481C1C}">
                <a14:useLocalDpi xmlns:a14="http://schemas.microsoft.com/office/drawing/2010/main" val="0"/>
              </a:ext>
            </a:extLst>
          </a:blip>
          <a:srcRect r="65238"/>
          <a:stretch/>
        </p:blipFill>
        <p:spPr>
          <a:xfrm>
            <a:off x="10386378" y="40040686"/>
            <a:ext cx="3025003" cy="1066800"/>
          </a:xfrm>
          <a:prstGeom prst="rect">
            <a:avLst/>
          </a:prstGeom>
          <a:ln w="28575">
            <a:noFill/>
          </a:ln>
        </p:spPr>
      </p:pic>
      <p:sp>
        <p:nvSpPr>
          <p:cNvPr id="65" name="TextBox 64"/>
          <p:cNvSpPr txBox="1"/>
          <p:nvPr/>
        </p:nvSpPr>
        <p:spPr>
          <a:xfrm>
            <a:off x="9197558" y="34319706"/>
            <a:ext cx="10354466" cy="1975843"/>
          </a:xfrm>
          <a:prstGeom prst="rect">
            <a:avLst/>
          </a:prstGeom>
          <a:noFill/>
          <a:ln w="28575" cmpd="sng">
            <a:noFill/>
          </a:ln>
        </p:spPr>
        <p:txBody>
          <a:bodyPr wrap="square" lIns="329104" tIns="164551" rIns="329104" bIns="164551" rtlCol="0">
            <a:spAutoFit/>
          </a:bodyPr>
          <a:lstStyle/>
          <a:p>
            <a:pPr>
              <a:lnSpc>
                <a:spcPct val="90000"/>
              </a:lnSpc>
            </a:pPr>
            <a:r>
              <a:rPr lang="en-US" sz="3200" dirty="0" smtClean="0">
                <a:solidFill>
                  <a:srgbClr val="2C3E50"/>
                </a:solidFill>
                <a:latin typeface="Gotham Medium"/>
                <a:cs typeface="Gotham Medium"/>
              </a:rPr>
              <a:t>Improved Workflows</a:t>
            </a:r>
          </a:p>
          <a:p>
            <a:pPr algn="just">
              <a:lnSpc>
                <a:spcPct val="30000"/>
              </a:lnSpc>
            </a:pPr>
            <a:endParaRPr lang="en-US" sz="2000" dirty="0" smtClean="0">
              <a:latin typeface="Gotham Book"/>
              <a:cs typeface="Gotham Book"/>
            </a:endParaRPr>
          </a:p>
          <a:p>
            <a:r>
              <a:rPr lang="en-US" sz="2300" dirty="0">
                <a:latin typeface="Helvetica" charset="0"/>
                <a:ea typeface="Helvetica" charset="0"/>
                <a:cs typeface="Helvetica" charset="0"/>
              </a:rPr>
              <a:t>We also would like to use the data to improve our workflows. For example, the chart on the right can tell us the best time of day to schedule system deploys </a:t>
            </a:r>
            <a:r>
              <a:rPr lang="en-US" sz="2300" dirty="0" smtClean="0">
                <a:latin typeface="Helvetica" charset="0"/>
                <a:ea typeface="Helvetica" charset="0"/>
                <a:cs typeface="Helvetica" charset="0"/>
              </a:rPr>
              <a:t>(between midnight and 6 am</a:t>
            </a:r>
            <a:r>
              <a:rPr lang="en-US" sz="2300" dirty="0">
                <a:latin typeface="Helvetica" charset="0"/>
                <a:ea typeface="Helvetica" charset="0"/>
                <a:cs typeface="Helvetica" charset="0"/>
              </a:rPr>
              <a:t>).</a:t>
            </a:r>
          </a:p>
        </p:txBody>
      </p:sp>
      <p:sp>
        <p:nvSpPr>
          <p:cNvPr id="66" name="TextBox 65"/>
          <p:cNvSpPr txBox="1"/>
          <p:nvPr/>
        </p:nvSpPr>
        <p:spPr>
          <a:xfrm>
            <a:off x="9219184" y="30571803"/>
            <a:ext cx="10067354" cy="3871746"/>
          </a:xfrm>
          <a:prstGeom prst="rect">
            <a:avLst/>
          </a:prstGeom>
          <a:noFill/>
          <a:ln w="28575" cmpd="sng">
            <a:noFill/>
          </a:ln>
        </p:spPr>
        <p:txBody>
          <a:bodyPr wrap="square" lIns="329104" tIns="164551" rIns="329104" bIns="164551" rtlCol="0">
            <a:spAutoFit/>
          </a:bodyPr>
          <a:lstStyle/>
          <a:p>
            <a:r>
              <a:rPr lang="en-US" sz="2300" dirty="0">
                <a:latin typeface="Helvetica" charset="0"/>
                <a:ea typeface="Helvetica" charset="0"/>
                <a:cs typeface="Helvetica" charset="0"/>
              </a:rPr>
              <a:t>Categorizing our traffic and sharing our statistics gathering process has enabled us to more accurately track how the DRS is being used and more confidently defend our usage statistics as a reflection of genuine use of repository content. In 2016 we plan to improve our data gathering practices by</a:t>
            </a:r>
            <a:r>
              <a:rPr lang="en-US" sz="2300" dirty="0" smtClean="0">
                <a:latin typeface="Helvetica" charset="0"/>
                <a:ea typeface="Helvetica" charset="0"/>
                <a:cs typeface="Helvetica" charset="0"/>
              </a:rPr>
              <a:t>:</a:t>
            </a:r>
          </a:p>
          <a:p>
            <a:endParaRPr lang="en-US" sz="2300" dirty="0">
              <a:latin typeface="Helvetica" charset="0"/>
              <a:ea typeface="Helvetica" charset="0"/>
              <a:cs typeface="Helvetica" charset="0"/>
            </a:endParaRPr>
          </a:p>
          <a:p>
            <a:pPr marL="342900" indent="-342900">
              <a:buFont typeface="Arial" charset="0"/>
              <a:buChar char="•"/>
            </a:pPr>
            <a:r>
              <a:rPr lang="en-US" sz="2300" dirty="0">
                <a:latin typeface="Helvetica" charset="0"/>
                <a:ea typeface="Helvetica" charset="0"/>
                <a:cs typeface="Helvetica" charset="0"/>
              </a:rPr>
              <a:t>Inserting additional data points into the impressions table</a:t>
            </a:r>
          </a:p>
          <a:p>
            <a:pPr marL="342900" indent="-342900">
              <a:buFont typeface="Arial" charset="0"/>
              <a:buChar char="•"/>
            </a:pPr>
            <a:r>
              <a:rPr lang="en-US" sz="2300" dirty="0">
                <a:latin typeface="Helvetica" charset="0"/>
                <a:ea typeface="Helvetica" charset="0"/>
                <a:cs typeface="Helvetica" charset="0"/>
              </a:rPr>
              <a:t>Operationalizing the process for adding new agents to the bot list</a:t>
            </a:r>
          </a:p>
          <a:p>
            <a:pPr marL="342900" indent="-342900">
              <a:buFont typeface="Arial" charset="0"/>
              <a:buChar char="•"/>
            </a:pPr>
            <a:r>
              <a:rPr lang="en-US" sz="2300" dirty="0">
                <a:latin typeface="Helvetica" charset="0"/>
                <a:ea typeface="Helvetica" charset="0"/>
                <a:cs typeface="Helvetica" charset="0"/>
              </a:rPr>
              <a:t>Improving our statistical displays, including aggregated statistics and geographic visualizations</a:t>
            </a:r>
          </a:p>
        </p:txBody>
      </p:sp>
      <p:sp>
        <p:nvSpPr>
          <p:cNvPr id="74" name="TextBox 73"/>
          <p:cNvSpPr txBox="1"/>
          <p:nvPr/>
        </p:nvSpPr>
        <p:spPr>
          <a:xfrm>
            <a:off x="9206401" y="26418924"/>
            <a:ext cx="10080137" cy="2769906"/>
          </a:xfrm>
          <a:prstGeom prst="rect">
            <a:avLst/>
          </a:prstGeom>
          <a:noFill/>
          <a:ln w="28575" cmpd="sng">
            <a:no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Ignored Agents</a:t>
            </a:r>
            <a:endParaRPr lang="en-US" sz="2000" dirty="0" smtClean="0">
              <a:latin typeface="Gotham Book"/>
              <a:cs typeface="Gotham Book"/>
            </a:endParaRPr>
          </a:p>
          <a:p>
            <a:pPr algn="just">
              <a:lnSpc>
                <a:spcPct val="30000"/>
              </a:lnSpc>
            </a:pPr>
            <a:endParaRPr lang="en-US" sz="2000" dirty="0" smtClean="0">
              <a:latin typeface="Gotham Book"/>
              <a:cs typeface="Gotham Book"/>
            </a:endParaRPr>
          </a:p>
          <a:p>
            <a:r>
              <a:rPr lang="en-US" sz="2300" dirty="0">
                <a:latin typeface="Helvetica" charset="0"/>
                <a:ea typeface="Helvetica" charset="0"/>
                <a:cs typeface="Helvetica" charset="0"/>
              </a:rPr>
              <a:t>When the impressions table is processed, the agent responsible for each impression is compared against a list of common keywords associated with bots and crawlers, which is used to filter out agents from the impressions table. These keywords include</a:t>
            </a:r>
            <a:r>
              <a:rPr lang="en-US" sz="2300" dirty="0" smtClean="0">
                <a:latin typeface="Helvetica" charset="0"/>
                <a:ea typeface="Helvetica" charset="0"/>
                <a:cs typeface="Helvetica" charset="0"/>
              </a:rPr>
              <a:t>: *</a:t>
            </a:r>
            <a:r>
              <a:rPr lang="en-US" sz="2300" dirty="0">
                <a:latin typeface="Helvetica" charset="0"/>
                <a:ea typeface="Helvetica" charset="0"/>
                <a:cs typeface="Helvetica" charset="0"/>
              </a:rPr>
              <a:t>archive*, *bot*, *crawl*, *curl*, *java*, *lynx*, *</a:t>
            </a:r>
            <a:r>
              <a:rPr lang="en-US" sz="2300" dirty="0" err="1">
                <a:latin typeface="Helvetica" charset="0"/>
                <a:ea typeface="Helvetica" charset="0"/>
                <a:cs typeface="Helvetica" charset="0"/>
              </a:rPr>
              <a:t>nutch</a:t>
            </a:r>
            <a:r>
              <a:rPr lang="en-US" sz="2300" dirty="0">
                <a:latin typeface="Helvetica" charset="0"/>
                <a:ea typeface="Helvetica" charset="0"/>
                <a:cs typeface="Helvetica" charset="0"/>
              </a:rPr>
              <a:t>*, *scrape*, *</a:t>
            </a:r>
            <a:r>
              <a:rPr lang="en-US" sz="2300" dirty="0" err="1">
                <a:latin typeface="Helvetica" charset="0"/>
                <a:ea typeface="Helvetica" charset="0"/>
                <a:cs typeface="Helvetica" charset="0"/>
              </a:rPr>
              <a:t>scrapy</a:t>
            </a:r>
            <a:r>
              <a:rPr lang="en-US" sz="2300" dirty="0">
                <a:latin typeface="Helvetica" charset="0"/>
                <a:ea typeface="Helvetica" charset="0"/>
                <a:cs typeface="Helvetica" charset="0"/>
              </a:rPr>
              <a:t>*, *slurp*, and *spider*</a:t>
            </a:r>
          </a:p>
        </p:txBody>
      </p:sp>
      <p:sp>
        <p:nvSpPr>
          <p:cNvPr id="75" name="TextBox 74"/>
          <p:cNvSpPr txBox="1"/>
          <p:nvPr/>
        </p:nvSpPr>
        <p:spPr>
          <a:xfrm>
            <a:off x="9207925" y="23482554"/>
            <a:ext cx="10798039" cy="3046905"/>
          </a:xfrm>
          <a:prstGeom prst="rect">
            <a:avLst/>
          </a:prstGeom>
          <a:noFill/>
          <a:ln w="28575" cmpd="sng">
            <a:no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Significant Processing Values</a:t>
            </a:r>
            <a:endParaRPr lang="en-US" sz="2000" dirty="0" smtClean="0">
              <a:solidFill>
                <a:srgbClr val="2C3E50"/>
              </a:solidFill>
              <a:latin typeface="Gotham Medium"/>
              <a:cs typeface="Gotham Medium"/>
            </a:endParaRPr>
          </a:p>
          <a:p>
            <a:pPr algn="just">
              <a:lnSpc>
                <a:spcPct val="30000"/>
              </a:lnSpc>
            </a:pPr>
            <a:endParaRPr lang="en-US" sz="2000" dirty="0" smtClean="0">
              <a:latin typeface="Gotham Book"/>
              <a:cs typeface="Gotham Book"/>
            </a:endParaRPr>
          </a:p>
          <a:p>
            <a:pPr marL="342900" indent="-342900">
              <a:buFont typeface="Arial" charset="0"/>
              <a:buChar char="•"/>
            </a:pPr>
            <a:r>
              <a:rPr lang="en-US" sz="2300" b="1" dirty="0" smtClean="0">
                <a:latin typeface="Helvetica" charset="0"/>
                <a:ea typeface="Helvetica" charset="0"/>
                <a:cs typeface="Helvetica" charset="0"/>
              </a:rPr>
              <a:t>"status"</a:t>
            </a:r>
            <a:r>
              <a:rPr lang="en-US" sz="2300" dirty="0" smtClean="0">
                <a:latin typeface="Helvetica" charset="0"/>
                <a:ea typeface="Helvetica" charset="0"/>
                <a:cs typeface="Helvetica" charset="0"/>
              </a:rPr>
              <a:t>: </a:t>
            </a:r>
            <a:r>
              <a:rPr lang="en-US" sz="2300" dirty="0">
                <a:latin typeface="Helvetica" charset="0"/>
                <a:ea typeface="Helvetica" charset="0"/>
                <a:cs typeface="Helvetica" charset="0"/>
              </a:rPr>
              <a:t>Files that are queued for download will be marked INCOMPLETE and are ignored until the download is finished.</a:t>
            </a:r>
          </a:p>
          <a:p>
            <a:pPr marL="342900" indent="-342900">
              <a:buFont typeface="Arial" charset="0"/>
              <a:buChar char="•"/>
            </a:pPr>
            <a:r>
              <a:rPr lang="en-US" sz="2300" b="1" dirty="0" smtClean="0">
                <a:latin typeface="Helvetica" charset="0"/>
                <a:ea typeface="Helvetica" charset="0"/>
                <a:cs typeface="Helvetica" charset="0"/>
              </a:rPr>
              <a:t>"public"</a:t>
            </a:r>
            <a:r>
              <a:rPr lang="en-US" sz="2300" dirty="0" smtClean="0">
                <a:latin typeface="Helvetica" charset="0"/>
                <a:ea typeface="Helvetica" charset="0"/>
                <a:cs typeface="Helvetica" charset="0"/>
              </a:rPr>
              <a:t>: </a:t>
            </a:r>
            <a:r>
              <a:rPr lang="en-US" sz="2300" dirty="0">
                <a:latin typeface="Helvetica" charset="0"/>
                <a:ea typeface="Helvetica" charset="0"/>
                <a:cs typeface="Helvetica" charset="0"/>
              </a:rPr>
              <a:t>All impressions are initially set to TRUE. Once processed, impressions with agents on the bot list are marked as FALSE.</a:t>
            </a:r>
          </a:p>
          <a:p>
            <a:pPr marL="342900" indent="-342900">
              <a:buFont typeface="Arial" charset="0"/>
              <a:buChar char="•"/>
            </a:pPr>
            <a:r>
              <a:rPr lang="en-US" sz="2300" b="1" dirty="0" smtClean="0">
                <a:latin typeface="Helvetica" charset="0"/>
                <a:ea typeface="Helvetica" charset="0"/>
                <a:cs typeface="Helvetica" charset="0"/>
              </a:rPr>
              <a:t>"processed"</a:t>
            </a:r>
            <a:r>
              <a:rPr lang="en-US" sz="2300" dirty="0" smtClean="0">
                <a:latin typeface="Helvetica" charset="0"/>
                <a:ea typeface="Helvetica" charset="0"/>
                <a:cs typeface="Helvetica" charset="0"/>
              </a:rPr>
              <a:t>: All </a:t>
            </a:r>
            <a:r>
              <a:rPr lang="en-US" sz="2300" dirty="0">
                <a:latin typeface="Helvetica" charset="0"/>
                <a:ea typeface="Helvetica" charset="0"/>
                <a:cs typeface="Helvetica" charset="0"/>
              </a:rPr>
              <a:t>impressions are initially set to FALSE. Once processed, the value is set to TRUE.</a:t>
            </a:r>
          </a:p>
        </p:txBody>
      </p:sp>
      <p:graphicFrame>
        <p:nvGraphicFramePr>
          <p:cNvPr id="51" name="Chart 50"/>
          <p:cNvGraphicFramePr/>
          <p:nvPr>
            <p:extLst>
              <p:ext uri="{D42A27DB-BD31-4B8C-83A1-F6EECF244321}">
                <p14:modId xmlns:p14="http://schemas.microsoft.com/office/powerpoint/2010/main" val="1819921901"/>
              </p:ext>
            </p:extLst>
          </p:nvPr>
        </p:nvGraphicFramePr>
        <p:xfrm>
          <a:off x="21055107" y="23618423"/>
          <a:ext cx="7435661" cy="5244869"/>
        </p:xfrm>
        <a:graphic>
          <a:graphicData uri="http://schemas.openxmlformats.org/drawingml/2006/chart">
            <c:chart xmlns:c="http://schemas.openxmlformats.org/drawingml/2006/chart" xmlns:r="http://schemas.openxmlformats.org/officeDocument/2006/relationships" r:id="rId10"/>
          </a:graphicData>
        </a:graphic>
      </p:graphicFrame>
      <p:sp>
        <p:nvSpPr>
          <p:cNvPr id="52" name="TextBox 51"/>
          <p:cNvSpPr txBox="1"/>
          <p:nvPr/>
        </p:nvSpPr>
        <p:spPr>
          <a:xfrm>
            <a:off x="20848637" y="24902319"/>
            <a:ext cx="1464356" cy="523220"/>
          </a:xfrm>
          <a:prstGeom prst="rect">
            <a:avLst/>
          </a:prstGeom>
          <a:noFill/>
        </p:spPr>
        <p:txBody>
          <a:bodyPr wrap="square" rtlCol="0">
            <a:spAutoFit/>
          </a:bodyPr>
          <a:lstStyle/>
          <a:p>
            <a:r>
              <a:rPr lang="en-US" sz="2800" dirty="0" smtClean="0"/>
              <a:t>Humans</a:t>
            </a:r>
            <a:endParaRPr lang="en-US" sz="2800" dirty="0"/>
          </a:p>
        </p:txBody>
      </p:sp>
      <p:sp>
        <p:nvSpPr>
          <p:cNvPr id="62" name="Rectangle 61"/>
          <p:cNvSpPr/>
          <p:nvPr/>
        </p:nvSpPr>
        <p:spPr>
          <a:xfrm>
            <a:off x="20499387" y="24989630"/>
            <a:ext cx="365760" cy="365760"/>
          </a:xfrm>
          <a:prstGeom prst="rect">
            <a:avLst/>
          </a:prstGeom>
          <a:solidFill>
            <a:srgbClr val="998FB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20869129" y="24322482"/>
            <a:ext cx="1042987" cy="523220"/>
          </a:xfrm>
          <a:prstGeom prst="rect">
            <a:avLst/>
          </a:prstGeom>
          <a:noFill/>
        </p:spPr>
        <p:txBody>
          <a:bodyPr wrap="square" rtlCol="0">
            <a:spAutoFit/>
          </a:bodyPr>
          <a:lstStyle/>
          <a:p>
            <a:r>
              <a:rPr lang="en-US" sz="2800" dirty="0" smtClean="0"/>
              <a:t>Bots</a:t>
            </a:r>
            <a:endParaRPr lang="en-US" sz="2800" dirty="0"/>
          </a:p>
        </p:txBody>
      </p:sp>
      <p:sp>
        <p:nvSpPr>
          <p:cNvPr id="64" name="Rectangle 63"/>
          <p:cNvSpPr/>
          <p:nvPr/>
        </p:nvSpPr>
        <p:spPr>
          <a:xfrm>
            <a:off x="20501735" y="24402537"/>
            <a:ext cx="365760" cy="365760"/>
          </a:xfrm>
          <a:prstGeom prst="rect">
            <a:avLst/>
          </a:prstGeom>
          <a:solidFill>
            <a:srgbClr val="8FA7A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1710598" y="22326882"/>
            <a:ext cx="3296556" cy="523220"/>
          </a:xfrm>
          <a:prstGeom prst="rect">
            <a:avLst/>
          </a:prstGeom>
          <a:noFill/>
        </p:spPr>
        <p:txBody>
          <a:bodyPr wrap="square" rtlCol="0">
            <a:spAutoFit/>
          </a:bodyPr>
          <a:lstStyle/>
          <a:p>
            <a:r>
              <a:rPr lang="en-US" sz="2800" dirty="0" smtClean="0"/>
              <a:t>Faculty Research</a:t>
            </a:r>
            <a:endParaRPr lang="en-US" sz="2800" dirty="0"/>
          </a:p>
        </p:txBody>
      </p:sp>
      <p:sp>
        <p:nvSpPr>
          <p:cNvPr id="85" name="Rectangle 84"/>
          <p:cNvSpPr/>
          <p:nvPr/>
        </p:nvSpPr>
        <p:spPr>
          <a:xfrm>
            <a:off x="1374049" y="22414193"/>
            <a:ext cx="365760" cy="365760"/>
          </a:xfrm>
          <a:prstGeom prst="rect">
            <a:avLst/>
          </a:prstGeom>
          <a:solidFill>
            <a:srgbClr val="D1A6A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p:cNvSpPr txBox="1"/>
          <p:nvPr/>
        </p:nvSpPr>
        <p:spPr>
          <a:xfrm>
            <a:off x="1745856" y="21728462"/>
            <a:ext cx="3526062" cy="523220"/>
          </a:xfrm>
          <a:prstGeom prst="rect">
            <a:avLst/>
          </a:prstGeom>
          <a:noFill/>
        </p:spPr>
        <p:txBody>
          <a:bodyPr wrap="square" rtlCol="0">
            <a:spAutoFit/>
          </a:bodyPr>
          <a:lstStyle/>
          <a:p>
            <a:r>
              <a:rPr lang="en-US" sz="2800" dirty="0" smtClean="0"/>
              <a:t>Thesis or Dissertation</a:t>
            </a:r>
            <a:endParaRPr lang="en-US" sz="2800" dirty="0"/>
          </a:p>
        </p:txBody>
      </p:sp>
      <p:sp>
        <p:nvSpPr>
          <p:cNvPr id="87" name="Rectangle 86"/>
          <p:cNvSpPr/>
          <p:nvPr/>
        </p:nvSpPr>
        <p:spPr>
          <a:xfrm>
            <a:off x="1378462" y="21808517"/>
            <a:ext cx="365760" cy="365760"/>
          </a:xfrm>
          <a:prstGeom prst="rect">
            <a:avLst/>
          </a:prstGeom>
          <a:solidFill>
            <a:srgbClr val="8E8E9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6049414" y="21734224"/>
            <a:ext cx="1855519" cy="523220"/>
          </a:xfrm>
          <a:prstGeom prst="rect">
            <a:avLst/>
          </a:prstGeom>
          <a:noFill/>
        </p:spPr>
        <p:txBody>
          <a:bodyPr wrap="square" rtlCol="0">
            <a:spAutoFit/>
          </a:bodyPr>
          <a:lstStyle/>
          <a:p>
            <a:r>
              <a:rPr lang="en-US" sz="2800" dirty="0" smtClean="0"/>
              <a:t>Exam</a:t>
            </a:r>
            <a:endParaRPr lang="en-US" sz="2800" dirty="0"/>
          </a:p>
        </p:txBody>
      </p:sp>
      <p:sp>
        <p:nvSpPr>
          <p:cNvPr id="89" name="Rectangle 88"/>
          <p:cNvSpPr/>
          <p:nvPr/>
        </p:nvSpPr>
        <p:spPr>
          <a:xfrm>
            <a:off x="5700165" y="21821535"/>
            <a:ext cx="365760" cy="365760"/>
          </a:xfrm>
          <a:prstGeom prst="rect">
            <a:avLst/>
          </a:prstGeom>
          <a:solidFill>
            <a:srgbClr val="A2708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2103437" y="26350119"/>
            <a:ext cx="1855519" cy="523220"/>
          </a:xfrm>
          <a:prstGeom prst="rect">
            <a:avLst/>
          </a:prstGeom>
          <a:noFill/>
        </p:spPr>
        <p:txBody>
          <a:bodyPr wrap="square" rtlCol="0">
            <a:spAutoFit/>
          </a:bodyPr>
          <a:lstStyle/>
          <a:p>
            <a:r>
              <a:rPr lang="en-US" sz="2800" dirty="0" smtClean="0"/>
              <a:t>Downloads</a:t>
            </a:r>
            <a:endParaRPr lang="en-US" sz="2800" dirty="0"/>
          </a:p>
        </p:txBody>
      </p:sp>
      <p:sp>
        <p:nvSpPr>
          <p:cNvPr id="91" name="Rectangle 90"/>
          <p:cNvSpPr/>
          <p:nvPr/>
        </p:nvSpPr>
        <p:spPr>
          <a:xfrm>
            <a:off x="1757587" y="26427841"/>
            <a:ext cx="365760" cy="365760"/>
          </a:xfrm>
          <a:prstGeom prst="rect">
            <a:avLst/>
          </a:prstGeom>
          <a:solidFill>
            <a:srgbClr val="D998B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2123930" y="25770282"/>
            <a:ext cx="1042987" cy="523220"/>
          </a:xfrm>
          <a:prstGeom prst="rect">
            <a:avLst/>
          </a:prstGeom>
          <a:noFill/>
        </p:spPr>
        <p:txBody>
          <a:bodyPr wrap="square" rtlCol="0">
            <a:spAutoFit/>
          </a:bodyPr>
          <a:lstStyle/>
          <a:p>
            <a:r>
              <a:rPr lang="en-US" sz="2800" dirty="0" smtClean="0"/>
              <a:t>Views</a:t>
            </a:r>
            <a:endParaRPr lang="en-US" sz="2800" dirty="0"/>
          </a:p>
        </p:txBody>
      </p:sp>
      <p:sp>
        <p:nvSpPr>
          <p:cNvPr id="93" name="Rectangle 92"/>
          <p:cNvSpPr/>
          <p:nvPr/>
        </p:nvSpPr>
        <p:spPr>
          <a:xfrm>
            <a:off x="1756536" y="25850337"/>
            <a:ext cx="365760" cy="365760"/>
          </a:xfrm>
          <a:prstGeom prst="rect">
            <a:avLst/>
          </a:prstGeom>
          <a:solidFill>
            <a:srgbClr val="99578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p:cNvSpPr txBox="1"/>
          <p:nvPr/>
        </p:nvSpPr>
        <p:spPr>
          <a:xfrm>
            <a:off x="2103661" y="26935843"/>
            <a:ext cx="1855519" cy="523220"/>
          </a:xfrm>
          <a:prstGeom prst="rect">
            <a:avLst/>
          </a:prstGeom>
          <a:noFill/>
        </p:spPr>
        <p:txBody>
          <a:bodyPr wrap="square" rtlCol="0">
            <a:spAutoFit/>
          </a:bodyPr>
          <a:lstStyle/>
          <a:p>
            <a:r>
              <a:rPr lang="en-US" sz="2800" dirty="0" smtClean="0"/>
              <a:t>Streams</a:t>
            </a:r>
            <a:endParaRPr lang="en-US" sz="2800" dirty="0"/>
          </a:p>
        </p:txBody>
      </p:sp>
      <p:sp>
        <p:nvSpPr>
          <p:cNvPr id="95" name="Rectangle 94"/>
          <p:cNvSpPr/>
          <p:nvPr/>
        </p:nvSpPr>
        <p:spPr>
          <a:xfrm>
            <a:off x="1754412" y="27023154"/>
            <a:ext cx="365760" cy="365760"/>
          </a:xfrm>
          <a:prstGeom prst="rect">
            <a:avLst/>
          </a:prstGeom>
          <a:solidFill>
            <a:srgbClr val="7862D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1954256" y="40860580"/>
            <a:ext cx="1855519" cy="523220"/>
          </a:xfrm>
          <a:prstGeom prst="rect">
            <a:avLst/>
          </a:prstGeom>
          <a:noFill/>
        </p:spPr>
        <p:txBody>
          <a:bodyPr wrap="square" rtlCol="0">
            <a:spAutoFit/>
          </a:bodyPr>
          <a:lstStyle/>
          <a:p>
            <a:r>
              <a:rPr lang="en-US" sz="2800" dirty="0" smtClean="0"/>
              <a:t>Direct URL</a:t>
            </a:r>
            <a:endParaRPr lang="en-US" sz="2800" dirty="0"/>
          </a:p>
        </p:txBody>
      </p:sp>
      <p:sp>
        <p:nvSpPr>
          <p:cNvPr id="97" name="Rectangle 96"/>
          <p:cNvSpPr/>
          <p:nvPr/>
        </p:nvSpPr>
        <p:spPr>
          <a:xfrm>
            <a:off x="1617707" y="40947891"/>
            <a:ext cx="365760" cy="365760"/>
          </a:xfrm>
          <a:prstGeom prst="rect">
            <a:avLst/>
          </a:prstGeom>
          <a:solidFill>
            <a:srgbClr val="B4A59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1964461" y="40280743"/>
            <a:ext cx="3684591" cy="523220"/>
          </a:xfrm>
          <a:prstGeom prst="rect">
            <a:avLst/>
          </a:prstGeom>
          <a:noFill/>
        </p:spPr>
        <p:txBody>
          <a:bodyPr wrap="square" rtlCol="0">
            <a:spAutoFit/>
          </a:bodyPr>
          <a:lstStyle/>
          <a:p>
            <a:r>
              <a:rPr lang="en-US" sz="2800" dirty="0" smtClean="0"/>
              <a:t>DRS Search and Browse</a:t>
            </a:r>
            <a:endParaRPr lang="en-US" sz="2800" dirty="0"/>
          </a:p>
        </p:txBody>
      </p:sp>
      <p:sp>
        <p:nvSpPr>
          <p:cNvPr id="99" name="Rectangle 98"/>
          <p:cNvSpPr/>
          <p:nvPr/>
        </p:nvSpPr>
        <p:spPr>
          <a:xfrm>
            <a:off x="1613768" y="40360798"/>
            <a:ext cx="365760" cy="365760"/>
          </a:xfrm>
          <a:prstGeom prst="rect">
            <a:avLst/>
          </a:prstGeom>
          <a:solidFill>
            <a:srgbClr val="A2708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p:cNvSpPr txBox="1"/>
          <p:nvPr/>
        </p:nvSpPr>
        <p:spPr>
          <a:xfrm>
            <a:off x="5997899" y="40273385"/>
            <a:ext cx="1855519" cy="523220"/>
          </a:xfrm>
          <a:prstGeom prst="rect">
            <a:avLst/>
          </a:prstGeom>
          <a:noFill/>
        </p:spPr>
        <p:txBody>
          <a:bodyPr wrap="square" rtlCol="0">
            <a:spAutoFit/>
          </a:bodyPr>
          <a:lstStyle/>
          <a:p>
            <a:r>
              <a:rPr lang="en-US" sz="2800" dirty="0" smtClean="0"/>
              <a:t>Google</a:t>
            </a:r>
            <a:endParaRPr lang="en-US" sz="2800" dirty="0"/>
          </a:p>
        </p:txBody>
      </p:sp>
      <p:sp>
        <p:nvSpPr>
          <p:cNvPr id="101" name="Rectangle 100"/>
          <p:cNvSpPr/>
          <p:nvPr/>
        </p:nvSpPr>
        <p:spPr>
          <a:xfrm>
            <a:off x="5651063" y="40360696"/>
            <a:ext cx="365760" cy="365760"/>
          </a:xfrm>
          <a:prstGeom prst="rect">
            <a:avLst/>
          </a:prstGeom>
          <a:solidFill>
            <a:srgbClr val="A8ACC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p:cNvSpPr txBox="1"/>
          <p:nvPr/>
        </p:nvSpPr>
        <p:spPr>
          <a:xfrm>
            <a:off x="5990279" y="40862795"/>
            <a:ext cx="1855519" cy="523220"/>
          </a:xfrm>
          <a:prstGeom prst="rect">
            <a:avLst/>
          </a:prstGeom>
          <a:noFill/>
        </p:spPr>
        <p:txBody>
          <a:bodyPr wrap="square" rtlCol="0">
            <a:spAutoFit/>
          </a:bodyPr>
          <a:lstStyle/>
          <a:p>
            <a:r>
              <a:rPr lang="en-US" sz="2800" dirty="0" smtClean="0"/>
              <a:t>Other</a:t>
            </a:r>
            <a:endParaRPr lang="en-US" sz="2800" dirty="0"/>
          </a:p>
        </p:txBody>
      </p:sp>
      <p:sp>
        <p:nvSpPr>
          <p:cNvPr id="103" name="Rectangle 102"/>
          <p:cNvSpPr/>
          <p:nvPr/>
        </p:nvSpPr>
        <p:spPr>
          <a:xfrm>
            <a:off x="5655318" y="40950106"/>
            <a:ext cx="365760" cy="365760"/>
          </a:xfrm>
          <a:prstGeom prst="rect">
            <a:avLst/>
          </a:prstGeom>
          <a:solidFill>
            <a:srgbClr val="D1A6A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9190038" y="29667200"/>
            <a:ext cx="20092027" cy="9621520"/>
          </a:xfrm>
          <a:prstGeom prst="rect">
            <a:avLst/>
          </a:prstGeom>
          <a:noFill/>
          <a:ln w="38100">
            <a:solidFill>
              <a:srgbClr val="998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9205278" y="39776401"/>
            <a:ext cx="20092027" cy="2072639"/>
          </a:xfrm>
          <a:prstGeom prst="rect">
            <a:avLst/>
          </a:prstGeom>
          <a:noFill/>
          <a:ln w="38100">
            <a:solidFill>
              <a:srgbClr val="998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9205278" y="17091234"/>
            <a:ext cx="20092027" cy="12063240"/>
          </a:xfrm>
          <a:prstGeom prst="rect">
            <a:avLst/>
          </a:prstGeom>
          <a:noFill/>
          <a:ln w="38100">
            <a:solidFill>
              <a:srgbClr val="998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p:cNvSpPr txBox="1"/>
          <p:nvPr/>
        </p:nvSpPr>
        <p:spPr>
          <a:xfrm>
            <a:off x="9196832" y="29698633"/>
            <a:ext cx="20089368" cy="858614"/>
          </a:xfrm>
          <a:prstGeom prst="rect">
            <a:avLst/>
          </a:prstGeom>
          <a:noFill/>
          <a:ln w="28575" cmpd="sng">
            <a:noFill/>
          </a:ln>
        </p:spPr>
        <p:txBody>
          <a:bodyPr wrap="square" lIns="329104" tIns="164551" rIns="329104" bIns="164551" rtlCol="0">
            <a:spAutoFit/>
          </a:bodyPr>
          <a:lstStyle/>
          <a:p>
            <a:pPr algn="ctr">
              <a:lnSpc>
                <a:spcPct val="90000"/>
              </a:lnSpc>
            </a:pPr>
            <a:r>
              <a:rPr lang="en-US" sz="3800" dirty="0" smtClean="0">
                <a:solidFill>
                  <a:srgbClr val="2C3E50"/>
                </a:solidFill>
                <a:latin typeface="Gotham Medium"/>
                <a:cs typeface="Gotham Medium"/>
              </a:rPr>
              <a:t>Using the Data</a:t>
            </a:r>
            <a:endParaRPr lang="en-US" sz="3800" dirty="0">
              <a:solidFill>
                <a:srgbClr val="2C3E50"/>
              </a:solidFill>
              <a:latin typeface="Gotham Medium"/>
              <a:cs typeface="Gotham Medium"/>
            </a:endParaRPr>
          </a:p>
        </p:txBody>
      </p:sp>
      <p:sp>
        <p:nvSpPr>
          <p:cNvPr id="119" name="TextBox 118"/>
          <p:cNvSpPr txBox="1"/>
          <p:nvPr/>
        </p:nvSpPr>
        <p:spPr>
          <a:xfrm>
            <a:off x="13136880" y="40420258"/>
            <a:ext cx="5090160" cy="747814"/>
          </a:xfrm>
          <a:prstGeom prst="rect">
            <a:avLst/>
          </a:prstGeom>
          <a:noFill/>
          <a:ln w="28575" cmpd="sng">
            <a:noFill/>
          </a:ln>
        </p:spPr>
        <p:txBody>
          <a:bodyPr wrap="square" lIns="329104" tIns="164551" rIns="329104" bIns="164551" rtlCol="0">
            <a:spAutoFit/>
          </a:bodyPr>
          <a:lstStyle/>
          <a:p>
            <a:pPr>
              <a:lnSpc>
                <a:spcPct val="90000"/>
              </a:lnSpc>
            </a:pPr>
            <a:r>
              <a:rPr lang="en-US" sz="3000" i="1" dirty="0" smtClean="0">
                <a:solidFill>
                  <a:srgbClr val="2C3E50"/>
                </a:solidFill>
                <a:latin typeface="Helvetica Neue" charset="0"/>
                <a:ea typeface="Helvetica Neue" charset="0"/>
                <a:cs typeface="Helvetica Neue" charset="0"/>
              </a:rPr>
              <a:t>Digital Repository Service</a:t>
            </a:r>
            <a:endParaRPr lang="en-US" sz="3000" i="1" dirty="0">
              <a:solidFill>
                <a:srgbClr val="2C3E50"/>
              </a:solidFill>
              <a:latin typeface="Helvetica Neue" charset="0"/>
              <a:ea typeface="Helvetica Neue" charset="0"/>
              <a:cs typeface="Helvetica Neue" charset="0"/>
            </a:endParaRPr>
          </a:p>
        </p:txBody>
      </p:sp>
      <p:sp>
        <p:nvSpPr>
          <p:cNvPr id="121" name="TextBox 120"/>
          <p:cNvSpPr txBox="1"/>
          <p:nvPr/>
        </p:nvSpPr>
        <p:spPr>
          <a:xfrm>
            <a:off x="9645599" y="40868925"/>
            <a:ext cx="8947201" cy="886314"/>
          </a:xfrm>
          <a:prstGeom prst="rect">
            <a:avLst/>
          </a:prstGeom>
          <a:noFill/>
          <a:ln w="28575">
            <a:noFill/>
          </a:ln>
        </p:spPr>
        <p:txBody>
          <a:bodyPr wrap="square" lIns="329104" tIns="164551" rIns="329104" bIns="164551" numCol="1" rtlCol="0" anchor="ctr">
            <a:spAutoFit/>
          </a:bodyPr>
          <a:lstStyle/>
          <a:p>
            <a:pPr algn="ctr"/>
            <a:r>
              <a:rPr lang="en-US" sz="3600" dirty="0" err="1" smtClean="0">
                <a:solidFill>
                  <a:srgbClr val="3498DB"/>
                </a:solidFill>
                <a:latin typeface="Helvetica Neue" charset="0"/>
                <a:ea typeface="Helvetica Neue" charset="0"/>
                <a:cs typeface="Helvetica Neue" charset="0"/>
              </a:rPr>
              <a:t>repository.library.northeastern.edu</a:t>
            </a:r>
            <a:endParaRPr lang="en-US" sz="3600" dirty="0">
              <a:solidFill>
                <a:srgbClr val="3498DB"/>
              </a:solidFill>
              <a:latin typeface="Helvetica Neue" charset="0"/>
              <a:ea typeface="Helvetica Neue" charset="0"/>
              <a:cs typeface="Helvetica Neue" charset="0"/>
            </a:endParaRPr>
          </a:p>
        </p:txBody>
      </p:sp>
      <p:sp>
        <p:nvSpPr>
          <p:cNvPr id="116" name="TextBox 115"/>
          <p:cNvSpPr txBox="1"/>
          <p:nvPr/>
        </p:nvSpPr>
        <p:spPr>
          <a:xfrm>
            <a:off x="9694316" y="36580934"/>
            <a:ext cx="9577396" cy="2208214"/>
          </a:xfrm>
          <a:prstGeom prst="rect">
            <a:avLst/>
          </a:prstGeom>
          <a:noFill/>
          <a:ln w="38100" cmpd="sng">
            <a:solidFill>
              <a:srgbClr val="998FB8"/>
            </a:solidFill>
            <a:prstDash val="sysDash"/>
          </a:ln>
        </p:spPr>
        <p:txBody>
          <a:bodyPr wrap="square" lIns="329104" tIns="164551" rIns="329104" bIns="164551" rtlCol="0">
            <a:spAutoFit/>
          </a:bodyPr>
          <a:lstStyle/>
          <a:p>
            <a:pPr algn="just">
              <a:lnSpc>
                <a:spcPct val="30000"/>
              </a:lnSpc>
            </a:pPr>
            <a:endParaRPr lang="en-US" sz="2300" dirty="0" smtClean="0">
              <a:latin typeface="Helvetica" charset="0"/>
              <a:ea typeface="Helvetica" charset="0"/>
              <a:cs typeface="Helvetica" charset="0"/>
            </a:endParaRPr>
          </a:p>
          <a:p>
            <a:r>
              <a:rPr lang="en-US" sz="2300" dirty="0">
                <a:latin typeface="Helvetica" charset="0"/>
                <a:ea typeface="Helvetica" charset="0"/>
                <a:cs typeface="Helvetica" charset="0"/>
              </a:rPr>
              <a:t>Measuring impact accurately is a difficult task, as is being able to confidently defend how measurements are recorded. Although there is important statistical value in recording automated bot traffic, measuring and reporting genuine repository use can improve our ability to communicate the true impact of repository content.</a:t>
            </a:r>
            <a:endParaRPr lang="en-US" sz="2300" dirty="0" smtClean="0">
              <a:latin typeface="Helvetica" charset="0"/>
              <a:ea typeface="Helvetica" charset="0"/>
              <a:cs typeface="Helvetica" charset="0"/>
            </a:endParaRPr>
          </a:p>
        </p:txBody>
      </p:sp>
      <p:graphicFrame>
        <p:nvGraphicFramePr>
          <p:cNvPr id="118" name="Chart 117"/>
          <p:cNvGraphicFramePr/>
          <p:nvPr>
            <p:extLst>
              <p:ext uri="{D42A27DB-BD31-4B8C-83A1-F6EECF244321}">
                <p14:modId xmlns:p14="http://schemas.microsoft.com/office/powerpoint/2010/main" val="445305669"/>
              </p:ext>
            </p:extLst>
          </p:nvPr>
        </p:nvGraphicFramePr>
        <p:xfrm>
          <a:off x="1506590" y="14716846"/>
          <a:ext cx="6908696" cy="7075938"/>
        </p:xfrm>
        <a:graphic>
          <a:graphicData uri="http://schemas.openxmlformats.org/drawingml/2006/chart">
            <c:chart xmlns:c="http://schemas.openxmlformats.org/drawingml/2006/chart" xmlns:r="http://schemas.openxmlformats.org/officeDocument/2006/relationships" r:id="rId11"/>
          </a:graphicData>
        </a:graphic>
      </p:graphicFrame>
      <p:sp>
        <p:nvSpPr>
          <p:cNvPr id="124" name="TextBox 123"/>
          <p:cNvSpPr txBox="1"/>
          <p:nvPr/>
        </p:nvSpPr>
        <p:spPr>
          <a:xfrm>
            <a:off x="6058939" y="22349753"/>
            <a:ext cx="1855519" cy="523220"/>
          </a:xfrm>
          <a:prstGeom prst="rect">
            <a:avLst/>
          </a:prstGeom>
          <a:noFill/>
        </p:spPr>
        <p:txBody>
          <a:bodyPr wrap="square" rtlCol="0">
            <a:spAutoFit/>
          </a:bodyPr>
          <a:lstStyle/>
          <a:p>
            <a:r>
              <a:rPr lang="en-US" sz="2800" dirty="0" smtClean="0"/>
              <a:t>Publication</a:t>
            </a:r>
            <a:endParaRPr lang="en-US" sz="2800" dirty="0"/>
          </a:p>
        </p:txBody>
      </p:sp>
      <p:sp>
        <p:nvSpPr>
          <p:cNvPr id="125" name="Rectangle 124"/>
          <p:cNvSpPr/>
          <p:nvPr/>
        </p:nvSpPr>
        <p:spPr>
          <a:xfrm>
            <a:off x="5709690" y="22437064"/>
            <a:ext cx="365760" cy="345866"/>
          </a:xfrm>
          <a:prstGeom prst="rect">
            <a:avLst/>
          </a:prstGeom>
          <a:solidFill>
            <a:srgbClr val="B5A59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p:cNvSpPr txBox="1"/>
          <p:nvPr/>
        </p:nvSpPr>
        <p:spPr>
          <a:xfrm>
            <a:off x="1725716" y="22946305"/>
            <a:ext cx="3256386" cy="523220"/>
          </a:xfrm>
          <a:prstGeom prst="rect">
            <a:avLst/>
          </a:prstGeom>
          <a:noFill/>
        </p:spPr>
        <p:txBody>
          <a:bodyPr wrap="square" rtlCol="0">
            <a:spAutoFit/>
          </a:bodyPr>
          <a:lstStyle/>
          <a:p>
            <a:r>
              <a:rPr lang="en-US" sz="2800" dirty="0" smtClean="0"/>
              <a:t>Newspaper Issue</a:t>
            </a:r>
            <a:endParaRPr lang="en-US" sz="2800" dirty="0"/>
          </a:p>
        </p:txBody>
      </p:sp>
      <p:sp>
        <p:nvSpPr>
          <p:cNvPr id="127" name="Rectangle 126"/>
          <p:cNvSpPr/>
          <p:nvPr/>
        </p:nvSpPr>
        <p:spPr>
          <a:xfrm>
            <a:off x="1376467" y="23033616"/>
            <a:ext cx="365760" cy="365760"/>
          </a:xfrm>
          <a:prstGeom prst="rect">
            <a:avLst/>
          </a:prstGeom>
          <a:solidFill>
            <a:srgbClr val="8FA7A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p:cNvSpPr txBox="1"/>
          <p:nvPr/>
        </p:nvSpPr>
        <p:spPr>
          <a:xfrm>
            <a:off x="6061941" y="22926493"/>
            <a:ext cx="1855519" cy="523220"/>
          </a:xfrm>
          <a:prstGeom prst="rect">
            <a:avLst/>
          </a:prstGeom>
          <a:noFill/>
        </p:spPr>
        <p:txBody>
          <a:bodyPr wrap="square" rtlCol="0">
            <a:spAutoFit/>
          </a:bodyPr>
          <a:lstStyle/>
          <a:p>
            <a:r>
              <a:rPr lang="en-US" sz="2800" dirty="0" smtClean="0"/>
              <a:t>Report</a:t>
            </a:r>
            <a:endParaRPr lang="en-US" sz="2800" dirty="0"/>
          </a:p>
        </p:txBody>
      </p:sp>
      <p:sp>
        <p:nvSpPr>
          <p:cNvPr id="129" name="Rectangle 128"/>
          <p:cNvSpPr/>
          <p:nvPr/>
        </p:nvSpPr>
        <p:spPr>
          <a:xfrm>
            <a:off x="5712692" y="23013804"/>
            <a:ext cx="365760" cy="365760"/>
          </a:xfrm>
          <a:prstGeom prst="rect">
            <a:avLst/>
          </a:prstGeom>
          <a:solidFill>
            <a:srgbClr val="A8ACC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a:off x="2106201" y="13252521"/>
            <a:ext cx="5486400" cy="4640"/>
          </a:xfrm>
          <a:prstGeom prst="line">
            <a:avLst/>
          </a:prstGeom>
          <a:ln w="38100">
            <a:solidFill>
              <a:srgbClr val="998FB8"/>
            </a:solidFill>
            <a:prstDash val="sysDash"/>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2141538" y="23824834"/>
            <a:ext cx="5486400" cy="4640"/>
          </a:xfrm>
          <a:prstGeom prst="line">
            <a:avLst/>
          </a:prstGeom>
          <a:ln w="38100">
            <a:solidFill>
              <a:srgbClr val="998FB8"/>
            </a:solidFill>
            <a:prstDash val="sysDash"/>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2141538" y="31749634"/>
            <a:ext cx="5486400" cy="4640"/>
          </a:xfrm>
          <a:prstGeom prst="line">
            <a:avLst/>
          </a:prstGeom>
          <a:ln w="38100">
            <a:solidFill>
              <a:srgbClr val="998FB8"/>
            </a:solidFill>
            <a:prstDash val="sysDash"/>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5989879" y="3302382"/>
            <a:ext cx="18338318" cy="1163313"/>
          </a:xfrm>
          <a:prstGeom prst="rect">
            <a:avLst/>
          </a:prstGeom>
          <a:noFill/>
          <a:ln w="28575">
            <a:noFill/>
          </a:ln>
        </p:spPr>
        <p:txBody>
          <a:bodyPr wrap="square" lIns="329104" tIns="164551" rIns="329104" bIns="164551" numCol="1" rtlCol="0" anchor="ctr">
            <a:spAutoFit/>
          </a:bodyPr>
          <a:lstStyle/>
          <a:p>
            <a:pPr algn="ctr"/>
            <a:r>
              <a:rPr lang="en-US" sz="5400" dirty="0" smtClean="0">
                <a:solidFill>
                  <a:srgbClr val="2C3E50"/>
                </a:solidFill>
                <a:latin typeface="Gotham Book" charset="0"/>
                <a:ea typeface="Gotham Book" charset="0"/>
                <a:cs typeface="Gotham Book" charset="0"/>
              </a:rPr>
              <a:t>Sarah Sweeney, </a:t>
            </a:r>
            <a:r>
              <a:rPr lang="en-US" sz="5400" dirty="0" err="1">
                <a:solidFill>
                  <a:srgbClr val="2C3E50"/>
                </a:solidFill>
                <a:latin typeface="Gotham Book" charset="0"/>
                <a:ea typeface="Gotham Book" charset="0"/>
                <a:cs typeface="Gotham Book" charset="0"/>
              </a:rPr>
              <a:t>sj.sweeney@neu.edu</a:t>
            </a:r>
            <a:endParaRPr lang="en-US" sz="5400" dirty="0">
              <a:solidFill>
                <a:srgbClr val="2C3E50"/>
              </a:solidFill>
              <a:latin typeface="Gotham Book" charset="0"/>
              <a:ea typeface="Gotham Book" charset="0"/>
              <a:cs typeface="Gotham Book" charset="0"/>
            </a:endParaRPr>
          </a:p>
        </p:txBody>
      </p:sp>
      <p:sp>
        <p:nvSpPr>
          <p:cNvPr id="107" name="TextBox 106"/>
          <p:cNvSpPr txBox="1"/>
          <p:nvPr/>
        </p:nvSpPr>
        <p:spPr>
          <a:xfrm>
            <a:off x="21129053" y="32299815"/>
            <a:ext cx="1855519" cy="523220"/>
          </a:xfrm>
          <a:prstGeom prst="rect">
            <a:avLst/>
          </a:prstGeom>
          <a:noFill/>
        </p:spPr>
        <p:txBody>
          <a:bodyPr wrap="square" rtlCol="0">
            <a:spAutoFit/>
          </a:bodyPr>
          <a:lstStyle/>
          <a:p>
            <a:r>
              <a:rPr lang="en-US" sz="2800" dirty="0" smtClean="0"/>
              <a:t>Downloads</a:t>
            </a:r>
            <a:endParaRPr lang="en-US" sz="2800" dirty="0"/>
          </a:p>
        </p:txBody>
      </p:sp>
      <p:sp>
        <p:nvSpPr>
          <p:cNvPr id="108" name="Rectangle 107"/>
          <p:cNvSpPr/>
          <p:nvPr/>
        </p:nvSpPr>
        <p:spPr>
          <a:xfrm>
            <a:off x="20783203" y="32377537"/>
            <a:ext cx="365760" cy="365760"/>
          </a:xfrm>
          <a:prstGeom prst="rect">
            <a:avLst/>
          </a:prstGeom>
          <a:solidFill>
            <a:srgbClr val="D998B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p:cNvSpPr txBox="1"/>
          <p:nvPr/>
        </p:nvSpPr>
        <p:spPr>
          <a:xfrm>
            <a:off x="21149546" y="31719978"/>
            <a:ext cx="1042987" cy="523220"/>
          </a:xfrm>
          <a:prstGeom prst="rect">
            <a:avLst/>
          </a:prstGeom>
          <a:noFill/>
        </p:spPr>
        <p:txBody>
          <a:bodyPr wrap="square" rtlCol="0">
            <a:spAutoFit/>
          </a:bodyPr>
          <a:lstStyle/>
          <a:p>
            <a:r>
              <a:rPr lang="en-US" sz="2800" dirty="0" smtClean="0"/>
              <a:t>Views</a:t>
            </a:r>
            <a:endParaRPr lang="en-US" sz="2800" dirty="0"/>
          </a:p>
        </p:txBody>
      </p:sp>
      <p:sp>
        <p:nvSpPr>
          <p:cNvPr id="110" name="Rectangle 109"/>
          <p:cNvSpPr/>
          <p:nvPr/>
        </p:nvSpPr>
        <p:spPr>
          <a:xfrm>
            <a:off x="20782152" y="31800033"/>
            <a:ext cx="365760" cy="365760"/>
          </a:xfrm>
          <a:prstGeom prst="rect">
            <a:avLst/>
          </a:prstGeom>
          <a:solidFill>
            <a:srgbClr val="99578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p:cNvSpPr txBox="1"/>
          <p:nvPr/>
        </p:nvSpPr>
        <p:spPr>
          <a:xfrm>
            <a:off x="21129277" y="32885539"/>
            <a:ext cx="1855519" cy="523220"/>
          </a:xfrm>
          <a:prstGeom prst="rect">
            <a:avLst/>
          </a:prstGeom>
          <a:noFill/>
        </p:spPr>
        <p:txBody>
          <a:bodyPr wrap="square" rtlCol="0">
            <a:spAutoFit/>
          </a:bodyPr>
          <a:lstStyle/>
          <a:p>
            <a:r>
              <a:rPr lang="en-US" sz="2800" dirty="0" smtClean="0"/>
              <a:t>Streams</a:t>
            </a:r>
            <a:endParaRPr lang="en-US" sz="2800" dirty="0"/>
          </a:p>
        </p:txBody>
      </p:sp>
      <p:sp>
        <p:nvSpPr>
          <p:cNvPr id="114" name="Rectangle 113"/>
          <p:cNvSpPr/>
          <p:nvPr/>
        </p:nvSpPr>
        <p:spPr>
          <a:xfrm>
            <a:off x="20780028" y="32972850"/>
            <a:ext cx="365760" cy="365760"/>
          </a:xfrm>
          <a:prstGeom prst="rect">
            <a:avLst/>
          </a:prstGeom>
          <a:solidFill>
            <a:srgbClr val="7862D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55612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CF0F1"/>
        </a:solidFill>
        <a:effectLst/>
      </p:bgPr>
    </p:bg>
    <p:spTree>
      <p:nvGrpSpPr>
        <p:cNvPr id="1" name=""/>
        <p:cNvGrpSpPr/>
        <p:nvPr/>
      </p:nvGrpSpPr>
      <p:grpSpPr>
        <a:xfrm>
          <a:off x="0" y="0"/>
          <a:ext cx="0" cy="0"/>
          <a:chOff x="0" y="0"/>
          <a:chExt cx="0" cy="0"/>
        </a:xfrm>
      </p:grpSpPr>
      <p:graphicFrame>
        <p:nvGraphicFramePr>
          <p:cNvPr id="16" name="Chart 15"/>
          <p:cNvGraphicFramePr/>
          <p:nvPr>
            <p:extLst>
              <p:ext uri="{D42A27DB-BD31-4B8C-83A1-F6EECF244321}">
                <p14:modId xmlns:p14="http://schemas.microsoft.com/office/powerpoint/2010/main" val="650263343"/>
              </p:ext>
            </p:extLst>
          </p:nvPr>
        </p:nvGraphicFramePr>
        <p:xfrm>
          <a:off x="10551705" y="10184745"/>
          <a:ext cx="6124196" cy="6074228"/>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954157" y="959813"/>
            <a:ext cx="28346400" cy="2702195"/>
          </a:xfrm>
          <a:prstGeom prst="rect">
            <a:avLst/>
          </a:prstGeom>
          <a:noFill/>
          <a:ln w="28575">
            <a:noFill/>
          </a:ln>
        </p:spPr>
        <p:txBody>
          <a:bodyPr wrap="square" lIns="329104" tIns="164551" rIns="329104" bIns="164551" rtlCol="0" anchor="ctr">
            <a:spAutoFit/>
          </a:bodyPr>
          <a:lstStyle/>
          <a:p>
            <a:pPr algn="ctr"/>
            <a:r>
              <a:rPr lang="en-US" sz="7700" b="1" dirty="0">
                <a:solidFill>
                  <a:srgbClr val="2C3E50"/>
                </a:solidFill>
                <a:latin typeface="Gotham Bold"/>
                <a:cs typeface="Gotham Bold"/>
              </a:rPr>
              <a:t>Measuring Genuine Use of Repository Content </a:t>
            </a:r>
            <a:endParaRPr lang="en-US" sz="7700" b="1" dirty="0" smtClean="0">
              <a:solidFill>
                <a:srgbClr val="2C3E50"/>
              </a:solidFill>
              <a:latin typeface="Gotham Bold"/>
              <a:cs typeface="Gotham Bold"/>
            </a:endParaRPr>
          </a:p>
          <a:p>
            <a:pPr algn="ctr"/>
            <a:r>
              <a:rPr lang="en-US" sz="7700" b="1" dirty="0" smtClean="0">
                <a:solidFill>
                  <a:srgbClr val="2C3E50"/>
                </a:solidFill>
                <a:latin typeface="Gotham Bold"/>
                <a:cs typeface="Gotham Bold"/>
              </a:rPr>
              <a:t>at </a:t>
            </a:r>
            <a:r>
              <a:rPr lang="en-US" sz="7700" b="1" dirty="0">
                <a:solidFill>
                  <a:srgbClr val="2C3E50"/>
                </a:solidFill>
                <a:latin typeface="Gotham Bold"/>
                <a:cs typeface="Gotham Bold"/>
              </a:rPr>
              <a:t>Northeastern University</a:t>
            </a:r>
            <a:endParaRPr lang="en-US" sz="7700" b="1" dirty="0" smtClean="0">
              <a:solidFill>
                <a:srgbClr val="2C3E50"/>
              </a:solidFill>
              <a:latin typeface="Gotham Bold"/>
              <a:cs typeface="Gotham Bold"/>
            </a:endParaRPr>
          </a:p>
        </p:txBody>
      </p:sp>
      <p:sp>
        <p:nvSpPr>
          <p:cNvPr id="6" name="TextBox 5"/>
          <p:cNvSpPr txBox="1"/>
          <p:nvPr/>
        </p:nvSpPr>
        <p:spPr>
          <a:xfrm>
            <a:off x="5989879" y="4089782"/>
            <a:ext cx="18338318" cy="1163313"/>
          </a:xfrm>
          <a:prstGeom prst="rect">
            <a:avLst/>
          </a:prstGeom>
          <a:noFill/>
          <a:ln w="28575">
            <a:noFill/>
          </a:ln>
        </p:spPr>
        <p:txBody>
          <a:bodyPr wrap="square" lIns="329104" tIns="164551" rIns="329104" bIns="164551" numCol="1" rtlCol="0" anchor="ctr">
            <a:spAutoFit/>
          </a:bodyPr>
          <a:lstStyle/>
          <a:p>
            <a:pPr algn="ctr"/>
            <a:r>
              <a:rPr lang="en-US" sz="5400" dirty="0" smtClean="0">
                <a:solidFill>
                  <a:srgbClr val="2C3E50"/>
                </a:solidFill>
                <a:latin typeface="Gotham Book" charset="0"/>
                <a:ea typeface="Gotham Book" charset="0"/>
                <a:cs typeface="Gotham Book" charset="0"/>
              </a:rPr>
              <a:t>Northeastern </a:t>
            </a:r>
            <a:r>
              <a:rPr lang="en-US" sz="5400" dirty="0">
                <a:solidFill>
                  <a:srgbClr val="2C3E50"/>
                </a:solidFill>
                <a:latin typeface="Gotham Book" charset="0"/>
                <a:ea typeface="Gotham Book" charset="0"/>
                <a:cs typeface="Gotham Book" charset="0"/>
              </a:rPr>
              <a:t>University </a:t>
            </a:r>
            <a:r>
              <a:rPr lang="en-US" sz="5400" dirty="0" smtClean="0">
                <a:solidFill>
                  <a:srgbClr val="2C3E50"/>
                </a:solidFill>
                <a:latin typeface="Gotham Book" charset="0"/>
                <a:ea typeface="Gotham Book" charset="0"/>
                <a:cs typeface="Gotham Book" charset="0"/>
              </a:rPr>
              <a:t>Libraries</a:t>
            </a:r>
            <a:endParaRPr lang="en-US" sz="5400" dirty="0">
              <a:solidFill>
                <a:srgbClr val="2C3E50"/>
              </a:solidFill>
              <a:latin typeface="Gotham Book" charset="0"/>
              <a:ea typeface="Gotham Book" charset="0"/>
              <a:cs typeface="Gotham Book" charset="0"/>
            </a:endParaRPr>
          </a:p>
        </p:txBody>
      </p:sp>
      <p:sp>
        <p:nvSpPr>
          <p:cNvPr id="7" name="TextBox 6"/>
          <p:cNvSpPr txBox="1"/>
          <p:nvPr/>
        </p:nvSpPr>
        <p:spPr>
          <a:xfrm>
            <a:off x="6862403" y="4888991"/>
            <a:ext cx="16593270" cy="886314"/>
          </a:xfrm>
          <a:prstGeom prst="rect">
            <a:avLst/>
          </a:prstGeom>
          <a:noFill/>
          <a:ln w="28575">
            <a:noFill/>
          </a:ln>
        </p:spPr>
        <p:txBody>
          <a:bodyPr wrap="square" lIns="329104" tIns="164551" rIns="329104" bIns="164551" numCol="1" rtlCol="0" anchor="ctr">
            <a:spAutoFit/>
          </a:bodyPr>
          <a:lstStyle/>
          <a:p>
            <a:pPr algn="ctr"/>
            <a:r>
              <a:rPr lang="en-US" sz="3600" dirty="0" err="1" smtClean="0">
                <a:solidFill>
                  <a:srgbClr val="3498DB"/>
                </a:solidFill>
                <a:latin typeface="Gotham Medium"/>
                <a:cs typeface="Gotham Medium"/>
              </a:rPr>
              <a:t>repository.library.northeastern.edu</a:t>
            </a:r>
            <a:endParaRPr lang="en-US" sz="3600" dirty="0">
              <a:solidFill>
                <a:srgbClr val="3498DB"/>
              </a:solidFill>
              <a:latin typeface="Gotham Medium"/>
              <a:cs typeface="Gotham Medium"/>
            </a:endParaRPr>
          </a:p>
        </p:txBody>
      </p:sp>
      <p:sp>
        <p:nvSpPr>
          <p:cNvPr id="19" name="TextBox 18"/>
          <p:cNvSpPr txBox="1"/>
          <p:nvPr/>
        </p:nvSpPr>
        <p:spPr>
          <a:xfrm>
            <a:off x="962526" y="6038789"/>
            <a:ext cx="7749673" cy="7140333"/>
          </a:xfrm>
          <a:prstGeom prst="rect">
            <a:avLst/>
          </a:prstGeom>
          <a:noFill/>
          <a:ln w="28575" cmpd="sng">
            <a:noFill/>
          </a:ln>
        </p:spPr>
        <p:txBody>
          <a:bodyPr wrap="square" lIns="329104" tIns="164551" rIns="329104" bIns="164551" rtlCol="0">
            <a:spAutoFit/>
          </a:bodyPr>
          <a:lstStyle/>
          <a:p>
            <a:pPr>
              <a:lnSpc>
                <a:spcPct val="90000"/>
              </a:lnSpc>
            </a:pPr>
            <a:r>
              <a:rPr lang="en-US" sz="3800" dirty="0">
                <a:solidFill>
                  <a:srgbClr val="2C3E50"/>
                </a:solidFill>
                <a:latin typeface="Gotham Medium"/>
                <a:cs typeface="Gotham Medium"/>
              </a:rPr>
              <a:t>Usage Statistics in the Digital Repository </a:t>
            </a:r>
            <a:r>
              <a:rPr lang="en-US" sz="3800" dirty="0" smtClean="0">
                <a:solidFill>
                  <a:srgbClr val="2C3E50"/>
                </a:solidFill>
                <a:latin typeface="Gotham Medium"/>
                <a:cs typeface="Gotham Medium"/>
              </a:rPr>
              <a:t>Service</a:t>
            </a:r>
            <a:endParaRPr lang="en-US" sz="3800" dirty="0">
              <a:solidFill>
                <a:srgbClr val="2C3E50"/>
              </a:solidFill>
              <a:latin typeface="Gotham Medium"/>
              <a:cs typeface="Gotham Medium"/>
            </a:endParaRPr>
          </a:p>
          <a:p>
            <a:pPr algn="just">
              <a:lnSpc>
                <a:spcPct val="30000"/>
              </a:lnSpc>
            </a:pPr>
            <a:endParaRPr lang="en-US" sz="2000" dirty="0" smtClean="0">
              <a:latin typeface="Gotham Book"/>
              <a:cs typeface="Gotham Book"/>
            </a:endParaRPr>
          </a:p>
          <a:p>
            <a:r>
              <a:rPr lang="en-US" sz="2300" dirty="0">
                <a:latin typeface="Helvetica" charset="0"/>
                <a:ea typeface="Helvetica" charset="0"/>
                <a:cs typeface="Helvetica" charset="0"/>
              </a:rPr>
              <a:t>Repository usage statistics are utilized by content owners to measure the impact of repository materials and to measure the use of the repository as a whole. Given the value of these metrics, it is vital that we understand how repository statistics are gathered so we can sort genuine user interactions from automated traffic.</a:t>
            </a:r>
          </a:p>
          <a:p>
            <a:r>
              <a:rPr lang="en-US" sz="2300" dirty="0">
                <a:latin typeface="Helvetica" charset="0"/>
                <a:ea typeface="Helvetica" charset="0"/>
                <a:cs typeface="Helvetica" charset="0"/>
              </a:rPr>
              <a:t/>
            </a:r>
            <a:br>
              <a:rPr lang="en-US" sz="2300" dirty="0">
                <a:latin typeface="Helvetica" charset="0"/>
                <a:ea typeface="Helvetica" charset="0"/>
                <a:cs typeface="Helvetica" charset="0"/>
              </a:rPr>
            </a:br>
            <a:r>
              <a:rPr lang="en-US" sz="2300" dirty="0">
                <a:latin typeface="Helvetica" charset="0"/>
                <a:ea typeface="Helvetica" charset="0"/>
                <a:cs typeface="Helvetica" charset="0"/>
              </a:rPr>
              <a:t>Early on in the Digital Repository Service development process we decided not to rely on Google Analytics to collect statistics. While Google Analytics </a:t>
            </a:r>
            <a:r>
              <a:rPr lang="en-US" sz="2300" dirty="0" smtClean="0">
                <a:latin typeface="Helvetica" charset="0"/>
                <a:ea typeface="Helvetica" charset="0"/>
                <a:cs typeface="Helvetica" charset="0"/>
              </a:rPr>
              <a:t>provides valuable </a:t>
            </a:r>
            <a:r>
              <a:rPr lang="en-US" sz="2300" dirty="0">
                <a:latin typeface="Helvetica" charset="0"/>
                <a:ea typeface="Helvetica" charset="0"/>
                <a:cs typeface="Helvetica" charset="0"/>
              </a:rPr>
              <a:t>tracking, we cannot easily distinguish genuine user traffic from bots or crawlers. We decided to record and process our own statistics so we could isolate genuine use and ignore statistics generated by bots and other large automated consumers of our content.</a:t>
            </a:r>
          </a:p>
        </p:txBody>
      </p:sp>
      <p:sp>
        <p:nvSpPr>
          <p:cNvPr id="20" name="TextBox 19"/>
          <p:cNvSpPr txBox="1"/>
          <p:nvPr/>
        </p:nvSpPr>
        <p:spPr>
          <a:xfrm>
            <a:off x="9169400" y="6058718"/>
            <a:ext cx="20142200" cy="2889939"/>
          </a:xfrm>
          <a:prstGeom prst="rect">
            <a:avLst/>
          </a:prstGeom>
          <a:noFill/>
          <a:ln w="28575" cmpd="sng">
            <a:noFill/>
          </a:ln>
        </p:spPr>
        <p:txBody>
          <a:bodyPr wrap="square" lIns="329104" tIns="164551" rIns="329104" bIns="164551" rtlCol="0">
            <a:spAutoFit/>
          </a:bodyPr>
          <a:lstStyle/>
          <a:p>
            <a:pPr algn="ctr">
              <a:lnSpc>
                <a:spcPct val="90000"/>
              </a:lnSpc>
            </a:pPr>
            <a:r>
              <a:rPr lang="en-US" sz="3800" dirty="0" smtClean="0">
                <a:solidFill>
                  <a:srgbClr val="2C3E50"/>
                </a:solidFill>
                <a:latin typeface="Gotham Medium"/>
                <a:cs typeface="Gotham Medium"/>
              </a:rPr>
              <a:t>Not All Traffic is Equal</a:t>
            </a:r>
            <a:endParaRPr lang="en-US" sz="3800" dirty="0">
              <a:solidFill>
                <a:srgbClr val="2C3E50"/>
              </a:solidFill>
              <a:latin typeface="Gotham Medium"/>
              <a:cs typeface="Gotham Medium"/>
            </a:endParaRPr>
          </a:p>
          <a:p>
            <a:pPr algn="just">
              <a:lnSpc>
                <a:spcPct val="30000"/>
              </a:lnSpc>
            </a:pPr>
            <a:endParaRPr lang="en-US" sz="2000" dirty="0" smtClean="0">
              <a:latin typeface="Gotham Book"/>
              <a:cs typeface="Gotham Book"/>
            </a:endParaRPr>
          </a:p>
          <a:p>
            <a:pPr algn="just">
              <a:lnSpc>
                <a:spcPct val="30000"/>
              </a:lnSpc>
            </a:pPr>
            <a:endParaRPr lang="en-US" sz="2000" dirty="0" smtClean="0">
              <a:latin typeface="Gotham Book"/>
              <a:cs typeface="Gotham Book"/>
            </a:endParaRPr>
          </a:p>
          <a:p>
            <a:r>
              <a:rPr lang="en-US" sz="2300" dirty="0">
                <a:latin typeface="Helvetica" charset="0"/>
                <a:ea typeface="Helvetica" charset="0"/>
                <a:cs typeface="Helvetica" charset="0"/>
              </a:rPr>
              <a:t>A seemingly endless number of bots exist to crawl publicly available repository content for harvesting and indexing. These bots help increase the discovery of repository content, but they can also greatly inflate usage statistics. Usage statistics are often gathered using third-party tools, like Google Analytics, which may or may not report their collection methods, and may not be aware of the difference between human and bot consumption. Although content owners tend to prefer higher numbers regardless of the consumer, we want to be able to defend the statistics we are gathering for our repository and declare them to be a genuine reflection of the use of our content by people, not bots.</a:t>
            </a:r>
          </a:p>
        </p:txBody>
      </p:sp>
      <p:sp>
        <p:nvSpPr>
          <p:cNvPr id="30" name="TextBox 29"/>
          <p:cNvSpPr txBox="1"/>
          <p:nvPr/>
        </p:nvSpPr>
        <p:spPr>
          <a:xfrm>
            <a:off x="9198865" y="17083725"/>
            <a:ext cx="20061936" cy="2520607"/>
          </a:xfrm>
          <a:prstGeom prst="rect">
            <a:avLst/>
          </a:prstGeom>
          <a:noFill/>
          <a:ln w="28575" cmpd="sng">
            <a:noFill/>
          </a:ln>
        </p:spPr>
        <p:txBody>
          <a:bodyPr wrap="square" lIns="329104" tIns="164551" rIns="329104" bIns="164551" rtlCol="0">
            <a:spAutoFit/>
          </a:bodyPr>
          <a:lstStyle/>
          <a:p>
            <a:pPr algn="ctr">
              <a:lnSpc>
                <a:spcPct val="90000"/>
              </a:lnSpc>
            </a:pPr>
            <a:r>
              <a:rPr lang="en-US" sz="3800" dirty="0" smtClean="0">
                <a:solidFill>
                  <a:srgbClr val="2C3E50"/>
                </a:solidFill>
                <a:latin typeface="Gotham Medium"/>
                <a:cs typeface="Gotham Medium"/>
              </a:rPr>
              <a:t>Filtering</a:t>
            </a:r>
            <a:endParaRPr lang="en-US" sz="3800" dirty="0">
              <a:solidFill>
                <a:srgbClr val="2C3E50"/>
              </a:solidFill>
              <a:latin typeface="Gotham Medium"/>
              <a:cs typeface="Gotham Medium"/>
            </a:endParaRPr>
          </a:p>
          <a:p>
            <a:pPr algn="just">
              <a:lnSpc>
                <a:spcPct val="30000"/>
              </a:lnSpc>
            </a:pPr>
            <a:endParaRPr lang="en-US" sz="2000" dirty="0" smtClean="0">
              <a:solidFill>
                <a:srgbClr val="2C3E50"/>
              </a:solidFill>
              <a:latin typeface="Gotham Book"/>
              <a:cs typeface="Gotham Book"/>
            </a:endParaRPr>
          </a:p>
          <a:p>
            <a:pPr algn="just">
              <a:lnSpc>
                <a:spcPct val="30000"/>
              </a:lnSpc>
            </a:pPr>
            <a:endParaRPr lang="en-US" sz="2000" dirty="0" smtClean="0">
              <a:solidFill>
                <a:srgbClr val="2C3E50"/>
              </a:solidFill>
              <a:latin typeface="Gotham Book"/>
              <a:cs typeface="Gotham Book"/>
            </a:endParaRPr>
          </a:p>
          <a:p>
            <a:r>
              <a:rPr lang="en-US" sz="2300" dirty="0">
                <a:latin typeface="Helvetica" charset="0"/>
                <a:ea typeface="Helvetica" charset="0"/>
                <a:cs typeface="Helvetica" charset="0"/>
              </a:rPr>
              <a:t>We designed a simple method for collecting and processing our usage statistics that allows us to filter out the non-human consumption of our content. Raw, unfiltered DRS usage statistics are stored in </a:t>
            </a:r>
            <a:r>
              <a:rPr lang="en-US" sz="2300" smtClean="0">
                <a:latin typeface="Helvetica" charset="0"/>
                <a:ea typeface="Helvetica" charset="0"/>
                <a:cs typeface="Helvetica" charset="0"/>
              </a:rPr>
              <a:t>an impressions table in a SQL database. </a:t>
            </a:r>
            <a:r>
              <a:rPr lang="en-US" sz="2300" dirty="0">
                <a:latin typeface="Helvetica" charset="0"/>
                <a:ea typeface="Helvetica" charset="0"/>
                <a:cs typeface="Helvetica" charset="0"/>
              </a:rPr>
              <a:t>A nightly job processes this table by comparing the agent responsible for the impression against a list of keywords associated with known bots. Impressions made by agents that match any keyword are marked as FALSE and are filtered out of the statistics displayed to users in the interface.</a:t>
            </a:r>
          </a:p>
        </p:txBody>
      </p:sp>
      <p:sp>
        <p:nvSpPr>
          <p:cNvPr id="37" name="TextBox 36"/>
          <p:cNvSpPr txBox="1"/>
          <p:nvPr/>
        </p:nvSpPr>
        <p:spPr>
          <a:xfrm>
            <a:off x="9198864" y="19470844"/>
            <a:ext cx="20054478" cy="1985076"/>
          </a:xfrm>
          <a:prstGeom prst="rect">
            <a:avLst/>
          </a:prstGeom>
          <a:noFill/>
          <a:ln w="28575" cmpd="sng">
            <a:no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The Impressions Table</a:t>
            </a:r>
            <a:endParaRPr lang="en-US" sz="2000" dirty="0" smtClean="0">
              <a:latin typeface="Gotham Book"/>
              <a:cs typeface="Gotham Book"/>
            </a:endParaRPr>
          </a:p>
          <a:p>
            <a:pPr algn="just">
              <a:lnSpc>
                <a:spcPct val="30000"/>
              </a:lnSpc>
            </a:pPr>
            <a:endParaRPr lang="en-US" sz="2000" dirty="0" smtClean="0">
              <a:latin typeface="Gotham Book"/>
              <a:cs typeface="Gotham Book"/>
            </a:endParaRPr>
          </a:p>
          <a:p>
            <a:r>
              <a:rPr lang="en-US" sz="2300" dirty="0">
                <a:latin typeface="Helvetica" charset="0"/>
                <a:ea typeface="Helvetica" charset="0"/>
                <a:cs typeface="Helvetica" charset="0"/>
              </a:rPr>
              <a:t>Every file view, download, and stream is counted as an impression and recorded in the impressions table. Along with the type of impression, we also record the agent responsible for the impression, how the agent was referred to the file, the agent’s IP address, and the date of the impression. Impression frequency is limited to one per file per IP address per hour, which helps reduce inflated numbers from repeated clicks or page refreshes.</a:t>
            </a:r>
          </a:p>
        </p:txBody>
      </p:sp>
      <p:graphicFrame>
        <p:nvGraphicFramePr>
          <p:cNvPr id="2" name="Table 1"/>
          <p:cNvGraphicFramePr>
            <a:graphicFrameLocks noGrp="1"/>
          </p:cNvGraphicFramePr>
          <p:nvPr>
            <p:extLst>
              <p:ext uri="{D42A27DB-BD31-4B8C-83A1-F6EECF244321}">
                <p14:modId xmlns:p14="http://schemas.microsoft.com/office/powerpoint/2010/main" val="606100655"/>
              </p:ext>
            </p:extLst>
          </p:nvPr>
        </p:nvGraphicFramePr>
        <p:xfrm>
          <a:off x="9548036" y="21622017"/>
          <a:ext cx="19458434" cy="1747520"/>
        </p:xfrm>
        <a:graphic>
          <a:graphicData uri="http://schemas.openxmlformats.org/drawingml/2006/table">
            <a:tbl>
              <a:tblPr firstRow="1" bandRow="1">
                <a:tableStyleId>{5C22544A-7EE6-4342-B048-85BDC9FD1C3A}</a:tableStyleId>
              </a:tblPr>
              <a:tblGrid>
                <a:gridCol w="942975"/>
                <a:gridCol w="1436688"/>
                <a:gridCol w="1620838"/>
                <a:gridCol w="1184275"/>
                <a:gridCol w="1619250"/>
                <a:gridCol w="2222500"/>
                <a:gridCol w="1493838"/>
                <a:gridCol w="3577082"/>
                <a:gridCol w="842963"/>
                <a:gridCol w="1646238"/>
                <a:gridCol w="1504950"/>
                <a:gridCol w="1366837"/>
              </a:tblGrid>
              <a:tr h="370840">
                <a:tc>
                  <a:txBody>
                    <a:bodyPr/>
                    <a:lstStyle/>
                    <a:p>
                      <a:pPr algn="ctr" fontAlgn="b"/>
                      <a:r>
                        <a:rPr lang="en-US" sz="2000" b="1" i="0" u="none" strike="noStrike" dirty="0" smtClean="0">
                          <a:solidFill>
                            <a:srgbClr val="2C3E50"/>
                          </a:solidFill>
                          <a:effectLst/>
                          <a:latin typeface="Helvetica" charset="0"/>
                          <a:ea typeface="Helvetica" charset="0"/>
                          <a:cs typeface="Helvetica" charset="0"/>
                        </a:rPr>
                        <a:t>ID</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smtClean="0">
                          <a:solidFill>
                            <a:srgbClr val="2C3E50"/>
                          </a:solidFill>
                          <a:effectLst/>
                          <a:latin typeface="Helvetica" charset="0"/>
                          <a:ea typeface="Helvetica" charset="0"/>
                          <a:cs typeface="Helvetica" charset="0"/>
                        </a:rPr>
                        <a:t>PID</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err="1">
                          <a:solidFill>
                            <a:srgbClr val="2C3E50"/>
                          </a:solidFill>
                          <a:effectLst/>
                          <a:latin typeface="Helvetica" charset="0"/>
                          <a:ea typeface="Helvetica" charset="0"/>
                          <a:cs typeface="Helvetica" charset="0"/>
                        </a:rPr>
                        <a:t>session_id</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action</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err="1">
                          <a:solidFill>
                            <a:srgbClr val="2C3E50"/>
                          </a:solidFill>
                          <a:effectLst/>
                          <a:latin typeface="Helvetica" charset="0"/>
                          <a:ea typeface="Helvetica" charset="0"/>
                          <a:cs typeface="Helvetica" charset="0"/>
                        </a:rPr>
                        <a:t>ip_address</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referrer</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status</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err="1">
                          <a:solidFill>
                            <a:srgbClr val="2C3E50"/>
                          </a:solidFill>
                          <a:effectLst/>
                          <a:latin typeface="Helvetica" charset="0"/>
                          <a:ea typeface="Helvetica" charset="0"/>
                          <a:cs typeface="Helvetica" charset="0"/>
                        </a:rPr>
                        <a:t>user_agent</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public</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err="1">
                          <a:solidFill>
                            <a:srgbClr val="2C3E50"/>
                          </a:solidFill>
                          <a:effectLst/>
                          <a:latin typeface="Helvetica" charset="0"/>
                          <a:ea typeface="Helvetica" charset="0"/>
                          <a:cs typeface="Helvetica" charset="0"/>
                        </a:rPr>
                        <a:t>created_at</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updated_at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processed</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r>
              <a:tr h="370840">
                <a:tc>
                  <a:txBody>
                    <a:bodyPr/>
                    <a:lstStyle/>
                    <a:p>
                      <a:pPr algn="l" fontAlgn="b"/>
                      <a:r>
                        <a:rPr lang="is-IS" sz="2000" b="0" i="0" u="none" strike="noStrike" dirty="0">
                          <a:solidFill>
                            <a:srgbClr val="000000"/>
                          </a:solidFill>
                          <a:effectLst/>
                          <a:latin typeface="Helvetica" charset="0"/>
                          <a:ea typeface="Helvetica" charset="0"/>
                          <a:cs typeface="Helvetica" charset="0"/>
                        </a:rPr>
                        <a:t>184159</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de-DE" sz="2000" b="0" i="0" u="none" strike="noStrike" dirty="0">
                          <a:solidFill>
                            <a:srgbClr val="000000"/>
                          </a:solidFill>
                          <a:effectLst/>
                          <a:latin typeface="Helvetica" charset="0"/>
                          <a:ea typeface="Helvetica" charset="0"/>
                          <a:cs typeface="Helvetica" charset="0"/>
                        </a:rPr>
                        <a:t>neu:190034</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i-FI" sz="2000" b="0" i="0" u="none" strike="noStrike" dirty="0" smtClean="0">
                          <a:solidFill>
                            <a:srgbClr val="000000"/>
                          </a:solidFill>
                          <a:effectLst/>
                          <a:latin typeface="Helvetica" charset="0"/>
                          <a:ea typeface="Helvetica" charset="0"/>
                          <a:cs typeface="Helvetica" charset="0"/>
                        </a:rPr>
                        <a:t>5f79a9934</a:t>
                      </a:r>
                      <a:r>
                        <a:rPr lang="is-IS" sz="2000" b="0" i="0" u="none" strike="noStrike" dirty="0" smtClean="0">
                          <a:solidFill>
                            <a:srgbClr val="000000"/>
                          </a:solidFill>
                          <a:effectLst/>
                          <a:latin typeface="Helvetica" charset="0"/>
                          <a:ea typeface="Helvetica" charset="0"/>
                          <a:cs typeface="Helvetica" charset="0"/>
                        </a:rPr>
                        <a:t>…</a:t>
                      </a:r>
                      <a:endParaRPr lang="fi-FI"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view</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108.20.51</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direct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Mozilla/5.0 (</a:t>
                      </a:r>
                      <a:r>
                        <a:rPr lang="en-US" sz="2000" b="0" i="0" u="none" strike="noStrike" dirty="0" smtClean="0">
                          <a:solidFill>
                            <a:srgbClr val="000000"/>
                          </a:solidFill>
                          <a:effectLst/>
                          <a:latin typeface="Helvetica" charset="0"/>
                          <a:ea typeface="Helvetica" charset="0"/>
                          <a:cs typeface="Helvetica" charset="0"/>
                        </a:rPr>
                        <a:t>iPad; CPU OS</a:t>
                      </a:r>
                      <a:r>
                        <a:rPr lang="is-IS" sz="2000" b="0" i="0" u="none" strike="noStrike" dirty="0" smtClean="0">
                          <a:solidFill>
                            <a:srgbClr val="000000"/>
                          </a:solidFill>
                          <a:effectLst/>
                          <a:latin typeface="Helvetica" charset="0"/>
                          <a:ea typeface="Helvetica" charset="0"/>
                          <a:cs typeface="Helvetica" charset="0"/>
                        </a:rPr>
                        <a:t>…</a:t>
                      </a:r>
                      <a:endParaRPr lang="en-US"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5/21/15 9:41</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dirty="0">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r h="370840">
                <a:tc>
                  <a:txBody>
                    <a:bodyPr/>
                    <a:lstStyle/>
                    <a:p>
                      <a:pPr algn="l" fontAlgn="b"/>
                      <a:r>
                        <a:rPr lang="is-IS" sz="2000" b="0" i="0" u="none" strike="noStrike" dirty="0">
                          <a:solidFill>
                            <a:srgbClr val="000000"/>
                          </a:solidFill>
                          <a:effectLst/>
                          <a:latin typeface="Helvetica" charset="0"/>
                          <a:ea typeface="Helvetica" charset="0"/>
                          <a:cs typeface="Helvetica" charset="0"/>
                        </a:rPr>
                        <a:t>184181</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de-DE" sz="2000" b="0" i="0" u="none" strike="noStrike" dirty="0">
                          <a:solidFill>
                            <a:srgbClr val="000000"/>
                          </a:solidFill>
                          <a:effectLst/>
                          <a:latin typeface="Helvetica" charset="0"/>
                          <a:ea typeface="Helvetica" charset="0"/>
                          <a:cs typeface="Helvetica" charset="0"/>
                        </a:rPr>
                        <a:t>neu:190034</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r-FR" sz="2000" b="0" i="0" u="none" strike="noStrike" dirty="0" smtClean="0">
                          <a:solidFill>
                            <a:srgbClr val="000000"/>
                          </a:solidFill>
                          <a:effectLst/>
                          <a:latin typeface="Helvetica" charset="0"/>
                          <a:ea typeface="Helvetica" charset="0"/>
                          <a:cs typeface="Helvetica" charset="0"/>
                        </a:rPr>
                        <a:t>a745a871e</a:t>
                      </a:r>
                      <a:r>
                        <a:rPr lang="is-IS" sz="2000" b="0" i="0" u="none" strike="noStrike" dirty="0" smtClean="0">
                          <a:solidFill>
                            <a:srgbClr val="000000"/>
                          </a:solidFill>
                          <a:effectLst/>
                          <a:latin typeface="Helvetica" charset="0"/>
                          <a:ea typeface="Helvetica" charset="0"/>
                          <a:cs typeface="Helvetica" charset="0"/>
                        </a:rPr>
                        <a:t>…</a:t>
                      </a:r>
                      <a:endParaRPr lang="fi-FI"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view</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129.10.107</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direct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t-IT" sz="2000" b="0" i="0" u="none" strike="noStrike" dirty="0" err="1">
                          <a:solidFill>
                            <a:srgbClr val="000000"/>
                          </a:solidFill>
                          <a:effectLst/>
                          <a:latin typeface="Helvetica" charset="0"/>
                          <a:ea typeface="Helvetica" charset="0"/>
                          <a:cs typeface="Helvetica" charset="0"/>
                        </a:rPr>
                        <a:t>Mozilla</a:t>
                      </a:r>
                      <a:r>
                        <a:rPr lang="it-IT" sz="2000" b="0" i="0" u="none" strike="noStrike" dirty="0">
                          <a:solidFill>
                            <a:srgbClr val="000000"/>
                          </a:solidFill>
                          <a:effectLst/>
                          <a:latin typeface="Helvetica" charset="0"/>
                          <a:ea typeface="Helvetica" charset="0"/>
                          <a:cs typeface="Helvetica" charset="0"/>
                        </a:rPr>
                        <a:t>/5.0 (Windows NT </a:t>
                      </a:r>
                      <a:r>
                        <a:rPr lang="it-IT" sz="2000" b="0" i="0" u="none" strike="noStrike" dirty="0" smtClean="0">
                          <a:solidFill>
                            <a:srgbClr val="000000"/>
                          </a:solidFill>
                          <a:effectLst/>
                          <a:latin typeface="Helvetica" charset="0"/>
                          <a:ea typeface="Helvetica" charset="0"/>
                          <a:cs typeface="Helvetica" charset="0"/>
                        </a:rPr>
                        <a:t>6.1</a:t>
                      </a:r>
                      <a:r>
                        <a:rPr lang="is-IS" sz="2000" b="0" i="0" u="none" strike="noStrike" dirty="0" smtClean="0">
                          <a:solidFill>
                            <a:srgbClr val="000000"/>
                          </a:solidFill>
                          <a:effectLst/>
                          <a:latin typeface="Helvetica" charset="0"/>
                          <a:ea typeface="Helvetica" charset="0"/>
                          <a:cs typeface="Helvetica" charset="0"/>
                        </a:rPr>
                        <a:t>…</a:t>
                      </a:r>
                      <a:endParaRPr lang="it-IT"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5/21/15 12:32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r h="257408">
                <a:tc>
                  <a:txBody>
                    <a:bodyPr/>
                    <a:lstStyle/>
                    <a:p>
                      <a:pPr algn="l" fontAlgn="b"/>
                      <a:r>
                        <a:rPr lang="is-IS" sz="2000" b="0" i="0" u="none" strike="noStrike" dirty="0">
                          <a:solidFill>
                            <a:srgbClr val="000000"/>
                          </a:solidFill>
                          <a:effectLst/>
                          <a:latin typeface="Helvetica" charset="0"/>
                          <a:ea typeface="Helvetica" charset="0"/>
                          <a:cs typeface="Helvetica" charset="0"/>
                        </a:rPr>
                        <a:t>184182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s-IS" sz="2000" b="0" i="0" u="none" strike="noStrike">
                          <a:solidFill>
                            <a:srgbClr val="000000"/>
                          </a:solidFill>
                          <a:effectLst/>
                          <a:latin typeface="Helvetica" charset="0"/>
                          <a:ea typeface="Helvetica" charset="0"/>
                          <a:cs typeface="Helvetica" charset="0"/>
                        </a:rPr>
                        <a:t>neu:182058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i-FI" sz="2000" b="0" i="0" u="none" strike="noStrike" dirty="0" smtClean="0">
                          <a:solidFill>
                            <a:srgbClr val="000000"/>
                          </a:solidFill>
                          <a:effectLst/>
                          <a:latin typeface="Helvetica" charset="0"/>
                          <a:ea typeface="Helvetica" charset="0"/>
                          <a:cs typeface="Helvetica" charset="0"/>
                        </a:rPr>
                        <a:t>a745a8715</a:t>
                      </a:r>
                      <a:r>
                        <a:rPr lang="is-IS" sz="2000" b="0" i="0" u="none" strike="noStrike" dirty="0" smtClean="0">
                          <a:solidFill>
                            <a:srgbClr val="000000"/>
                          </a:solidFill>
                          <a:effectLst/>
                          <a:latin typeface="Helvetica" charset="0"/>
                          <a:ea typeface="Helvetica" charset="0"/>
                          <a:cs typeface="Helvetica" charset="0"/>
                        </a:rPr>
                        <a:t>…</a:t>
                      </a:r>
                      <a:endParaRPr lang="fi-FI"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download</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129.10.107</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direct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t-IT" sz="2000" b="0" i="0" u="none" strike="noStrike" dirty="0" err="1">
                          <a:solidFill>
                            <a:srgbClr val="000000"/>
                          </a:solidFill>
                          <a:effectLst/>
                          <a:latin typeface="Helvetica" charset="0"/>
                          <a:ea typeface="Helvetica" charset="0"/>
                          <a:cs typeface="Helvetica" charset="0"/>
                        </a:rPr>
                        <a:t>Mozilla</a:t>
                      </a:r>
                      <a:r>
                        <a:rPr lang="it-IT" sz="2000" b="0" i="0" u="none" strike="noStrike" dirty="0">
                          <a:solidFill>
                            <a:srgbClr val="000000"/>
                          </a:solidFill>
                          <a:effectLst/>
                          <a:latin typeface="Helvetica" charset="0"/>
                          <a:ea typeface="Helvetica" charset="0"/>
                          <a:cs typeface="Helvetica" charset="0"/>
                        </a:rPr>
                        <a:t>/5.0 (Windows NT </a:t>
                      </a:r>
                      <a:r>
                        <a:rPr lang="it-IT" sz="2000" b="0" i="0" u="none" strike="noStrike" dirty="0" smtClean="0">
                          <a:solidFill>
                            <a:srgbClr val="000000"/>
                          </a:solidFill>
                          <a:effectLst/>
                          <a:latin typeface="Helvetica" charset="0"/>
                          <a:ea typeface="Helvetica" charset="0"/>
                          <a:cs typeface="Helvetica" charset="0"/>
                        </a:rPr>
                        <a:t>6.1</a:t>
                      </a:r>
                      <a:r>
                        <a:rPr lang="is-IS" sz="2000" b="0" i="0" u="none" strike="noStrike" dirty="0" smtClean="0">
                          <a:solidFill>
                            <a:srgbClr val="000000"/>
                          </a:solidFill>
                          <a:effectLst/>
                          <a:latin typeface="Helvetica" charset="0"/>
                          <a:ea typeface="Helvetica" charset="0"/>
                          <a:cs typeface="Helvetica" charset="0"/>
                        </a:rPr>
                        <a:t>…</a:t>
                      </a:r>
                      <a:endParaRPr lang="it-IT"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5/21/15 12:33</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dirty="0">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r h="280150">
                <a:tc>
                  <a:txBody>
                    <a:bodyPr/>
                    <a:lstStyle/>
                    <a:p>
                      <a:pPr algn="l" fontAlgn="b"/>
                      <a:r>
                        <a:rPr lang="is-IS" sz="2000" b="0" i="0" u="none" strike="noStrike" dirty="0">
                          <a:solidFill>
                            <a:srgbClr val="000000"/>
                          </a:solidFill>
                          <a:effectLst/>
                          <a:latin typeface="Helvetica" charset="0"/>
                          <a:ea typeface="Helvetica" charset="0"/>
                          <a:cs typeface="Helvetica" charset="0"/>
                        </a:rPr>
                        <a:t>184183</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i-FI" sz="2000" b="0" i="0" u="none" strike="noStrike" dirty="0">
                          <a:solidFill>
                            <a:srgbClr val="000000"/>
                          </a:solidFill>
                          <a:effectLst/>
                          <a:latin typeface="Helvetica" charset="0"/>
                          <a:ea typeface="Helvetica" charset="0"/>
                          <a:cs typeface="Helvetica" charset="0"/>
                        </a:rPr>
                        <a:t>neu:1302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r-FR" sz="2000" b="0" i="0" u="none" strike="noStrike" dirty="0" smtClean="0">
                          <a:solidFill>
                            <a:srgbClr val="000000"/>
                          </a:solidFill>
                          <a:effectLst/>
                          <a:latin typeface="Helvetica" charset="0"/>
                          <a:ea typeface="Helvetica" charset="0"/>
                          <a:cs typeface="Helvetica" charset="0"/>
                        </a:rPr>
                        <a:t>e5d85e81e</a:t>
                      </a:r>
                      <a:r>
                        <a:rPr lang="is-IS" sz="2000" b="0" i="0" u="none" strike="noStrike" dirty="0" smtClean="0">
                          <a:solidFill>
                            <a:srgbClr val="000000"/>
                          </a:solidFill>
                          <a:effectLst/>
                          <a:latin typeface="Helvetica" charset="0"/>
                          <a:ea typeface="Helvetica" charset="0"/>
                          <a:cs typeface="Helvetica" charset="0"/>
                        </a:rPr>
                        <a:t>…</a:t>
                      </a:r>
                      <a:endParaRPr lang="fr-F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view</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129.10.106</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https://</a:t>
                      </a:r>
                      <a:r>
                        <a:rPr lang="en-US" sz="2000" b="0" i="0" u="none" strike="noStrike" dirty="0" smtClean="0">
                          <a:solidFill>
                            <a:srgbClr val="000000"/>
                          </a:solidFill>
                          <a:effectLst/>
                          <a:latin typeface="Helvetica" charset="0"/>
                          <a:ea typeface="Helvetica" charset="0"/>
                          <a:cs typeface="Helvetica" charset="0"/>
                        </a:rPr>
                        <a:t>repository</a:t>
                      </a:r>
                      <a:r>
                        <a:rPr lang="is-IS" sz="2000" b="0" i="0" u="none" strike="noStrike" dirty="0" smtClean="0">
                          <a:solidFill>
                            <a:srgbClr val="000000"/>
                          </a:solidFill>
                          <a:effectLst/>
                          <a:latin typeface="Helvetica" charset="0"/>
                          <a:ea typeface="Helvetica" charset="0"/>
                          <a:cs typeface="Helvetica" charset="0"/>
                        </a:rPr>
                        <a:t>…</a:t>
                      </a:r>
                      <a:endParaRPr lang="en-US"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t-IT" sz="2000" b="0" i="0" u="none" strike="noStrike" dirty="0" err="1">
                          <a:solidFill>
                            <a:srgbClr val="000000"/>
                          </a:solidFill>
                          <a:effectLst/>
                          <a:latin typeface="Helvetica" charset="0"/>
                          <a:ea typeface="Helvetica" charset="0"/>
                          <a:cs typeface="Helvetica" charset="0"/>
                        </a:rPr>
                        <a:t>Mozilla</a:t>
                      </a:r>
                      <a:r>
                        <a:rPr lang="it-IT" sz="2000" b="0" i="0" u="none" strike="noStrike" dirty="0">
                          <a:solidFill>
                            <a:srgbClr val="000000"/>
                          </a:solidFill>
                          <a:effectLst/>
                          <a:latin typeface="Helvetica" charset="0"/>
                          <a:ea typeface="Helvetica" charset="0"/>
                          <a:cs typeface="Helvetica" charset="0"/>
                        </a:rPr>
                        <a:t>/5.0 (Windows NT </a:t>
                      </a:r>
                      <a:r>
                        <a:rPr lang="it-IT" sz="2000" b="0" i="0" u="none" strike="noStrike" dirty="0" smtClean="0">
                          <a:solidFill>
                            <a:srgbClr val="000000"/>
                          </a:solidFill>
                          <a:effectLst/>
                          <a:latin typeface="Helvetica" charset="0"/>
                          <a:ea typeface="Helvetica" charset="0"/>
                          <a:cs typeface="Helvetica" charset="0"/>
                        </a:rPr>
                        <a:t>6.1</a:t>
                      </a:r>
                      <a:r>
                        <a:rPr lang="is-IS" sz="2000" b="0" i="0" u="none" strike="noStrike" dirty="0" smtClean="0">
                          <a:solidFill>
                            <a:srgbClr val="000000"/>
                          </a:solidFill>
                          <a:effectLst/>
                          <a:latin typeface="Helvetica" charset="0"/>
                          <a:ea typeface="Helvetica" charset="0"/>
                          <a:cs typeface="Helvetica" charset="0"/>
                        </a:rPr>
                        <a:t>…</a:t>
                      </a:r>
                      <a:endParaRPr lang="it-IT"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5/21/15 12:42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dirty="0">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bl>
          </a:graphicData>
        </a:graphic>
      </p:graphicFrame>
      <p:sp>
        <p:nvSpPr>
          <p:cNvPr id="41" name="TextBox 40"/>
          <p:cNvSpPr txBox="1"/>
          <p:nvPr/>
        </p:nvSpPr>
        <p:spPr>
          <a:xfrm>
            <a:off x="1069208" y="31977365"/>
            <a:ext cx="7749673" cy="1292579"/>
          </a:xfrm>
          <a:prstGeom prst="rect">
            <a:avLst/>
          </a:prstGeom>
          <a:noFill/>
          <a:ln w="28575" cmpd="sng">
            <a:noFill/>
          </a:ln>
        </p:spPr>
        <p:txBody>
          <a:bodyPr wrap="square" lIns="329104" tIns="164551" rIns="329104" bIns="164551" rtlCol="0">
            <a:spAutoFit/>
          </a:bodyPr>
          <a:lstStyle/>
          <a:p>
            <a:pPr algn="ctr">
              <a:lnSpc>
                <a:spcPct val="90000"/>
              </a:lnSpc>
            </a:pPr>
            <a:r>
              <a:rPr lang="en-US" sz="3600" dirty="0" smtClean="0">
                <a:solidFill>
                  <a:srgbClr val="2C3E50"/>
                </a:solidFill>
                <a:latin typeface="Gotham Medium"/>
                <a:cs typeface="Gotham Medium"/>
              </a:rPr>
              <a:t>Top Five Referrers</a:t>
            </a:r>
            <a:endParaRPr lang="en-US" sz="3600" dirty="0">
              <a:solidFill>
                <a:srgbClr val="2C3E50"/>
              </a:solidFill>
              <a:latin typeface="Gotham Medium"/>
              <a:cs typeface="Gotham Medium"/>
            </a:endParaRPr>
          </a:p>
          <a:p>
            <a:pPr algn="just">
              <a:lnSpc>
                <a:spcPct val="30000"/>
              </a:lnSpc>
            </a:pPr>
            <a:endParaRPr lang="en-US" sz="2000" dirty="0" smtClean="0">
              <a:latin typeface="Gotham Book"/>
              <a:cs typeface="Gotham Book"/>
            </a:endParaRPr>
          </a:p>
          <a:p>
            <a:pPr algn="ctr"/>
            <a:r>
              <a:rPr lang="en-US" sz="2300" dirty="0">
                <a:latin typeface="Helvetica" charset="0"/>
                <a:ea typeface="Helvetica" charset="0"/>
                <a:cs typeface="Helvetica" charset="0"/>
              </a:rPr>
              <a:t>Top 5 referrers </a:t>
            </a:r>
            <a:r>
              <a:rPr lang="en-US" sz="2300" dirty="0" smtClean="0">
                <a:latin typeface="Helvetica" charset="0"/>
                <a:ea typeface="Helvetica" charset="0"/>
                <a:cs typeface="Helvetica" charset="0"/>
              </a:rPr>
              <a:t>by number of page </a:t>
            </a:r>
            <a:r>
              <a:rPr lang="en-US" sz="2300" dirty="0">
                <a:latin typeface="Helvetica" charset="0"/>
                <a:ea typeface="Helvetica" charset="0"/>
                <a:cs typeface="Helvetica" charset="0"/>
              </a:rPr>
              <a:t>views</a:t>
            </a:r>
          </a:p>
        </p:txBody>
      </p:sp>
      <p:sp>
        <p:nvSpPr>
          <p:cNvPr id="44" name="TextBox 43"/>
          <p:cNvSpPr txBox="1"/>
          <p:nvPr/>
        </p:nvSpPr>
        <p:spPr>
          <a:xfrm>
            <a:off x="960437" y="24044129"/>
            <a:ext cx="7749673" cy="1292579"/>
          </a:xfrm>
          <a:prstGeom prst="rect">
            <a:avLst/>
          </a:prstGeom>
          <a:noFill/>
          <a:ln w="28575" cmpd="sng">
            <a:noFill/>
          </a:ln>
        </p:spPr>
        <p:txBody>
          <a:bodyPr wrap="square" lIns="329104" tIns="164551" rIns="329104" bIns="164551" rtlCol="0">
            <a:spAutoFit/>
          </a:bodyPr>
          <a:lstStyle/>
          <a:p>
            <a:pPr algn="ctr">
              <a:lnSpc>
                <a:spcPct val="90000"/>
              </a:lnSpc>
            </a:pPr>
            <a:r>
              <a:rPr lang="en-US" sz="3600" dirty="0" smtClean="0">
                <a:solidFill>
                  <a:srgbClr val="2C3E50"/>
                </a:solidFill>
                <a:latin typeface="Gotham Medium"/>
                <a:cs typeface="Gotham Medium"/>
              </a:rPr>
              <a:t>One Year of DRS Activity</a:t>
            </a:r>
          </a:p>
          <a:p>
            <a:pPr algn="just">
              <a:lnSpc>
                <a:spcPct val="30000"/>
              </a:lnSpc>
            </a:pPr>
            <a:endParaRPr lang="en-US" sz="2000" dirty="0" smtClean="0">
              <a:latin typeface="Gotham Book"/>
              <a:cs typeface="Gotham Book"/>
            </a:endParaRPr>
          </a:p>
          <a:p>
            <a:pPr algn="ctr"/>
            <a:r>
              <a:rPr lang="en-US" sz="2300" dirty="0">
                <a:latin typeface="Helvetica" charset="0"/>
                <a:ea typeface="Helvetica" charset="0"/>
                <a:cs typeface="Helvetica" charset="0"/>
              </a:rPr>
              <a:t>Total views, downloads, and streams per month</a:t>
            </a:r>
            <a:r>
              <a:rPr lang="en-US" sz="2300" dirty="0" smtClean="0">
                <a:latin typeface="Helvetica" charset="0"/>
                <a:ea typeface="Helvetica" charset="0"/>
                <a:cs typeface="Helvetica" charset="0"/>
              </a:rPr>
              <a:t>.</a:t>
            </a:r>
            <a:endParaRPr lang="en-US" sz="2300" dirty="0">
              <a:latin typeface="Helvetica" charset="0"/>
              <a:ea typeface="Helvetica" charset="0"/>
              <a:cs typeface="Helvetica" charset="0"/>
            </a:endParaRPr>
          </a:p>
        </p:txBody>
      </p:sp>
      <p:sp>
        <p:nvSpPr>
          <p:cNvPr id="46" name="TextBox 45"/>
          <p:cNvSpPr txBox="1"/>
          <p:nvPr/>
        </p:nvSpPr>
        <p:spPr>
          <a:xfrm>
            <a:off x="987245" y="13393401"/>
            <a:ext cx="7749673" cy="1292579"/>
          </a:xfrm>
          <a:prstGeom prst="rect">
            <a:avLst/>
          </a:prstGeom>
          <a:noFill/>
          <a:ln w="28575" cmpd="sng">
            <a:noFill/>
          </a:ln>
        </p:spPr>
        <p:txBody>
          <a:bodyPr wrap="square" lIns="329104" tIns="164551" rIns="329104" bIns="164551" rtlCol="0">
            <a:spAutoFit/>
          </a:bodyPr>
          <a:lstStyle/>
          <a:p>
            <a:pPr algn="ctr">
              <a:lnSpc>
                <a:spcPct val="90000"/>
              </a:lnSpc>
            </a:pPr>
            <a:r>
              <a:rPr lang="en-US" sz="3600" dirty="0" smtClean="0">
                <a:solidFill>
                  <a:srgbClr val="2C3E50"/>
                </a:solidFill>
                <a:latin typeface="Gotham Medium"/>
                <a:cs typeface="Gotham Medium"/>
              </a:rPr>
              <a:t>Popular DRS Genres</a:t>
            </a:r>
          </a:p>
          <a:p>
            <a:pPr algn="just">
              <a:lnSpc>
                <a:spcPct val="30000"/>
              </a:lnSpc>
            </a:pPr>
            <a:endParaRPr lang="en-US" sz="2000" dirty="0" smtClean="0">
              <a:latin typeface="Gotham Book"/>
              <a:cs typeface="Gotham Book"/>
            </a:endParaRPr>
          </a:p>
          <a:p>
            <a:pPr algn="ctr"/>
            <a:r>
              <a:rPr lang="en-US" sz="2300" dirty="0">
                <a:latin typeface="Helvetica" charset="0"/>
                <a:ea typeface="Helvetica" charset="0"/>
                <a:cs typeface="Helvetica" charset="0"/>
              </a:rPr>
              <a:t>Top 25 </a:t>
            </a:r>
            <a:r>
              <a:rPr lang="en-US" sz="2300" dirty="0" smtClean="0">
                <a:latin typeface="Helvetica" charset="0"/>
                <a:ea typeface="Helvetica" charset="0"/>
                <a:cs typeface="Helvetica" charset="0"/>
              </a:rPr>
              <a:t>viewed files by </a:t>
            </a:r>
            <a:r>
              <a:rPr lang="en-US" sz="2300" dirty="0">
                <a:latin typeface="Helvetica" charset="0"/>
                <a:ea typeface="Helvetica" charset="0"/>
                <a:cs typeface="Helvetica" charset="0"/>
              </a:rPr>
              <a:t>genre</a:t>
            </a:r>
            <a:r>
              <a:rPr lang="en-US" sz="2300" dirty="0" smtClean="0">
                <a:latin typeface="Helvetica Neue" charset="0"/>
                <a:ea typeface="Helvetica Neue" charset="0"/>
                <a:cs typeface="Helvetica Neue" charset="0"/>
              </a:rPr>
              <a:t>.</a:t>
            </a:r>
            <a:endParaRPr lang="en-US" sz="2300" dirty="0">
              <a:latin typeface="Helvetica Neue" charset="0"/>
              <a:ea typeface="Helvetica Neue" charset="0"/>
              <a:cs typeface="Helvetica Neue" charset="0"/>
            </a:endParaRPr>
          </a:p>
        </p:txBody>
      </p:sp>
      <p:sp>
        <p:nvSpPr>
          <p:cNvPr id="50" name="TextBox 49"/>
          <p:cNvSpPr txBox="1"/>
          <p:nvPr/>
        </p:nvSpPr>
        <p:spPr>
          <a:xfrm>
            <a:off x="14020801" y="9283462"/>
            <a:ext cx="10689771" cy="858614"/>
          </a:xfrm>
          <a:prstGeom prst="rect">
            <a:avLst/>
          </a:prstGeom>
          <a:noFill/>
          <a:ln w="28575" cmpd="sng">
            <a:noFill/>
          </a:ln>
        </p:spPr>
        <p:txBody>
          <a:bodyPr wrap="square" lIns="329104" tIns="164551" rIns="329104" bIns="164551" rtlCol="0">
            <a:spAutoFit/>
          </a:bodyPr>
          <a:lstStyle/>
          <a:p>
            <a:pPr>
              <a:lnSpc>
                <a:spcPct val="90000"/>
              </a:lnSpc>
            </a:pPr>
            <a:r>
              <a:rPr lang="en-US" sz="3800" dirty="0" smtClean="0">
                <a:solidFill>
                  <a:srgbClr val="2C3E50"/>
                </a:solidFill>
                <a:latin typeface="Gotham Medium"/>
                <a:cs typeface="Gotham Medium"/>
              </a:rPr>
              <a:t>April 2016 DRS Activity: Humans vs. Bots</a:t>
            </a:r>
            <a:endParaRPr lang="en-US" sz="3800" dirty="0">
              <a:solidFill>
                <a:srgbClr val="2C3E50"/>
              </a:solidFill>
              <a:latin typeface="Gotham Medium"/>
              <a:cs typeface="Gotham Medium"/>
            </a:endParaRPr>
          </a:p>
        </p:txBody>
      </p:sp>
      <p:sp>
        <p:nvSpPr>
          <p:cNvPr id="17" name="TextBox 16"/>
          <p:cNvSpPr txBox="1"/>
          <p:nvPr/>
        </p:nvSpPr>
        <p:spPr>
          <a:xfrm>
            <a:off x="10368911" y="9947689"/>
            <a:ext cx="1464356" cy="523220"/>
          </a:xfrm>
          <a:prstGeom prst="rect">
            <a:avLst/>
          </a:prstGeom>
          <a:noFill/>
        </p:spPr>
        <p:txBody>
          <a:bodyPr wrap="square" rtlCol="0">
            <a:spAutoFit/>
          </a:bodyPr>
          <a:lstStyle/>
          <a:p>
            <a:r>
              <a:rPr lang="en-US" sz="2800" dirty="0" smtClean="0"/>
              <a:t>Humans</a:t>
            </a:r>
            <a:endParaRPr lang="en-US" sz="2800" dirty="0"/>
          </a:p>
        </p:txBody>
      </p:sp>
      <p:sp>
        <p:nvSpPr>
          <p:cNvPr id="18" name="Rectangle 17"/>
          <p:cNvSpPr/>
          <p:nvPr/>
        </p:nvSpPr>
        <p:spPr>
          <a:xfrm>
            <a:off x="10019661" y="10035000"/>
            <a:ext cx="365760" cy="365760"/>
          </a:xfrm>
          <a:prstGeom prst="rect">
            <a:avLst/>
          </a:prstGeom>
          <a:solidFill>
            <a:srgbClr val="998FB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10407691" y="9367852"/>
            <a:ext cx="1042987" cy="523220"/>
          </a:xfrm>
          <a:prstGeom prst="rect">
            <a:avLst/>
          </a:prstGeom>
          <a:noFill/>
        </p:spPr>
        <p:txBody>
          <a:bodyPr wrap="square" rtlCol="0">
            <a:spAutoFit/>
          </a:bodyPr>
          <a:lstStyle/>
          <a:p>
            <a:r>
              <a:rPr lang="en-US" sz="2800" dirty="0" smtClean="0"/>
              <a:t>Bots</a:t>
            </a:r>
            <a:endParaRPr lang="en-US" sz="2800" dirty="0"/>
          </a:p>
        </p:txBody>
      </p:sp>
      <p:sp>
        <p:nvSpPr>
          <p:cNvPr id="54" name="Rectangle 53"/>
          <p:cNvSpPr/>
          <p:nvPr/>
        </p:nvSpPr>
        <p:spPr>
          <a:xfrm>
            <a:off x="10040297" y="9447907"/>
            <a:ext cx="365760" cy="365760"/>
          </a:xfrm>
          <a:prstGeom prst="rect">
            <a:avLst/>
          </a:prstGeom>
          <a:solidFill>
            <a:srgbClr val="8FA7A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Chart 23"/>
          <p:cNvGraphicFramePr/>
          <p:nvPr>
            <p:extLst>
              <p:ext uri="{D42A27DB-BD31-4B8C-83A1-F6EECF244321}">
                <p14:modId xmlns:p14="http://schemas.microsoft.com/office/powerpoint/2010/main" val="431726218"/>
              </p:ext>
            </p:extLst>
          </p:nvPr>
        </p:nvGraphicFramePr>
        <p:xfrm>
          <a:off x="15010682" y="10189681"/>
          <a:ext cx="8627911" cy="60198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6" name="Chart 55"/>
          <p:cNvGraphicFramePr/>
          <p:nvPr>
            <p:extLst>
              <p:ext uri="{D42A27DB-BD31-4B8C-83A1-F6EECF244321}">
                <p14:modId xmlns:p14="http://schemas.microsoft.com/office/powerpoint/2010/main" val="1822786360"/>
              </p:ext>
            </p:extLst>
          </p:nvPr>
        </p:nvGraphicFramePr>
        <p:xfrm>
          <a:off x="21107736" y="10193101"/>
          <a:ext cx="8627911" cy="60198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5" name="Chart 24"/>
          <p:cNvGraphicFramePr/>
          <p:nvPr>
            <p:extLst>
              <p:ext uri="{D42A27DB-BD31-4B8C-83A1-F6EECF244321}">
                <p14:modId xmlns:p14="http://schemas.microsoft.com/office/powerpoint/2010/main" val="288555982"/>
              </p:ext>
            </p:extLst>
          </p:nvPr>
        </p:nvGraphicFramePr>
        <p:xfrm>
          <a:off x="1510753" y="33286112"/>
          <a:ext cx="6908696" cy="7075938"/>
        </p:xfrm>
        <a:graphic>
          <a:graphicData uri="http://schemas.openxmlformats.org/drawingml/2006/chart">
            <c:chart xmlns:c="http://schemas.openxmlformats.org/drawingml/2006/chart" xmlns:r="http://schemas.openxmlformats.org/officeDocument/2006/relationships" r:id="rId6"/>
          </a:graphicData>
        </a:graphic>
      </p:graphicFrame>
      <p:pic>
        <p:nvPicPr>
          <p:cNvPr id="3" name="Picture 2"/>
          <p:cNvPicPr>
            <a:picLocks noChangeAspect="1"/>
          </p:cNvPicPr>
          <p:nvPr/>
        </p:nvPicPr>
        <p:blipFill rotWithShape="1">
          <a:blip r:embed="rId7">
            <a:extLst>
              <a:ext uri="{28A0092B-C50C-407E-A947-70E740481C1C}">
                <a14:useLocalDpi xmlns:a14="http://schemas.microsoft.com/office/drawing/2010/main" val="0"/>
              </a:ext>
            </a:extLst>
          </a:blip>
          <a:srcRect l="1510" t="3414" r="16073" b="4969"/>
          <a:stretch/>
        </p:blipFill>
        <p:spPr>
          <a:xfrm>
            <a:off x="1093273" y="25394249"/>
            <a:ext cx="7487683" cy="5947937"/>
          </a:xfrm>
          <a:prstGeom prst="rect">
            <a:avLst/>
          </a:prstGeom>
          <a:ln>
            <a:noFill/>
          </a:ln>
        </p:spPr>
      </p:pic>
      <p:sp>
        <p:nvSpPr>
          <p:cNvPr id="55" name="Rectangle 54"/>
          <p:cNvSpPr/>
          <p:nvPr/>
        </p:nvSpPr>
        <p:spPr>
          <a:xfrm>
            <a:off x="954157" y="6039293"/>
            <a:ext cx="7764541" cy="35810456"/>
          </a:xfrm>
          <a:prstGeom prst="rect">
            <a:avLst/>
          </a:prstGeom>
          <a:noFill/>
          <a:ln w="38100">
            <a:solidFill>
              <a:srgbClr val="998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9186530" y="6042838"/>
            <a:ext cx="20138065" cy="10546992"/>
          </a:xfrm>
          <a:prstGeom prst="rect">
            <a:avLst/>
          </a:prstGeom>
          <a:noFill/>
          <a:ln w="38100">
            <a:solidFill>
              <a:srgbClr val="998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18806160" y="39975954"/>
            <a:ext cx="9671374" cy="1706538"/>
          </a:xfrm>
          <a:prstGeom prst="rect">
            <a:avLst/>
          </a:prstGeom>
          <a:noFill/>
          <a:ln w="28575" cmpd="sng">
            <a:noFill/>
          </a:ln>
        </p:spPr>
        <p:txBody>
          <a:bodyPr wrap="square" lIns="329104" tIns="164551" rIns="329104" bIns="164551" rtlCol="0">
            <a:spAutoFit/>
          </a:bodyPr>
          <a:lstStyle/>
          <a:p>
            <a:pPr algn="ctr">
              <a:lnSpc>
                <a:spcPct val="90000"/>
              </a:lnSpc>
            </a:pPr>
            <a:r>
              <a:rPr lang="en-US" sz="3800" dirty="0" smtClean="0">
                <a:solidFill>
                  <a:srgbClr val="2C3E50"/>
                </a:solidFill>
                <a:latin typeface="Gotham Medium"/>
                <a:cs typeface="Gotham Medium"/>
              </a:rPr>
              <a:t>Learn More</a:t>
            </a:r>
          </a:p>
          <a:p>
            <a:pPr algn="ctr">
              <a:lnSpc>
                <a:spcPct val="90000"/>
              </a:lnSpc>
            </a:pPr>
            <a:endParaRPr lang="en-US" sz="500" dirty="0" smtClean="0">
              <a:solidFill>
                <a:srgbClr val="2C3E50"/>
              </a:solidFill>
              <a:latin typeface="Gotham Book"/>
              <a:cs typeface="Gotham Book"/>
            </a:endParaRPr>
          </a:p>
          <a:p>
            <a:pPr>
              <a:lnSpc>
                <a:spcPct val="110000"/>
              </a:lnSpc>
            </a:pPr>
            <a:r>
              <a:rPr lang="en-US" sz="2300" dirty="0" smtClean="0">
                <a:latin typeface="Helvetica"/>
                <a:cs typeface="Helvetica"/>
              </a:rPr>
              <a:t>For more information about the DRS visit </a:t>
            </a:r>
            <a:r>
              <a:rPr lang="en-US" sz="2300" dirty="0" err="1" smtClean="0">
                <a:solidFill>
                  <a:srgbClr val="2B84D2"/>
                </a:solidFill>
                <a:latin typeface="Helvetica"/>
                <a:cs typeface="Helvetica"/>
              </a:rPr>
              <a:t>dsg.neu.edu</a:t>
            </a:r>
            <a:r>
              <a:rPr lang="en-US" sz="2300" dirty="0" smtClean="0">
                <a:solidFill>
                  <a:srgbClr val="2B84D2"/>
                </a:solidFill>
                <a:latin typeface="Helvetica"/>
                <a:cs typeface="Helvetica"/>
              </a:rPr>
              <a:t>/resources/</a:t>
            </a:r>
            <a:r>
              <a:rPr lang="en-US" sz="2300" dirty="0" err="1" smtClean="0">
                <a:solidFill>
                  <a:srgbClr val="2B84D2"/>
                </a:solidFill>
                <a:latin typeface="Helvetica"/>
                <a:cs typeface="Helvetica"/>
              </a:rPr>
              <a:t>drs</a:t>
            </a:r>
            <a:r>
              <a:rPr lang="en-US" sz="2300" dirty="0" smtClean="0">
                <a:solidFill>
                  <a:srgbClr val="2B84D2"/>
                </a:solidFill>
                <a:latin typeface="Helvetica"/>
                <a:cs typeface="Helvetica"/>
              </a:rPr>
              <a:t> </a:t>
            </a:r>
            <a:r>
              <a:rPr lang="en-US" sz="2300" dirty="0" smtClean="0">
                <a:latin typeface="Helvetica"/>
                <a:cs typeface="Helvetica"/>
              </a:rPr>
              <a:t>or  </a:t>
            </a:r>
            <a:r>
              <a:rPr lang="en-US" sz="2300" dirty="0" err="1" smtClean="0">
                <a:solidFill>
                  <a:srgbClr val="2B84D2"/>
                </a:solidFill>
                <a:latin typeface="Helvetica"/>
                <a:cs typeface="Helvetica"/>
              </a:rPr>
              <a:t>github.com</a:t>
            </a:r>
            <a:r>
              <a:rPr lang="en-US" sz="2300" dirty="0" smtClean="0">
                <a:solidFill>
                  <a:srgbClr val="2B84D2"/>
                </a:solidFill>
                <a:latin typeface="Helvetica"/>
                <a:cs typeface="Helvetica"/>
              </a:rPr>
              <a:t>/NEU-Libraries/</a:t>
            </a:r>
            <a:r>
              <a:rPr lang="en-US" sz="2300" dirty="0" err="1" smtClean="0">
                <a:solidFill>
                  <a:srgbClr val="2B84D2"/>
                </a:solidFill>
                <a:latin typeface="Helvetica"/>
                <a:cs typeface="Helvetica"/>
              </a:rPr>
              <a:t>cerberus</a:t>
            </a:r>
            <a:endParaRPr lang="en-US" sz="2300" dirty="0">
              <a:solidFill>
                <a:srgbClr val="2B84D2"/>
              </a:solidFill>
              <a:latin typeface="Helvetica"/>
              <a:cs typeface="Helvetica"/>
            </a:endParaRPr>
          </a:p>
        </p:txBody>
      </p:sp>
      <p:pic>
        <p:nvPicPr>
          <p:cNvPr id="60" name="Picture 59" descr="DRS.png"/>
          <p:cNvPicPr>
            <a:picLocks noChangeAspect="1"/>
          </p:cNvPicPr>
          <p:nvPr/>
        </p:nvPicPr>
        <p:blipFill rotWithShape="1">
          <a:blip r:embed="rId8">
            <a:extLst>
              <a:ext uri="{28A0092B-C50C-407E-A947-70E740481C1C}">
                <a14:useLocalDpi xmlns:a14="http://schemas.microsoft.com/office/drawing/2010/main" val="0"/>
              </a:ext>
            </a:extLst>
          </a:blip>
          <a:srcRect r="65238"/>
          <a:stretch/>
        </p:blipFill>
        <p:spPr>
          <a:xfrm>
            <a:off x="10386378" y="40040686"/>
            <a:ext cx="3025003" cy="1066800"/>
          </a:xfrm>
          <a:prstGeom prst="rect">
            <a:avLst/>
          </a:prstGeom>
          <a:ln w="28575">
            <a:noFill/>
          </a:ln>
        </p:spPr>
      </p:pic>
      <p:sp>
        <p:nvSpPr>
          <p:cNvPr id="65" name="TextBox 64"/>
          <p:cNvSpPr txBox="1"/>
          <p:nvPr/>
        </p:nvSpPr>
        <p:spPr>
          <a:xfrm>
            <a:off x="9197558" y="34319706"/>
            <a:ext cx="10354466" cy="1975843"/>
          </a:xfrm>
          <a:prstGeom prst="rect">
            <a:avLst/>
          </a:prstGeom>
          <a:noFill/>
          <a:ln w="28575" cmpd="sng">
            <a:noFill/>
          </a:ln>
        </p:spPr>
        <p:txBody>
          <a:bodyPr wrap="square" lIns="329104" tIns="164551" rIns="329104" bIns="164551" rtlCol="0">
            <a:spAutoFit/>
          </a:bodyPr>
          <a:lstStyle/>
          <a:p>
            <a:pPr>
              <a:lnSpc>
                <a:spcPct val="90000"/>
              </a:lnSpc>
            </a:pPr>
            <a:r>
              <a:rPr lang="en-US" sz="3200" dirty="0" smtClean="0">
                <a:solidFill>
                  <a:srgbClr val="2C3E50"/>
                </a:solidFill>
                <a:latin typeface="Gotham Medium"/>
                <a:cs typeface="Gotham Medium"/>
              </a:rPr>
              <a:t>Improved Workflows</a:t>
            </a:r>
          </a:p>
          <a:p>
            <a:pPr algn="just">
              <a:lnSpc>
                <a:spcPct val="30000"/>
              </a:lnSpc>
            </a:pPr>
            <a:endParaRPr lang="en-US" sz="2000" dirty="0" smtClean="0">
              <a:latin typeface="Gotham Book"/>
              <a:cs typeface="Gotham Book"/>
            </a:endParaRPr>
          </a:p>
          <a:p>
            <a:r>
              <a:rPr lang="en-US" sz="2300" dirty="0">
                <a:latin typeface="Helvetica" charset="0"/>
                <a:ea typeface="Helvetica" charset="0"/>
                <a:cs typeface="Helvetica" charset="0"/>
              </a:rPr>
              <a:t>We also would like to use the data to improve our workflows. For example, the chart on the right can tell us the best time of day to schedule system deploys </a:t>
            </a:r>
            <a:r>
              <a:rPr lang="en-US" sz="2300" dirty="0" smtClean="0">
                <a:latin typeface="Helvetica" charset="0"/>
                <a:ea typeface="Helvetica" charset="0"/>
                <a:cs typeface="Helvetica" charset="0"/>
              </a:rPr>
              <a:t>(between midnight and 6 am</a:t>
            </a:r>
            <a:r>
              <a:rPr lang="en-US" sz="2300" dirty="0">
                <a:latin typeface="Helvetica" charset="0"/>
                <a:ea typeface="Helvetica" charset="0"/>
                <a:cs typeface="Helvetica" charset="0"/>
              </a:rPr>
              <a:t>).</a:t>
            </a:r>
          </a:p>
        </p:txBody>
      </p:sp>
      <p:sp>
        <p:nvSpPr>
          <p:cNvPr id="66" name="TextBox 65"/>
          <p:cNvSpPr txBox="1"/>
          <p:nvPr/>
        </p:nvSpPr>
        <p:spPr>
          <a:xfrm>
            <a:off x="9219184" y="30571803"/>
            <a:ext cx="10067354" cy="3871746"/>
          </a:xfrm>
          <a:prstGeom prst="rect">
            <a:avLst/>
          </a:prstGeom>
          <a:noFill/>
          <a:ln w="28575" cmpd="sng">
            <a:noFill/>
          </a:ln>
        </p:spPr>
        <p:txBody>
          <a:bodyPr wrap="square" lIns="329104" tIns="164551" rIns="329104" bIns="164551" rtlCol="0">
            <a:spAutoFit/>
          </a:bodyPr>
          <a:lstStyle/>
          <a:p>
            <a:r>
              <a:rPr lang="en-US" sz="2300" dirty="0">
                <a:latin typeface="Helvetica" charset="0"/>
                <a:ea typeface="Helvetica" charset="0"/>
                <a:cs typeface="Helvetica" charset="0"/>
              </a:rPr>
              <a:t>Categorizing our traffic and sharing our statistics gathering process has enabled us to more accurately track how the DRS is being used and more confidently defend our usage statistics as a reflection of genuine use of repository content. In 2016 we plan to improve our data gathering practices by</a:t>
            </a:r>
            <a:r>
              <a:rPr lang="en-US" sz="2300" dirty="0" smtClean="0">
                <a:latin typeface="Helvetica" charset="0"/>
                <a:ea typeface="Helvetica" charset="0"/>
                <a:cs typeface="Helvetica" charset="0"/>
              </a:rPr>
              <a:t>:</a:t>
            </a:r>
          </a:p>
          <a:p>
            <a:endParaRPr lang="en-US" sz="2300" dirty="0">
              <a:latin typeface="Helvetica" charset="0"/>
              <a:ea typeface="Helvetica" charset="0"/>
              <a:cs typeface="Helvetica" charset="0"/>
            </a:endParaRPr>
          </a:p>
          <a:p>
            <a:pPr marL="342900" indent="-342900">
              <a:buFont typeface="Arial" charset="0"/>
              <a:buChar char="•"/>
            </a:pPr>
            <a:r>
              <a:rPr lang="en-US" sz="2300" dirty="0">
                <a:latin typeface="Helvetica" charset="0"/>
                <a:ea typeface="Helvetica" charset="0"/>
                <a:cs typeface="Helvetica" charset="0"/>
              </a:rPr>
              <a:t>Inserting additional data points into the impressions table</a:t>
            </a:r>
          </a:p>
          <a:p>
            <a:pPr marL="342900" indent="-342900">
              <a:buFont typeface="Arial" charset="0"/>
              <a:buChar char="•"/>
            </a:pPr>
            <a:r>
              <a:rPr lang="en-US" sz="2300" dirty="0">
                <a:latin typeface="Helvetica" charset="0"/>
                <a:ea typeface="Helvetica" charset="0"/>
                <a:cs typeface="Helvetica" charset="0"/>
              </a:rPr>
              <a:t>Operationalizing the process for adding new agents to the bot list</a:t>
            </a:r>
          </a:p>
          <a:p>
            <a:pPr marL="342900" indent="-342900">
              <a:buFont typeface="Arial" charset="0"/>
              <a:buChar char="•"/>
            </a:pPr>
            <a:r>
              <a:rPr lang="en-US" sz="2300" dirty="0">
                <a:latin typeface="Helvetica" charset="0"/>
                <a:ea typeface="Helvetica" charset="0"/>
                <a:cs typeface="Helvetica" charset="0"/>
              </a:rPr>
              <a:t>Improving our statistical displays, including aggregated statistics and geographic visualizations</a:t>
            </a:r>
          </a:p>
        </p:txBody>
      </p:sp>
      <p:sp>
        <p:nvSpPr>
          <p:cNvPr id="74" name="TextBox 73"/>
          <p:cNvSpPr txBox="1"/>
          <p:nvPr/>
        </p:nvSpPr>
        <p:spPr>
          <a:xfrm>
            <a:off x="9206401" y="26418924"/>
            <a:ext cx="10080137" cy="2769906"/>
          </a:xfrm>
          <a:prstGeom prst="rect">
            <a:avLst/>
          </a:prstGeom>
          <a:noFill/>
          <a:ln w="28575" cmpd="sng">
            <a:no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Ignored Agents</a:t>
            </a:r>
            <a:endParaRPr lang="en-US" sz="2000" dirty="0" smtClean="0">
              <a:latin typeface="Gotham Book"/>
              <a:cs typeface="Gotham Book"/>
            </a:endParaRPr>
          </a:p>
          <a:p>
            <a:pPr algn="just">
              <a:lnSpc>
                <a:spcPct val="30000"/>
              </a:lnSpc>
            </a:pPr>
            <a:endParaRPr lang="en-US" sz="2000" dirty="0" smtClean="0">
              <a:latin typeface="Gotham Book"/>
              <a:cs typeface="Gotham Book"/>
            </a:endParaRPr>
          </a:p>
          <a:p>
            <a:r>
              <a:rPr lang="en-US" sz="2300" dirty="0">
                <a:latin typeface="Helvetica" charset="0"/>
                <a:ea typeface="Helvetica" charset="0"/>
                <a:cs typeface="Helvetica" charset="0"/>
              </a:rPr>
              <a:t>When the impressions table is processed, the agent responsible for each impression is compared against a list of common keywords associated with bots and crawlers, which is used to filter out agents from the impressions table. These keywords include</a:t>
            </a:r>
            <a:r>
              <a:rPr lang="en-US" sz="2300" dirty="0" smtClean="0">
                <a:latin typeface="Helvetica" charset="0"/>
                <a:ea typeface="Helvetica" charset="0"/>
                <a:cs typeface="Helvetica" charset="0"/>
              </a:rPr>
              <a:t>: *</a:t>
            </a:r>
            <a:r>
              <a:rPr lang="en-US" sz="2300" dirty="0">
                <a:latin typeface="Helvetica" charset="0"/>
                <a:ea typeface="Helvetica" charset="0"/>
                <a:cs typeface="Helvetica" charset="0"/>
              </a:rPr>
              <a:t>archive*, *bot*, *crawl*, *curl*, *java*, *lynx*, *</a:t>
            </a:r>
            <a:r>
              <a:rPr lang="en-US" sz="2300" dirty="0" err="1">
                <a:latin typeface="Helvetica" charset="0"/>
                <a:ea typeface="Helvetica" charset="0"/>
                <a:cs typeface="Helvetica" charset="0"/>
              </a:rPr>
              <a:t>nutch</a:t>
            </a:r>
            <a:r>
              <a:rPr lang="en-US" sz="2300" dirty="0">
                <a:latin typeface="Helvetica" charset="0"/>
                <a:ea typeface="Helvetica" charset="0"/>
                <a:cs typeface="Helvetica" charset="0"/>
              </a:rPr>
              <a:t>*, *scrape*, *</a:t>
            </a:r>
            <a:r>
              <a:rPr lang="en-US" sz="2300" dirty="0" err="1">
                <a:latin typeface="Helvetica" charset="0"/>
                <a:ea typeface="Helvetica" charset="0"/>
                <a:cs typeface="Helvetica" charset="0"/>
              </a:rPr>
              <a:t>scrapy</a:t>
            </a:r>
            <a:r>
              <a:rPr lang="en-US" sz="2300" dirty="0">
                <a:latin typeface="Helvetica" charset="0"/>
                <a:ea typeface="Helvetica" charset="0"/>
                <a:cs typeface="Helvetica" charset="0"/>
              </a:rPr>
              <a:t>*, *slurp*, and *spider*</a:t>
            </a:r>
          </a:p>
        </p:txBody>
      </p:sp>
      <p:sp>
        <p:nvSpPr>
          <p:cNvPr id="75" name="TextBox 74"/>
          <p:cNvSpPr txBox="1"/>
          <p:nvPr/>
        </p:nvSpPr>
        <p:spPr>
          <a:xfrm>
            <a:off x="9207925" y="23482554"/>
            <a:ext cx="10798039" cy="3046905"/>
          </a:xfrm>
          <a:prstGeom prst="rect">
            <a:avLst/>
          </a:prstGeom>
          <a:noFill/>
          <a:ln w="28575" cmpd="sng">
            <a:no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Significant Processing Values</a:t>
            </a:r>
            <a:endParaRPr lang="en-US" sz="2000" dirty="0" smtClean="0">
              <a:solidFill>
                <a:srgbClr val="2C3E50"/>
              </a:solidFill>
              <a:latin typeface="Gotham Medium"/>
              <a:cs typeface="Gotham Medium"/>
            </a:endParaRPr>
          </a:p>
          <a:p>
            <a:pPr algn="just">
              <a:lnSpc>
                <a:spcPct val="30000"/>
              </a:lnSpc>
            </a:pPr>
            <a:endParaRPr lang="en-US" sz="2000" dirty="0" smtClean="0">
              <a:latin typeface="Gotham Book"/>
              <a:cs typeface="Gotham Book"/>
            </a:endParaRPr>
          </a:p>
          <a:p>
            <a:pPr marL="342900" indent="-342900">
              <a:buFont typeface="Arial" charset="0"/>
              <a:buChar char="•"/>
            </a:pPr>
            <a:r>
              <a:rPr lang="en-US" sz="2300" b="1" dirty="0" smtClean="0">
                <a:latin typeface="Helvetica" charset="0"/>
                <a:ea typeface="Helvetica" charset="0"/>
                <a:cs typeface="Helvetica" charset="0"/>
              </a:rPr>
              <a:t>"status"</a:t>
            </a:r>
            <a:r>
              <a:rPr lang="en-US" sz="2300" dirty="0" smtClean="0">
                <a:latin typeface="Helvetica" charset="0"/>
                <a:ea typeface="Helvetica" charset="0"/>
                <a:cs typeface="Helvetica" charset="0"/>
              </a:rPr>
              <a:t>: </a:t>
            </a:r>
            <a:r>
              <a:rPr lang="en-US" sz="2300" dirty="0">
                <a:latin typeface="Helvetica" charset="0"/>
                <a:ea typeface="Helvetica" charset="0"/>
                <a:cs typeface="Helvetica" charset="0"/>
              </a:rPr>
              <a:t>Files that are queued for download will be marked INCOMPLETE and are ignored until the download is finished.</a:t>
            </a:r>
          </a:p>
          <a:p>
            <a:pPr marL="342900" indent="-342900">
              <a:buFont typeface="Arial" charset="0"/>
              <a:buChar char="•"/>
            </a:pPr>
            <a:r>
              <a:rPr lang="en-US" sz="2300" b="1" dirty="0" smtClean="0">
                <a:latin typeface="Helvetica" charset="0"/>
                <a:ea typeface="Helvetica" charset="0"/>
                <a:cs typeface="Helvetica" charset="0"/>
              </a:rPr>
              <a:t>"public"</a:t>
            </a:r>
            <a:r>
              <a:rPr lang="en-US" sz="2300" dirty="0" smtClean="0">
                <a:latin typeface="Helvetica" charset="0"/>
                <a:ea typeface="Helvetica" charset="0"/>
                <a:cs typeface="Helvetica" charset="0"/>
              </a:rPr>
              <a:t>: </a:t>
            </a:r>
            <a:r>
              <a:rPr lang="en-US" sz="2300" dirty="0">
                <a:latin typeface="Helvetica" charset="0"/>
                <a:ea typeface="Helvetica" charset="0"/>
                <a:cs typeface="Helvetica" charset="0"/>
              </a:rPr>
              <a:t>All impressions are initially set to TRUE. Once processed, impressions with agents on the bot list are marked as FALSE.</a:t>
            </a:r>
          </a:p>
          <a:p>
            <a:pPr marL="342900" indent="-342900">
              <a:buFont typeface="Arial" charset="0"/>
              <a:buChar char="•"/>
            </a:pPr>
            <a:r>
              <a:rPr lang="en-US" sz="2300" b="1" dirty="0" smtClean="0">
                <a:latin typeface="Helvetica" charset="0"/>
                <a:ea typeface="Helvetica" charset="0"/>
                <a:cs typeface="Helvetica" charset="0"/>
              </a:rPr>
              <a:t>"processed"</a:t>
            </a:r>
            <a:r>
              <a:rPr lang="en-US" sz="2300" dirty="0" smtClean="0">
                <a:latin typeface="Helvetica" charset="0"/>
                <a:ea typeface="Helvetica" charset="0"/>
                <a:cs typeface="Helvetica" charset="0"/>
              </a:rPr>
              <a:t>: All </a:t>
            </a:r>
            <a:r>
              <a:rPr lang="en-US" sz="2300" dirty="0">
                <a:latin typeface="Helvetica" charset="0"/>
                <a:ea typeface="Helvetica" charset="0"/>
                <a:cs typeface="Helvetica" charset="0"/>
              </a:rPr>
              <a:t>impressions are initially set to FALSE. Once processed, the value is set to TRUE.</a:t>
            </a:r>
          </a:p>
        </p:txBody>
      </p:sp>
      <p:graphicFrame>
        <p:nvGraphicFramePr>
          <p:cNvPr id="51" name="Chart 50"/>
          <p:cNvGraphicFramePr/>
          <p:nvPr>
            <p:extLst>
              <p:ext uri="{D42A27DB-BD31-4B8C-83A1-F6EECF244321}">
                <p14:modId xmlns:p14="http://schemas.microsoft.com/office/powerpoint/2010/main" val="1819921901"/>
              </p:ext>
            </p:extLst>
          </p:nvPr>
        </p:nvGraphicFramePr>
        <p:xfrm>
          <a:off x="21055107" y="23618423"/>
          <a:ext cx="7435661" cy="5244869"/>
        </p:xfrm>
        <a:graphic>
          <a:graphicData uri="http://schemas.openxmlformats.org/drawingml/2006/chart">
            <c:chart xmlns:c="http://schemas.openxmlformats.org/drawingml/2006/chart" xmlns:r="http://schemas.openxmlformats.org/officeDocument/2006/relationships" r:id="rId9"/>
          </a:graphicData>
        </a:graphic>
      </p:graphicFrame>
      <p:sp>
        <p:nvSpPr>
          <p:cNvPr id="52" name="TextBox 51"/>
          <p:cNvSpPr txBox="1"/>
          <p:nvPr/>
        </p:nvSpPr>
        <p:spPr>
          <a:xfrm>
            <a:off x="20848637" y="24902319"/>
            <a:ext cx="1464356" cy="523220"/>
          </a:xfrm>
          <a:prstGeom prst="rect">
            <a:avLst/>
          </a:prstGeom>
          <a:noFill/>
        </p:spPr>
        <p:txBody>
          <a:bodyPr wrap="square" rtlCol="0">
            <a:spAutoFit/>
          </a:bodyPr>
          <a:lstStyle/>
          <a:p>
            <a:r>
              <a:rPr lang="en-US" sz="2800" dirty="0" smtClean="0"/>
              <a:t>Humans</a:t>
            </a:r>
            <a:endParaRPr lang="en-US" sz="2800" dirty="0"/>
          </a:p>
        </p:txBody>
      </p:sp>
      <p:sp>
        <p:nvSpPr>
          <p:cNvPr id="62" name="Rectangle 61"/>
          <p:cNvSpPr/>
          <p:nvPr/>
        </p:nvSpPr>
        <p:spPr>
          <a:xfrm>
            <a:off x="20499387" y="24989630"/>
            <a:ext cx="365760" cy="365760"/>
          </a:xfrm>
          <a:prstGeom prst="rect">
            <a:avLst/>
          </a:prstGeom>
          <a:solidFill>
            <a:srgbClr val="998FB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20887417" y="24322482"/>
            <a:ext cx="1042987" cy="523220"/>
          </a:xfrm>
          <a:prstGeom prst="rect">
            <a:avLst/>
          </a:prstGeom>
          <a:noFill/>
        </p:spPr>
        <p:txBody>
          <a:bodyPr wrap="square" rtlCol="0">
            <a:spAutoFit/>
          </a:bodyPr>
          <a:lstStyle/>
          <a:p>
            <a:r>
              <a:rPr lang="en-US" sz="2800" dirty="0" smtClean="0"/>
              <a:t>Bots</a:t>
            </a:r>
            <a:endParaRPr lang="en-US" sz="2800" dirty="0"/>
          </a:p>
        </p:txBody>
      </p:sp>
      <p:sp>
        <p:nvSpPr>
          <p:cNvPr id="64" name="Rectangle 63"/>
          <p:cNvSpPr/>
          <p:nvPr/>
        </p:nvSpPr>
        <p:spPr>
          <a:xfrm>
            <a:off x="20520023" y="24402537"/>
            <a:ext cx="365760" cy="365760"/>
          </a:xfrm>
          <a:prstGeom prst="rect">
            <a:avLst/>
          </a:prstGeom>
          <a:solidFill>
            <a:srgbClr val="8FA7A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rotWithShape="1">
          <a:blip r:embed="rId10">
            <a:extLst>
              <a:ext uri="{28A0092B-C50C-407E-A947-70E740481C1C}">
                <a14:useLocalDpi xmlns:a14="http://schemas.microsoft.com/office/drawing/2010/main" val="0"/>
              </a:ext>
            </a:extLst>
          </a:blip>
          <a:srcRect t="4467" r="22352"/>
          <a:stretch/>
        </p:blipFill>
        <p:spPr>
          <a:xfrm>
            <a:off x="19500573" y="30886536"/>
            <a:ext cx="9557752" cy="8106661"/>
          </a:xfrm>
          <a:prstGeom prst="rect">
            <a:avLst/>
          </a:prstGeom>
        </p:spPr>
      </p:pic>
      <p:sp>
        <p:nvSpPr>
          <p:cNvPr id="69" name="TextBox 68"/>
          <p:cNvSpPr txBox="1"/>
          <p:nvPr/>
        </p:nvSpPr>
        <p:spPr>
          <a:xfrm>
            <a:off x="21475968" y="32534368"/>
            <a:ext cx="1855519" cy="523220"/>
          </a:xfrm>
          <a:prstGeom prst="rect">
            <a:avLst/>
          </a:prstGeom>
          <a:noFill/>
        </p:spPr>
        <p:txBody>
          <a:bodyPr wrap="square" rtlCol="0">
            <a:spAutoFit/>
          </a:bodyPr>
          <a:lstStyle/>
          <a:p>
            <a:r>
              <a:rPr lang="en-US" sz="2800" dirty="0" smtClean="0"/>
              <a:t>Downloads</a:t>
            </a:r>
            <a:endParaRPr lang="en-US" sz="2800" dirty="0"/>
          </a:p>
        </p:txBody>
      </p:sp>
      <p:sp>
        <p:nvSpPr>
          <p:cNvPr id="73" name="Rectangle 72"/>
          <p:cNvSpPr/>
          <p:nvPr/>
        </p:nvSpPr>
        <p:spPr>
          <a:xfrm>
            <a:off x="21139419" y="32621679"/>
            <a:ext cx="365760" cy="365760"/>
          </a:xfrm>
          <a:prstGeom prst="rect">
            <a:avLst/>
          </a:prstGeom>
          <a:solidFill>
            <a:srgbClr val="E0BAD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p:cNvSpPr txBox="1"/>
          <p:nvPr/>
        </p:nvSpPr>
        <p:spPr>
          <a:xfrm>
            <a:off x="21514749" y="31954531"/>
            <a:ext cx="1042987" cy="523220"/>
          </a:xfrm>
          <a:prstGeom prst="rect">
            <a:avLst/>
          </a:prstGeom>
          <a:noFill/>
        </p:spPr>
        <p:txBody>
          <a:bodyPr wrap="square" rtlCol="0">
            <a:spAutoFit/>
          </a:bodyPr>
          <a:lstStyle/>
          <a:p>
            <a:r>
              <a:rPr lang="en-US" sz="2800" dirty="0" smtClean="0"/>
              <a:t>Views</a:t>
            </a:r>
            <a:endParaRPr lang="en-US" sz="2800" dirty="0"/>
          </a:p>
        </p:txBody>
      </p:sp>
      <p:sp>
        <p:nvSpPr>
          <p:cNvPr id="81" name="Rectangle 80"/>
          <p:cNvSpPr/>
          <p:nvPr/>
        </p:nvSpPr>
        <p:spPr>
          <a:xfrm>
            <a:off x="21147355" y="32034586"/>
            <a:ext cx="365760" cy="365760"/>
          </a:xfrm>
          <a:prstGeom prst="rect">
            <a:avLst/>
          </a:prstGeom>
          <a:solidFill>
            <a:srgbClr val="BA92B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21485493" y="33129681"/>
            <a:ext cx="1855519" cy="523220"/>
          </a:xfrm>
          <a:prstGeom prst="rect">
            <a:avLst/>
          </a:prstGeom>
          <a:noFill/>
        </p:spPr>
        <p:txBody>
          <a:bodyPr wrap="square" rtlCol="0">
            <a:spAutoFit/>
          </a:bodyPr>
          <a:lstStyle/>
          <a:p>
            <a:r>
              <a:rPr lang="en-US" sz="2800" dirty="0" smtClean="0"/>
              <a:t>Streams</a:t>
            </a:r>
            <a:endParaRPr lang="en-US" sz="2800" dirty="0"/>
          </a:p>
        </p:txBody>
      </p:sp>
      <p:sp>
        <p:nvSpPr>
          <p:cNvPr id="83" name="Rectangle 82"/>
          <p:cNvSpPr/>
          <p:nvPr/>
        </p:nvSpPr>
        <p:spPr>
          <a:xfrm>
            <a:off x="21136244" y="33216992"/>
            <a:ext cx="365760" cy="365760"/>
          </a:xfrm>
          <a:prstGeom prst="rect">
            <a:avLst/>
          </a:prstGeom>
          <a:solidFill>
            <a:srgbClr val="AC66D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1710598" y="22326882"/>
            <a:ext cx="3296556" cy="523220"/>
          </a:xfrm>
          <a:prstGeom prst="rect">
            <a:avLst/>
          </a:prstGeom>
          <a:noFill/>
        </p:spPr>
        <p:txBody>
          <a:bodyPr wrap="square" rtlCol="0">
            <a:spAutoFit/>
          </a:bodyPr>
          <a:lstStyle/>
          <a:p>
            <a:r>
              <a:rPr lang="en-US" sz="2800" dirty="0" smtClean="0"/>
              <a:t>Faculty Research</a:t>
            </a:r>
            <a:endParaRPr lang="en-US" sz="2800" dirty="0"/>
          </a:p>
        </p:txBody>
      </p:sp>
      <p:sp>
        <p:nvSpPr>
          <p:cNvPr id="85" name="Rectangle 84"/>
          <p:cNvSpPr/>
          <p:nvPr/>
        </p:nvSpPr>
        <p:spPr>
          <a:xfrm>
            <a:off x="1374049" y="22414193"/>
            <a:ext cx="365760" cy="365760"/>
          </a:xfrm>
          <a:prstGeom prst="rect">
            <a:avLst/>
          </a:prstGeom>
          <a:solidFill>
            <a:srgbClr val="D1A6A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p:cNvSpPr txBox="1"/>
          <p:nvPr/>
        </p:nvSpPr>
        <p:spPr>
          <a:xfrm>
            <a:off x="1745856" y="21728462"/>
            <a:ext cx="3526062" cy="523220"/>
          </a:xfrm>
          <a:prstGeom prst="rect">
            <a:avLst/>
          </a:prstGeom>
          <a:noFill/>
        </p:spPr>
        <p:txBody>
          <a:bodyPr wrap="square" rtlCol="0">
            <a:spAutoFit/>
          </a:bodyPr>
          <a:lstStyle/>
          <a:p>
            <a:r>
              <a:rPr lang="en-US" sz="2800" dirty="0" smtClean="0"/>
              <a:t>Thesis or Dissertation</a:t>
            </a:r>
            <a:endParaRPr lang="en-US" sz="2800" dirty="0"/>
          </a:p>
        </p:txBody>
      </p:sp>
      <p:sp>
        <p:nvSpPr>
          <p:cNvPr id="87" name="Rectangle 86"/>
          <p:cNvSpPr/>
          <p:nvPr/>
        </p:nvSpPr>
        <p:spPr>
          <a:xfrm>
            <a:off x="1378462" y="21808517"/>
            <a:ext cx="365760" cy="365760"/>
          </a:xfrm>
          <a:prstGeom prst="rect">
            <a:avLst/>
          </a:prstGeom>
          <a:solidFill>
            <a:srgbClr val="8E8E9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6049414" y="21715936"/>
            <a:ext cx="1855519" cy="523220"/>
          </a:xfrm>
          <a:prstGeom prst="rect">
            <a:avLst/>
          </a:prstGeom>
          <a:noFill/>
        </p:spPr>
        <p:txBody>
          <a:bodyPr wrap="square" rtlCol="0">
            <a:spAutoFit/>
          </a:bodyPr>
          <a:lstStyle/>
          <a:p>
            <a:r>
              <a:rPr lang="en-US" sz="2800" dirty="0" smtClean="0"/>
              <a:t>Exam</a:t>
            </a:r>
            <a:endParaRPr lang="en-US" sz="2800" dirty="0"/>
          </a:p>
        </p:txBody>
      </p:sp>
      <p:sp>
        <p:nvSpPr>
          <p:cNvPr id="89" name="Rectangle 88"/>
          <p:cNvSpPr/>
          <p:nvPr/>
        </p:nvSpPr>
        <p:spPr>
          <a:xfrm>
            <a:off x="5700165" y="21803247"/>
            <a:ext cx="365760" cy="365760"/>
          </a:xfrm>
          <a:prstGeom prst="rect">
            <a:avLst/>
          </a:prstGeom>
          <a:solidFill>
            <a:srgbClr val="A2708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2094136" y="26340530"/>
            <a:ext cx="1855519" cy="523220"/>
          </a:xfrm>
          <a:prstGeom prst="rect">
            <a:avLst/>
          </a:prstGeom>
          <a:noFill/>
        </p:spPr>
        <p:txBody>
          <a:bodyPr wrap="square" rtlCol="0">
            <a:spAutoFit/>
          </a:bodyPr>
          <a:lstStyle/>
          <a:p>
            <a:r>
              <a:rPr lang="en-US" sz="2800" dirty="0" smtClean="0"/>
              <a:t>Downloads</a:t>
            </a:r>
            <a:endParaRPr lang="en-US" sz="2800" dirty="0"/>
          </a:p>
        </p:txBody>
      </p:sp>
      <p:sp>
        <p:nvSpPr>
          <p:cNvPr id="91" name="Rectangle 90"/>
          <p:cNvSpPr/>
          <p:nvPr/>
        </p:nvSpPr>
        <p:spPr>
          <a:xfrm>
            <a:off x="1757587" y="26427841"/>
            <a:ext cx="365760" cy="365760"/>
          </a:xfrm>
          <a:prstGeom prst="rect">
            <a:avLst/>
          </a:prstGeom>
          <a:solidFill>
            <a:srgbClr val="E0BAD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2132917" y="25760693"/>
            <a:ext cx="1042987" cy="523220"/>
          </a:xfrm>
          <a:prstGeom prst="rect">
            <a:avLst/>
          </a:prstGeom>
          <a:noFill/>
        </p:spPr>
        <p:txBody>
          <a:bodyPr wrap="square" rtlCol="0">
            <a:spAutoFit/>
          </a:bodyPr>
          <a:lstStyle/>
          <a:p>
            <a:r>
              <a:rPr lang="en-US" sz="2800" dirty="0" smtClean="0"/>
              <a:t>Views</a:t>
            </a:r>
            <a:endParaRPr lang="en-US" sz="2800" dirty="0"/>
          </a:p>
        </p:txBody>
      </p:sp>
      <p:sp>
        <p:nvSpPr>
          <p:cNvPr id="93" name="Rectangle 92"/>
          <p:cNvSpPr/>
          <p:nvPr/>
        </p:nvSpPr>
        <p:spPr>
          <a:xfrm>
            <a:off x="1765523" y="25840748"/>
            <a:ext cx="365760" cy="365760"/>
          </a:xfrm>
          <a:prstGeom prst="rect">
            <a:avLst/>
          </a:prstGeom>
          <a:solidFill>
            <a:srgbClr val="BA92B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p:cNvSpPr txBox="1"/>
          <p:nvPr/>
        </p:nvSpPr>
        <p:spPr>
          <a:xfrm>
            <a:off x="2103661" y="26935843"/>
            <a:ext cx="1855519" cy="523220"/>
          </a:xfrm>
          <a:prstGeom prst="rect">
            <a:avLst/>
          </a:prstGeom>
          <a:noFill/>
        </p:spPr>
        <p:txBody>
          <a:bodyPr wrap="square" rtlCol="0">
            <a:spAutoFit/>
          </a:bodyPr>
          <a:lstStyle/>
          <a:p>
            <a:r>
              <a:rPr lang="en-US" sz="2800" dirty="0" smtClean="0"/>
              <a:t>Streams</a:t>
            </a:r>
            <a:endParaRPr lang="en-US" sz="2800" dirty="0"/>
          </a:p>
        </p:txBody>
      </p:sp>
      <p:sp>
        <p:nvSpPr>
          <p:cNvPr id="95" name="Rectangle 94"/>
          <p:cNvSpPr/>
          <p:nvPr/>
        </p:nvSpPr>
        <p:spPr>
          <a:xfrm>
            <a:off x="1754412" y="27023154"/>
            <a:ext cx="365760" cy="365760"/>
          </a:xfrm>
          <a:prstGeom prst="rect">
            <a:avLst/>
          </a:prstGeom>
          <a:solidFill>
            <a:srgbClr val="AC66D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1954256" y="40860580"/>
            <a:ext cx="1855519" cy="523220"/>
          </a:xfrm>
          <a:prstGeom prst="rect">
            <a:avLst/>
          </a:prstGeom>
          <a:noFill/>
        </p:spPr>
        <p:txBody>
          <a:bodyPr wrap="square" rtlCol="0">
            <a:spAutoFit/>
          </a:bodyPr>
          <a:lstStyle/>
          <a:p>
            <a:r>
              <a:rPr lang="en-US" sz="2800" dirty="0" smtClean="0"/>
              <a:t>Direct URL</a:t>
            </a:r>
            <a:endParaRPr lang="en-US" sz="2800" dirty="0"/>
          </a:p>
        </p:txBody>
      </p:sp>
      <p:sp>
        <p:nvSpPr>
          <p:cNvPr id="97" name="Rectangle 96"/>
          <p:cNvSpPr/>
          <p:nvPr/>
        </p:nvSpPr>
        <p:spPr>
          <a:xfrm>
            <a:off x="1617707" y="40947891"/>
            <a:ext cx="365760" cy="365760"/>
          </a:xfrm>
          <a:prstGeom prst="rect">
            <a:avLst/>
          </a:prstGeom>
          <a:solidFill>
            <a:srgbClr val="B4A59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1964461" y="40280743"/>
            <a:ext cx="3684591" cy="523220"/>
          </a:xfrm>
          <a:prstGeom prst="rect">
            <a:avLst/>
          </a:prstGeom>
          <a:noFill/>
        </p:spPr>
        <p:txBody>
          <a:bodyPr wrap="square" rtlCol="0">
            <a:spAutoFit/>
          </a:bodyPr>
          <a:lstStyle/>
          <a:p>
            <a:r>
              <a:rPr lang="en-US" sz="2800" dirty="0" smtClean="0"/>
              <a:t>DRS Search and Browse</a:t>
            </a:r>
            <a:endParaRPr lang="en-US" sz="2800" dirty="0"/>
          </a:p>
        </p:txBody>
      </p:sp>
      <p:sp>
        <p:nvSpPr>
          <p:cNvPr id="99" name="Rectangle 98"/>
          <p:cNvSpPr/>
          <p:nvPr/>
        </p:nvSpPr>
        <p:spPr>
          <a:xfrm>
            <a:off x="1613768" y="40360798"/>
            <a:ext cx="365760" cy="365760"/>
          </a:xfrm>
          <a:prstGeom prst="rect">
            <a:avLst/>
          </a:prstGeom>
          <a:solidFill>
            <a:srgbClr val="A2708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p:cNvSpPr txBox="1"/>
          <p:nvPr/>
        </p:nvSpPr>
        <p:spPr>
          <a:xfrm>
            <a:off x="5997899" y="40273385"/>
            <a:ext cx="1855519" cy="523220"/>
          </a:xfrm>
          <a:prstGeom prst="rect">
            <a:avLst/>
          </a:prstGeom>
          <a:noFill/>
        </p:spPr>
        <p:txBody>
          <a:bodyPr wrap="square" rtlCol="0">
            <a:spAutoFit/>
          </a:bodyPr>
          <a:lstStyle/>
          <a:p>
            <a:r>
              <a:rPr lang="en-US" sz="2800" dirty="0" smtClean="0"/>
              <a:t>Google</a:t>
            </a:r>
            <a:endParaRPr lang="en-US" sz="2800" dirty="0"/>
          </a:p>
        </p:txBody>
      </p:sp>
      <p:sp>
        <p:nvSpPr>
          <p:cNvPr id="101" name="Rectangle 100"/>
          <p:cNvSpPr/>
          <p:nvPr/>
        </p:nvSpPr>
        <p:spPr>
          <a:xfrm>
            <a:off x="5651063" y="40360696"/>
            <a:ext cx="365760" cy="365760"/>
          </a:xfrm>
          <a:prstGeom prst="rect">
            <a:avLst/>
          </a:prstGeom>
          <a:solidFill>
            <a:srgbClr val="A8ACC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p:cNvSpPr txBox="1"/>
          <p:nvPr/>
        </p:nvSpPr>
        <p:spPr>
          <a:xfrm>
            <a:off x="5990279" y="40862795"/>
            <a:ext cx="1855519" cy="523220"/>
          </a:xfrm>
          <a:prstGeom prst="rect">
            <a:avLst/>
          </a:prstGeom>
          <a:noFill/>
        </p:spPr>
        <p:txBody>
          <a:bodyPr wrap="square" rtlCol="0">
            <a:spAutoFit/>
          </a:bodyPr>
          <a:lstStyle/>
          <a:p>
            <a:r>
              <a:rPr lang="en-US" sz="2800" dirty="0" smtClean="0"/>
              <a:t>Other</a:t>
            </a:r>
            <a:endParaRPr lang="en-US" sz="2800" dirty="0"/>
          </a:p>
        </p:txBody>
      </p:sp>
      <p:sp>
        <p:nvSpPr>
          <p:cNvPr id="103" name="Rectangle 102"/>
          <p:cNvSpPr/>
          <p:nvPr/>
        </p:nvSpPr>
        <p:spPr>
          <a:xfrm>
            <a:off x="5655318" y="40950106"/>
            <a:ext cx="365760" cy="365760"/>
          </a:xfrm>
          <a:prstGeom prst="rect">
            <a:avLst/>
          </a:prstGeom>
          <a:solidFill>
            <a:srgbClr val="D1A6A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9190038" y="29667200"/>
            <a:ext cx="20092027" cy="9621520"/>
          </a:xfrm>
          <a:prstGeom prst="rect">
            <a:avLst/>
          </a:prstGeom>
          <a:noFill/>
          <a:ln w="38100">
            <a:solidFill>
              <a:srgbClr val="998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9205278" y="39776401"/>
            <a:ext cx="20092027" cy="2072639"/>
          </a:xfrm>
          <a:prstGeom prst="rect">
            <a:avLst/>
          </a:prstGeom>
          <a:noFill/>
          <a:ln w="38100">
            <a:solidFill>
              <a:srgbClr val="998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9205278" y="17091234"/>
            <a:ext cx="20092027" cy="12063240"/>
          </a:xfrm>
          <a:prstGeom prst="rect">
            <a:avLst/>
          </a:prstGeom>
          <a:noFill/>
          <a:ln w="38100">
            <a:solidFill>
              <a:srgbClr val="998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p:cNvSpPr txBox="1"/>
          <p:nvPr/>
        </p:nvSpPr>
        <p:spPr>
          <a:xfrm>
            <a:off x="9196832" y="29698633"/>
            <a:ext cx="20089368" cy="858614"/>
          </a:xfrm>
          <a:prstGeom prst="rect">
            <a:avLst/>
          </a:prstGeom>
          <a:noFill/>
          <a:ln w="28575" cmpd="sng">
            <a:noFill/>
          </a:ln>
        </p:spPr>
        <p:txBody>
          <a:bodyPr wrap="square" lIns="329104" tIns="164551" rIns="329104" bIns="164551" rtlCol="0">
            <a:spAutoFit/>
          </a:bodyPr>
          <a:lstStyle/>
          <a:p>
            <a:pPr algn="ctr">
              <a:lnSpc>
                <a:spcPct val="90000"/>
              </a:lnSpc>
            </a:pPr>
            <a:r>
              <a:rPr lang="en-US" sz="3800" dirty="0" smtClean="0">
                <a:solidFill>
                  <a:srgbClr val="2C3E50"/>
                </a:solidFill>
                <a:latin typeface="Gotham Medium"/>
                <a:cs typeface="Gotham Medium"/>
              </a:rPr>
              <a:t>Using the Data</a:t>
            </a:r>
            <a:endParaRPr lang="en-US" sz="3800" dirty="0">
              <a:solidFill>
                <a:srgbClr val="2C3E50"/>
              </a:solidFill>
              <a:latin typeface="Gotham Medium"/>
              <a:cs typeface="Gotham Medium"/>
            </a:endParaRPr>
          </a:p>
        </p:txBody>
      </p:sp>
      <p:sp>
        <p:nvSpPr>
          <p:cNvPr id="119" name="TextBox 118"/>
          <p:cNvSpPr txBox="1"/>
          <p:nvPr/>
        </p:nvSpPr>
        <p:spPr>
          <a:xfrm>
            <a:off x="13136880" y="40420258"/>
            <a:ext cx="5090160" cy="747814"/>
          </a:xfrm>
          <a:prstGeom prst="rect">
            <a:avLst/>
          </a:prstGeom>
          <a:noFill/>
          <a:ln w="28575" cmpd="sng">
            <a:noFill/>
          </a:ln>
        </p:spPr>
        <p:txBody>
          <a:bodyPr wrap="square" lIns="329104" tIns="164551" rIns="329104" bIns="164551" rtlCol="0">
            <a:spAutoFit/>
          </a:bodyPr>
          <a:lstStyle/>
          <a:p>
            <a:pPr>
              <a:lnSpc>
                <a:spcPct val="90000"/>
              </a:lnSpc>
            </a:pPr>
            <a:r>
              <a:rPr lang="en-US" sz="3000" i="1" dirty="0" smtClean="0">
                <a:solidFill>
                  <a:srgbClr val="2C3E50"/>
                </a:solidFill>
                <a:latin typeface="Helvetica Neue" charset="0"/>
                <a:ea typeface="Helvetica Neue" charset="0"/>
                <a:cs typeface="Helvetica Neue" charset="0"/>
              </a:rPr>
              <a:t>Digital Repository Service</a:t>
            </a:r>
            <a:endParaRPr lang="en-US" sz="3000" i="1" dirty="0">
              <a:solidFill>
                <a:srgbClr val="2C3E50"/>
              </a:solidFill>
              <a:latin typeface="Helvetica Neue" charset="0"/>
              <a:ea typeface="Helvetica Neue" charset="0"/>
              <a:cs typeface="Helvetica Neue" charset="0"/>
            </a:endParaRPr>
          </a:p>
        </p:txBody>
      </p:sp>
      <p:sp>
        <p:nvSpPr>
          <p:cNvPr id="121" name="TextBox 120"/>
          <p:cNvSpPr txBox="1"/>
          <p:nvPr/>
        </p:nvSpPr>
        <p:spPr>
          <a:xfrm>
            <a:off x="9645599" y="40868925"/>
            <a:ext cx="8947201" cy="886314"/>
          </a:xfrm>
          <a:prstGeom prst="rect">
            <a:avLst/>
          </a:prstGeom>
          <a:noFill/>
          <a:ln w="28575">
            <a:noFill/>
          </a:ln>
        </p:spPr>
        <p:txBody>
          <a:bodyPr wrap="square" lIns="329104" tIns="164551" rIns="329104" bIns="164551" numCol="1" rtlCol="0" anchor="ctr">
            <a:spAutoFit/>
          </a:bodyPr>
          <a:lstStyle/>
          <a:p>
            <a:pPr algn="ctr"/>
            <a:r>
              <a:rPr lang="en-US" sz="3600" dirty="0" err="1" smtClean="0">
                <a:solidFill>
                  <a:srgbClr val="3498DB"/>
                </a:solidFill>
                <a:latin typeface="Helvetica Neue" charset="0"/>
                <a:ea typeface="Helvetica Neue" charset="0"/>
                <a:cs typeface="Helvetica Neue" charset="0"/>
              </a:rPr>
              <a:t>repository.library.northeastern.edu</a:t>
            </a:r>
            <a:endParaRPr lang="en-US" sz="3600" dirty="0">
              <a:solidFill>
                <a:srgbClr val="3498DB"/>
              </a:solidFill>
              <a:latin typeface="Helvetica Neue" charset="0"/>
              <a:ea typeface="Helvetica Neue" charset="0"/>
              <a:cs typeface="Helvetica Neue" charset="0"/>
            </a:endParaRPr>
          </a:p>
        </p:txBody>
      </p:sp>
      <p:sp>
        <p:nvSpPr>
          <p:cNvPr id="116" name="TextBox 115"/>
          <p:cNvSpPr txBox="1"/>
          <p:nvPr/>
        </p:nvSpPr>
        <p:spPr>
          <a:xfrm>
            <a:off x="9694316" y="36580934"/>
            <a:ext cx="9577396" cy="2208214"/>
          </a:xfrm>
          <a:prstGeom prst="rect">
            <a:avLst/>
          </a:prstGeom>
          <a:noFill/>
          <a:ln w="38100" cmpd="sng">
            <a:solidFill>
              <a:srgbClr val="998FB8"/>
            </a:solidFill>
            <a:prstDash val="sysDash"/>
          </a:ln>
        </p:spPr>
        <p:txBody>
          <a:bodyPr wrap="square" lIns="329104" tIns="164551" rIns="329104" bIns="164551" rtlCol="0">
            <a:spAutoFit/>
          </a:bodyPr>
          <a:lstStyle/>
          <a:p>
            <a:pPr algn="just">
              <a:lnSpc>
                <a:spcPct val="30000"/>
              </a:lnSpc>
            </a:pPr>
            <a:endParaRPr lang="en-US" sz="2300" dirty="0" smtClean="0">
              <a:latin typeface="Helvetica" charset="0"/>
              <a:ea typeface="Helvetica" charset="0"/>
              <a:cs typeface="Helvetica" charset="0"/>
            </a:endParaRPr>
          </a:p>
          <a:p>
            <a:r>
              <a:rPr lang="en-US" sz="2300" dirty="0">
                <a:latin typeface="Helvetica" charset="0"/>
                <a:ea typeface="Helvetica" charset="0"/>
                <a:cs typeface="Helvetica" charset="0"/>
              </a:rPr>
              <a:t>Measuring impact accurately is a difficult task, as is being able to confidently defend how measurements are recorded. Although there is important statistical value in recording automated bot traffic, measuring and reporting genuine repository use can improve our ability to communicate the true impact of repository content.</a:t>
            </a:r>
            <a:endParaRPr lang="en-US" sz="2300" dirty="0" smtClean="0">
              <a:latin typeface="Helvetica" charset="0"/>
              <a:ea typeface="Helvetica" charset="0"/>
              <a:cs typeface="Helvetica" charset="0"/>
            </a:endParaRPr>
          </a:p>
        </p:txBody>
      </p:sp>
      <p:graphicFrame>
        <p:nvGraphicFramePr>
          <p:cNvPr id="118" name="Chart 117"/>
          <p:cNvGraphicFramePr/>
          <p:nvPr>
            <p:extLst>
              <p:ext uri="{D42A27DB-BD31-4B8C-83A1-F6EECF244321}">
                <p14:modId xmlns:p14="http://schemas.microsoft.com/office/powerpoint/2010/main" val="403013862"/>
              </p:ext>
            </p:extLst>
          </p:nvPr>
        </p:nvGraphicFramePr>
        <p:xfrm>
          <a:off x="1506590" y="14716846"/>
          <a:ext cx="6908696" cy="7075938"/>
        </p:xfrm>
        <a:graphic>
          <a:graphicData uri="http://schemas.openxmlformats.org/drawingml/2006/chart">
            <c:chart xmlns:c="http://schemas.openxmlformats.org/drawingml/2006/chart" xmlns:r="http://schemas.openxmlformats.org/officeDocument/2006/relationships" r:id="rId11"/>
          </a:graphicData>
        </a:graphic>
      </p:graphicFrame>
      <p:sp>
        <p:nvSpPr>
          <p:cNvPr id="124" name="TextBox 123"/>
          <p:cNvSpPr txBox="1"/>
          <p:nvPr/>
        </p:nvSpPr>
        <p:spPr>
          <a:xfrm>
            <a:off x="6058939" y="22349753"/>
            <a:ext cx="1855519" cy="523220"/>
          </a:xfrm>
          <a:prstGeom prst="rect">
            <a:avLst/>
          </a:prstGeom>
          <a:noFill/>
        </p:spPr>
        <p:txBody>
          <a:bodyPr wrap="square" rtlCol="0">
            <a:spAutoFit/>
          </a:bodyPr>
          <a:lstStyle/>
          <a:p>
            <a:r>
              <a:rPr lang="en-US" sz="2800" dirty="0" smtClean="0"/>
              <a:t>Publication</a:t>
            </a:r>
            <a:endParaRPr lang="en-US" sz="2800" dirty="0"/>
          </a:p>
        </p:txBody>
      </p:sp>
      <p:sp>
        <p:nvSpPr>
          <p:cNvPr id="125" name="Rectangle 124"/>
          <p:cNvSpPr/>
          <p:nvPr/>
        </p:nvSpPr>
        <p:spPr>
          <a:xfrm>
            <a:off x="5709690" y="22437064"/>
            <a:ext cx="365760" cy="345866"/>
          </a:xfrm>
          <a:prstGeom prst="rect">
            <a:avLst/>
          </a:prstGeom>
          <a:solidFill>
            <a:srgbClr val="B5A59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p:cNvSpPr txBox="1"/>
          <p:nvPr/>
        </p:nvSpPr>
        <p:spPr>
          <a:xfrm>
            <a:off x="1725716" y="22946305"/>
            <a:ext cx="3256386" cy="523220"/>
          </a:xfrm>
          <a:prstGeom prst="rect">
            <a:avLst/>
          </a:prstGeom>
          <a:noFill/>
        </p:spPr>
        <p:txBody>
          <a:bodyPr wrap="square" rtlCol="0">
            <a:spAutoFit/>
          </a:bodyPr>
          <a:lstStyle/>
          <a:p>
            <a:r>
              <a:rPr lang="en-US" sz="2800" dirty="0" smtClean="0"/>
              <a:t>Newspaper Issue</a:t>
            </a:r>
            <a:endParaRPr lang="en-US" sz="2800" dirty="0"/>
          </a:p>
        </p:txBody>
      </p:sp>
      <p:sp>
        <p:nvSpPr>
          <p:cNvPr id="127" name="Rectangle 126"/>
          <p:cNvSpPr/>
          <p:nvPr/>
        </p:nvSpPr>
        <p:spPr>
          <a:xfrm>
            <a:off x="1376467" y="23033616"/>
            <a:ext cx="365760" cy="365760"/>
          </a:xfrm>
          <a:prstGeom prst="rect">
            <a:avLst/>
          </a:prstGeom>
          <a:solidFill>
            <a:srgbClr val="8FA7A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p:cNvSpPr txBox="1"/>
          <p:nvPr/>
        </p:nvSpPr>
        <p:spPr>
          <a:xfrm>
            <a:off x="6061941" y="22908205"/>
            <a:ext cx="1855519" cy="523220"/>
          </a:xfrm>
          <a:prstGeom prst="rect">
            <a:avLst/>
          </a:prstGeom>
          <a:noFill/>
        </p:spPr>
        <p:txBody>
          <a:bodyPr wrap="square" rtlCol="0">
            <a:spAutoFit/>
          </a:bodyPr>
          <a:lstStyle/>
          <a:p>
            <a:r>
              <a:rPr lang="en-US" sz="2800" dirty="0" smtClean="0"/>
              <a:t>Report</a:t>
            </a:r>
            <a:endParaRPr lang="en-US" sz="2800" dirty="0"/>
          </a:p>
        </p:txBody>
      </p:sp>
      <p:sp>
        <p:nvSpPr>
          <p:cNvPr id="129" name="Rectangle 128"/>
          <p:cNvSpPr/>
          <p:nvPr/>
        </p:nvSpPr>
        <p:spPr>
          <a:xfrm>
            <a:off x="5712692" y="22995516"/>
            <a:ext cx="365760" cy="365760"/>
          </a:xfrm>
          <a:prstGeom prst="rect">
            <a:avLst/>
          </a:prstGeom>
          <a:solidFill>
            <a:srgbClr val="A8ACC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a:off x="2106201" y="13252521"/>
            <a:ext cx="5486400" cy="4640"/>
          </a:xfrm>
          <a:prstGeom prst="line">
            <a:avLst/>
          </a:prstGeom>
          <a:ln w="38100">
            <a:solidFill>
              <a:srgbClr val="998FB8"/>
            </a:solidFill>
            <a:prstDash val="sysDash"/>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2141538" y="23824834"/>
            <a:ext cx="5486400" cy="4640"/>
          </a:xfrm>
          <a:prstGeom prst="line">
            <a:avLst/>
          </a:prstGeom>
          <a:ln w="38100">
            <a:solidFill>
              <a:srgbClr val="998FB8"/>
            </a:solidFill>
            <a:prstDash val="sysDash"/>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2141538" y="31749634"/>
            <a:ext cx="5486400" cy="4640"/>
          </a:xfrm>
          <a:prstGeom prst="line">
            <a:avLst/>
          </a:prstGeom>
          <a:ln w="38100">
            <a:solidFill>
              <a:srgbClr val="998FB8"/>
            </a:solidFill>
            <a:prstDash val="sysDash"/>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5989879" y="3302382"/>
            <a:ext cx="18338318" cy="1163313"/>
          </a:xfrm>
          <a:prstGeom prst="rect">
            <a:avLst/>
          </a:prstGeom>
          <a:noFill/>
          <a:ln w="28575">
            <a:noFill/>
          </a:ln>
        </p:spPr>
        <p:txBody>
          <a:bodyPr wrap="square" lIns="329104" tIns="164551" rIns="329104" bIns="164551" numCol="1" rtlCol="0" anchor="ctr">
            <a:spAutoFit/>
          </a:bodyPr>
          <a:lstStyle/>
          <a:p>
            <a:pPr algn="ctr"/>
            <a:r>
              <a:rPr lang="en-US" sz="5400" dirty="0" smtClean="0">
                <a:solidFill>
                  <a:srgbClr val="2C3E50"/>
                </a:solidFill>
                <a:latin typeface="Gotham Book" charset="0"/>
                <a:ea typeface="Gotham Book" charset="0"/>
                <a:cs typeface="Gotham Book" charset="0"/>
              </a:rPr>
              <a:t>Sarah Sweeney, </a:t>
            </a:r>
            <a:r>
              <a:rPr lang="en-US" sz="5400" dirty="0" err="1">
                <a:solidFill>
                  <a:srgbClr val="2C3E50"/>
                </a:solidFill>
                <a:latin typeface="Gotham Book" charset="0"/>
                <a:ea typeface="Gotham Book" charset="0"/>
                <a:cs typeface="Gotham Book" charset="0"/>
              </a:rPr>
              <a:t>sj.sweeney@neu.edu</a:t>
            </a:r>
            <a:endParaRPr lang="en-US" sz="5400" dirty="0">
              <a:solidFill>
                <a:srgbClr val="2C3E50"/>
              </a:solidFill>
              <a:latin typeface="Gotham Book" charset="0"/>
              <a:ea typeface="Gotham Book" charset="0"/>
              <a:cs typeface="Gotham Book" charset="0"/>
            </a:endParaRPr>
          </a:p>
        </p:txBody>
      </p:sp>
    </p:spTree>
    <p:extLst>
      <p:ext uri="{BB962C8B-B14F-4D97-AF65-F5344CB8AC3E}">
        <p14:creationId xmlns:p14="http://schemas.microsoft.com/office/powerpoint/2010/main" val="5742504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CF0F1"/>
        </a:solidFill>
        <a:effectLst/>
      </p:bgPr>
    </p:bg>
    <p:spTree>
      <p:nvGrpSpPr>
        <p:cNvPr id="1" name=""/>
        <p:cNvGrpSpPr/>
        <p:nvPr/>
      </p:nvGrpSpPr>
      <p:grpSpPr>
        <a:xfrm>
          <a:off x="0" y="0"/>
          <a:ext cx="0" cy="0"/>
          <a:chOff x="0" y="0"/>
          <a:chExt cx="0" cy="0"/>
        </a:xfrm>
      </p:grpSpPr>
      <p:sp>
        <p:nvSpPr>
          <p:cNvPr id="4" name="TextBox 3"/>
          <p:cNvSpPr txBox="1"/>
          <p:nvPr/>
        </p:nvSpPr>
        <p:spPr>
          <a:xfrm>
            <a:off x="19937896" y="39796507"/>
            <a:ext cx="9366288" cy="2020727"/>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800" dirty="0" smtClean="0">
                <a:solidFill>
                  <a:srgbClr val="254061"/>
                </a:solidFill>
                <a:latin typeface="Gotham Medium"/>
                <a:cs typeface="Gotham Medium"/>
              </a:rPr>
              <a:t>Learn More</a:t>
            </a:r>
            <a:endParaRPr lang="en-US" sz="3800" dirty="0" smtClean="0">
              <a:latin typeface="Gotham Book"/>
              <a:cs typeface="Gotham Book"/>
            </a:endParaRPr>
          </a:p>
          <a:p>
            <a:pPr>
              <a:lnSpc>
                <a:spcPct val="110000"/>
              </a:lnSpc>
            </a:pPr>
            <a:r>
              <a:rPr lang="en-US" sz="2300" dirty="0" smtClean="0">
                <a:latin typeface="Helvetica"/>
                <a:cs typeface="Helvetica"/>
              </a:rPr>
              <a:t>For more information about the DRS visit </a:t>
            </a:r>
          </a:p>
          <a:p>
            <a:pPr>
              <a:lnSpc>
                <a:spcPct val="110000"/>
              </a:lnSpc>
            </a:pPr>
            <a:r>
              <a:rPr lang="en-US" sz="2300" dirty="0" err="1" smtClean="0">
                <a:solidFill>
                  <a:srgbClr val="2B84D2"/>
                </a:solidFill>
                <a:latin typeface="Helvetica"/>
                <a:cs typeface="Helvetica"/>
              </a:rPr>
              <a:t>dsg.neu.edu</a:t>
            </a:r>
            <a:r>
              <a:rPr lang="en-US" sz="2300" dirty="0">
                <a:solidFill>
                  <a:srgbClr val="2B84D2"/>
                </a:solidFill>
                <a:latin typeface="Helvetica"/>
                <a:cs typeface="Helvetica"/>
              </a:rPr>
              <a:t>/resources/</a:t>
            </a:r>
            <a:r>
              <a:rPr lang="en-US" sz="2300" dirty="0" err="1" smtClean="0">
                <a:solidFill>
                  <a:srgbClr val="2B84D2"/>
                </a:solidFill>
                <a:latin typeface="Helvetica"/>
                <a:cs typeface="Helvetica"/>
              </a:rPr>
              <a:t>drs</a:t>
            </a:r>
            <a:r>
              <a:rPr lang="en-US" sz="2300" dirty="0" smtClean="0">
                <a:solidFill>
                  <a:srgbClr val="2B84D2"/>
                </a:solidFill>
                <a:latin typeface="Helvetica"/>
                <a:cs typeface="Helvetica"/>
              </a:rPr>
              <a:t> </a:t>
            </a:r>
            <a:r>
              <a:rPr lang="en-US" sz="2300" dirty="0" smtClean="0">
                <a:latin typeface="Helvetica"/>
                <a:cs typeface="Helvetica"/>
              </a:rPr>
              <a:t>or  </a:t>
            </a:r>
          </a:p>
          <a:p>
            <a:pPr>
              <a:lnSpc>
                <a:spcPct val="110000"/>
              </a:lnSpc>
            </a:pPr>
            <a:r>
              <a:rPr lang="en-US" sz="2300" dirty="0" err="1" smtClean="0">
                <a:solidFill>
                  <a:srgbClr val="2B84D2"/>
                </a:solidFill>
                <a:latin typeface="Helvetica"/>
                <a:cs typeface="Helvetica"/>
              </a:rPr>
              <a:t>github.com</a:t>
            </a:r>
            <a:r>
              <a:rPr lang="en-US" sz="2300" dirty="0">
                <a:solidFill>
                  <a:srgbClr val="2B84D2"/>
                </a:solidFill>
                <a:latin typeface="Helvetica"/>
                <a:cs typeface="Helvetica"/>
              </a:rPr>
              <a:t>/NEU-Libraries/</a:t>
            </a:r>
            <a:r>
              <a:rPr lang="en-US" sz="2300" dirty="0" err="1">
                <a:solidFill>
                  <a:srgbClr val="2B84D2"/>
                </a:solidFill>
                <a:latin typeface="Helvetica"/>
                <a:cs typeface="Helvetica"/>
              </a:rPr>
              <a:t>cerberus</a:t>
            </a:r>
            <a:endParaRPr lang="en-US" sz="2300" dirty="0">
              <a:solidFill>
                <a:srgbClr val="2B84D2"/>
              </a:solidFill>
              <a:latin typeface="Helvetica"/>
              <a:cs typeface="Helvetica"/>
            </a:endParaRPr>
          </a:p>
        </p:txBody>
      </p:sp>
      <p:sp>
        <p:nvSpPr>
          <p:cNvPr id="5" name="TextBox 4"/>
          <p:cNvSpPr txBox="1"/>
          <p:nvPr/>
        </p:nvSpPr>
        <p:spPr>
          <a:xfrm>
            <a:off x="954157" y="970393"/>
            <a:ext cx="28346400" cy="1517256"/>
          </a:xfrm>
          <a:prstGeom prst="rect">
            <a:avLst/>
          </a:prstGeom>
          <a:noFill/>
          <a:ln w="28575">
            <a:solidFill>
              <a:schemeClr val="tx1"/>
            </a:solidFill>
          </a:ln>
        </p:spPr>
        <p:txBody>
          <a:bodyPr wrap="square" lIns="329104" tIns="164551" rIns="329104" bIns="164551" rtlCol="0" anchor="ctr">
            <a:spAutoFit/>
          </a:bodyPr>
          <a:lstStyle/>
          <a:p>
            <a:pPr algn="ctr"/>
            <a:r>
              <a:rPr lang="en-US" sz="7700" b="1" dirty="0" smtClean="0">
                <a:solidFill>
                  <a:srgbClr val="2C3E50"/>
                </a:solidFill>
                <a:latin typeface="Gotham Bold"/>
                <a:cs typeface="Gotham Bold"/>
              </a:rPr>
              <a:t>Title</a:t>
            </a:r>
          </a:p>
        </p:txBody>
      </p:sp>
      <p:sp>
        <p:nvSpPr>
          <p:cNvPr id="6" name="TextBox 5"/>
          <p:cNvSpPr txBox="1"/>
          <p:nvPr/>
        </p:nvSpPr>
        <p:spPr>
          <a:xfrm>
            <a:off x="7950682" y="2507977"/>
            <a:ext cx="14374784" cy="1163313"/>
          </a:xfrm>
          <a:prstGeom prst="rect">
            <a:avLst/>
          </a:prstGeom>
          <a:noFill/>
          <a:ln w="28575">
            <a:solidFill>
              <a:schemeClr val="tx1"/>
            </a:solidFill>
          </a:ln>
        </p:spPr>
        <p:txBody>
          <a:bodyPr wrap="square" lIns="329104" tIns="164551" rIns="329104" bIns="164551" numCol="1" rtlCol="0" anchor="ctr">
            <a:spAutoFit/>
          </a:bodyPr>
          <a:lstStyle/>
          <a:p>
            <a:pPr algn="ctr"/>
            <a:r>
              <a:rPr lang="en-US" sz="5400" dirty="0" smtClean="0">
                <a:solidFill>
                  <a:srgbClr val="2C3E50"/>
                </a:solidFill>
                <a:latin typeface="Gotham Bold"/>
                <a:cs typeface="Gotham Bold"/>
              </a:rPr>
              <a:t>Northeastern University Library</a:t>
            </a:r>
            <a:endParaRPr lang="en-US" sz="5400" dirty="0">
              <a:solidFill>
                <a:srgbClr val="2C3E50"/>
              </a:solidFill>
              <a:latin typeface="Gotham Bold"/>
              <a:cs typeface="Gotham Bold"/>
            </a:endParaRPr>
          </a:p>
        </p:txBody>
      </p:sp>
      <p:sp>
        <p:nvSpPr>
          <p:cNvPr id="7" name="TextBox 6"/>
          <p:cNvSpPr txBox="1"/>
          <p:nvPr/>
        </p:nvSpPr>
        <p:spPr>
          <a:xfrm>
            <a:off x="6841439" y="3277465"/>
            <a:ext cx="16593270" cy="1440312"/>
          </a:xfrm>
          <a:prstGeom prst="rect">
            <a:avLst/>
          </a:prstGeom>
          <a:noFill/>
          <a:ln w="28575">
            <a:solidFill>
              <a:schemeClr val="tx1"/>
            </a:solidFill>
          </a:ln>
        </p:spPr>
        <p:txBody>
          <a:bodyPr wrap="square" lIns="329104" tIns="164551" rIns="329104" bIns="164551" numCol="1" rtlCol="0" anchor="ctr">
            <a:spAutoFit/>
          </a:bodyPr>
          <a:lstStyle/>
          <a:p>
            <a:pPr algn="ctr"/>
            <a:r>
              <a:rPr lang="en-US" sz="3600" dirty="0" smtClean="0">
                <a:solidFill>
                  <a:srgbClr val="2C3E50"/>
                </a:solidFill>
                <a:latin typeface="Gotham Medium"/>
                <a:cs typeface="Gotham Medium"/>
              </a:rPr>
              <a:t>Sarah Sweeney  sj.sweeney</a:t>
            </a:r>
            <a:r>
              <a:rPr lang="en-US" sz="3600" dirty="0">
                <a:solidFill>
                  <a:srgbClr val="2C3E50"/>
                </a:solidFill>
                <a:latin typeface="Gotham Medium"/>
                <a:cs typeface="Gotham Medium"/>
              </a:rPr>
              <a:t>@</a:t>
            </a:r>
            <a:r>
              <a:rPr lang="en-US" sz="3600" dirty="0" smtClean="0">
                <a:solidFill>
                  <a:srgbClr val="2C3E50"/>
                </a:solidFill>
                <a:latin typeface="Gotham Medium"/>
                <a:cs typeface="Gotham Medium"/>
              </a:rPr>
              <a:t>neu.edu  </a:t>
            </a:r>
          </a:p>
          <a:p>
            <a:pPr algn="ctr"/>
            <a:r>
              <a:rPr lang="en-US" sz="3600" dirty="0" smtClean="0">
                <a:solidFill>
                  <a:srgbClr val="2C3E50"/>
                </a:solidFill>
                <a:latin typeface="Gotham Medium"/>
                <a:cs typeface="Gotham Medium"/>
              </a:rPr>
              <a:t>repository.library.northeastern.edu</a:t>
            </a:r>
            <a:endParaRPr lang="en-US" sz="3600" dirty="0">
              <a:solidFill>
                <a:srgbClr val="2C3E50"/>
              </a:solidFill>
              <a:latin typeface="Gotham Medium"/>
              <a:cs typeface="Gotham Medium"/>
            </a:endParaRPr>
          </a:p>
        </p:txBody>
      </p:sp>
      <p:pic>
        <p:nvPicPr>
          <p:cNvPr id="8" name="Picture 7" descr="DRS.png"/>
          <p:cNvPicPr>
            <a:picLocks noChangeAspect="1"/>
          </p:cNvPicPr>
          <p:nvPr/>
        </p:nvPicPr>
        <p:blipFill rotWithShape="1">
          <a:blip r:embed="rId2">
            <a:extLst>
              <a:ext uri="{28A0092B-C50C-407E-A947-70E740481C1C}">
                <a14:useLocalDpi xmlns:a14="http://schemas.microsoft.com/office/drawing/2010/main" val="0"/>
              </a:ext>
            </a:extLst>
          </a:blip>
          <a:srcRect r="65238"/>
          <a:stretch/>
        </p:blipFill>
        <p:spPr>
          <a:xfrm>
            <a:off x="26279181" y="40369434"/>
            <a:ext cx="3025003" cy="1066800"/>
          </a:xfrm>
          <a:prstGeom prst="rect">
            <a:avLst/>
          </a:prstGeom>
          <a:ln w="28575">
            <a:solidFill>
              <a:schemeClr val="tx1"/>
            </a:solidFill>
          </a:ln>
        </p:spPr>
      </p:pic>
      <p:sp>
        <p:nvSpPr>
          <p:cNvPr id="9" name="Rectangle 8"/>
          <p:cNvSpPr/>
          <p:nvPr/>
        </p:nvSpPr>
        <p:spPr>
          <a:xfrm>
            <a:off x="1" y="0"/>
            <a:ext cx="914399" cy="42794238"/>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9352876" y="794"/>
            <a:ext cx="914399" cy="42794238"/>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794"/>
            <a:ext cx="30267275" cy="913606"/>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41880632"/>
            <a:ext cx="30267275" cy="913606"/>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987826" y="6089374"/>
            <a:ext cx="18804834" cy="2685268"/>
          </a:xfrm>
          <a:prstGeom prst="rect">
            <a:avLst/>
          </a:prstGeom>
          <a:noFill/>
          <a:ln w="28575" cmpd="sng">
            <a:solidFill>
              <a:schemeClr val="tx1"/>
            </a:solidFill>
          </a:ln>
        </p:spPr>
        <p:txBody>
          <a:bodyPr wrap="square" lIns="329104" tIns="164551" rIns="329104" bIns="164551" rtlCol="0">
            <a:spAutoFit/>
          </a:bodyPr>
          <a:lstStyle/>
          <a:p>
            <a:pPr algn="just">
              <a:lnSpc>
                <a:spcPct val="90000"/>
              </a:lnSpc>
            </a:pPr>
            <a:r>
              <a:rPr lang="en-US" sz="3800" dirty="0" smtClean="0">
                <a:solidFill>
                  <a:schemeClr val="accent1">
                    <a:lumMod val="50000"/>
                  </a:schemeClr>
                </a:solidFill>
                <a:latin typeface="Gotham Medium"/>
                <a:cs typeface="Gotham Medium"/>
              </a:rPr>
              <a:t>Heading 1</a:t>
            </a:r>
          </a:p>
          <a:p>
            <a:pPr algn="just">
              <a:lnSpc>
                <a:spcPct val="30000"/>
              </a:lnSpc>
            </a:pPr>
            <a:endParaRPr lang="en-US" sz="2000" dirty="0" smtClean="0">
              <a:latin typeface="Gotham Book"/>
              <a:cs typeface="Gotham Book"/>
            </a:endParaRPr>
          </a:p>
          <a:p>
            <a:pPr algn="just">
              <a:lnSpc>
                <a:spcPct val="110000"/>
              </a:lnSpc>
            </a:pPr>
            <a:r>
              <a:rPr lang="en-US" sz="2300" dirty="0" smtClean="0">
                <a:latin typeface="Helvetica"/>
                <a:cs typeface="Helvetica"/>
              </a:rPr>
              <a:t>Paragraph text</a:t>
            </a:r>
            <a:endParaRPr lang="en-US" sz="2300" dirty="0">
              <a:latin typeface="Helvetica"/>
              <a:cs typeface="Helvetica"/>
            </a:endParaRPr>
          </a:p>
          <a:p>
            <a:pPr algn="just">
              <a:lnSpc>
                <a:spcPct val="50000"/>
              </a:lnSpc>
            </a:pPr>
            <a:endParaRPr lang="en-US" sz="2300" dirty="0" smtClean="0">
              <a:latin typeface="Helvetica"/>
              <a:cs typeface="Helvetica"/>
            </a:endParaRPr>
          </a:p>
          <a:p>
            <a:pPr algn="just">
              <a:lnSpc>
                <a:spcPct val="110000"/>
              </a:lnSpc>
            </a:pPr>
            <a:r>
              <a:rPr lang="en-US" sz="2300" dirty="0" smtClean="0">
                <a:latin typeface="Helvetica"/>
                <a:cs typeface="Helvetica"/>
              </a:rPr>
              <a:t>The </a:t>
            </a:r>
            <a:r>
              <a:rPr lang="en-US" sz="2300" dirty="0">
                <a:latin typeface="Helvetica"/>
                <a:cs typeface="Helvetica"/>
              </a:rPr>
              <a:t>community </a:t>
            </a:r>
            <a:r>
              <a:rPr lang="en-US" sz="2300" dirty="0" smtClean="0">
                <a:latin typeface="Helvetica"/>
                <a:cs typeface="Helvetica"/>
              </a:rPr>
              <a:t>framework has </a:t>
            </a:r>
            <a:r>
              <a:rPr lang="en-US" sz="2300" dirty="0">
                <a:latin typeface="Helvetica"/>
                <a:cs typeface="Helvetica"/>
              </a:rPr>
              <a:t>not just neatly organized repository content according to the existing </a:t>
            </a:r>
            <a:r>
              <a:rPr lang="en-US" sz="2300" dirty="0" smtClean="0">
                <a:latin typeface="Helvetica"/>
                <a:cs typeface="Helvetica"/>
              </a:rPr>
              <a:t>Northeastern college and department </a:t>
            </a:r>
            <a:r>
              <a:rPr lang="en-US" sz="2300" dirty="0">
                <a:latin typeface="Helvetica"/>
                <a:cs typeface="Helvetica"/>
              </a:rPr>
              <a:t>structure, it has made it easier for the system to leverage the relationships between objects to enhance the discoverability of scholarly content in the repository.</a:t>
            </a:r>
            <a:endParaRPr lang="en-US" sz="2300" dirty="0" smtClean="0">
              <a:latin typeface="Helvetica"/>
              <a:cs typeface="Helvetica"/>
            </a:endParaRPr>
          </a:p>
        </p:txBody>
      </p:sp>
      <p:sp>
        <p:nvSpPr>
          <p:cNvPr id="15" name="TextBox 14"/>
          <p:cNvSpPr txBox="1"/>
          <p:nvPr/>
        </p:nvSpPr>
        <p:spPr>
          <a:xfrm>
            <a:off x="2206487" y="9803373"/>
            <a:ext cx="9712393" cy="3217721"/>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500" dirty="0" smtClean="0">
                <a:solidFill>
                  <a:srgbClr val="254061"/>
                </a:solidFill>
                <a:latin typeface="Gotham Medium"/>
                <a:cs typeface="Gotham Medium"/>
              </a:rPr>
              <a:t>Heading 2</a:t>
            </a:r>
          </a:p>
          <a:p>
            <a:pPr>
              <a:lnSpc>
                <a:spcPct val="30000"/>
              </a:lnSpc>
            </a:pPr>
            <a:endParaRPr lang="en-US" sz="1400" dirty="0" smtClean="0">
              <a:latin typeface="Gotham Book"/>
              <a:cs typeface="Gotham Book"/>
            </a:endParaRPr>
          </a:p>
          <a:p>
            <a:pPr marL="457200" indent="-457200">
              <a:lnSpc>
                <a:spcPct val="110000"/>
              </a:lnSpc>
              <a:buFont typeface="Arial"/>
              <a:buChar char="•"/>
            </a:pPr>
            <a:r>
              <a:rPr lang="en-US" sz="2300" dirty="0">
                <a:latin typeface="Helvetica"/>
                <a:cs typeface="Helvetica"/>
              </a:rPr>
              <a:t>Valuable repository content can be discovered through multiple search and browse options.</a:t>
            </a:r>
          </a:p>
          <a:p>
            <a:pPr marL="457200" indent="-457200">
              <a:lnSpc>
                <a:spcPct val="110000"/>
              </a:lnSpc>
              <a:buFont typeface="Arial"/>
              <a:buChar char="•"/>
            </a:pPr>
            <a:r>
              <a:rPr lang="en-US" sz="2300" dirty="0" smtClean="0">
                <a:latin typeface="Helvetica"/>
                <a:cs typeface="Helvetica"/>
              </a:rPr>
              <a:t>Communities </a:t>
            </a:r>
            <a:r>
              <a:rPr lang="en-US" sz="2300" dirty="0">
                <a:latin typeface="Helvetica"/>
                <a:cs typeface="Helvetica"/>
              </a:rPr>
              <a:t>and collections are easily organized according to an existing authoritative framework.</a:t>
            </a:r>
          </a:p>
          <a:p>
            <a:pPr marL="457200" indent="-457200">
              <a:lnSpc>
                <a:spcPct val="110000"/>
              </a:lnSpc>
              <a:buFont typeface="Arial"/>
              <a:buChar char="•"/>
            </a:pPr>
            <a:r>
              <a:rPr lang="en-US" sz="2300" dirty="0">
                <a:latin typeface="Helvetica"/>
                <a:cs typeface="Helvetica"/>
              </a:rPr>
              <a:t>The repository structure follows a model that is quickly understood by Northeastern users</a:t>
            </a:r>
            <a:r>
              <a:rPr lang="en-US" sz="2300" dirty="0" smtClean="0">
                <a:latin typeface="Helvetica"/>
                <a:cs typeface="Helvetica"/>
              </a:rPr>
              <a:t>.</a:t>
            </a:r>
            <a:endParaRPr lang="en-US" sz="2300" dirty="0">
              <a:latin typeface="Helvetica"/>
              <a:cs typeface="Helvetica"/>
            </a:endParaRPr>
          </a:p>
        </p:txBody>
      </p:sp>
      <p:sp>
        <p:nvSpPr>
          <p:cNvPr id="16" name="Rectangle 15"/>
          <p:cNvSpPr/>
          <p:nvPr/>
        </p:nvSpPr>
        <p:spPr>
          <a:xfrm rot="5400000">
            <a:off x="7151448" y="19648497"/>
            <a:ext cx="21009713" cy="441264"/>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17" name="Rectangle 16"/>
          <p:cNvSpPr/>
          <p:nvPr/>
        </p:nvSpPr>
        <p:spPr>
          <a:xfrm rot="5400000">
            <a:off x="15021203" y="14629725"/>
            <a:ext cx="457201" cy="21104352"/>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18" name="Rectangle 17"/>
          <p:cNvSpPr/>
          <p:nvPr/>
        </p:nvSpPr>
        <p:spPr>
          <a:xfrm rot="5400000">
            <a:off x="21390225" y="14948492"/>
            <a:ext cx="457200" cy="8366306"/>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19" name="Rectangle 18"/>
          <p:cNvSpPr/>
          <p:nvPr/>
        </p:nvSpPr>
        <p:spPr>
          <a:xfrm rot="10800000">
            <a:off x="556588" y="5080500"/>
            <a:ext cx="30191139" cy="228601"/>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Tree>
    <p:extLst>
      <p:ext uri="{BB962C8B-B14F-4D97-AF65-F5344CB8AC3E}">
        <p14:creationId xmlns:p14="http://schemas.microsoft.com/office/powerpoint/2010/main" val="18428591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4399</TotalTime>
  <Words>1945</Words>
  <Application>Microsoft Macintosh PowerPoint</Application>
  <PresentationFormat>Custom</PresentationFormat>
  <Paragraphs>302</Paragraphs>
  <Slides>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vt:i4>
      </vt:variant>
    </vt:vector>
  </HeadingPairs>
  <TitlesOfParts>
    <vt:vector size="12" baseType="lpstr">
      <vt:lpstr>Calibri</vt:lpstr>
      <vt:lpstr>Calibri Light</vt:lpstr>
      <vt:lpstr>Gotham Bold</vt:lpstr>
      <vt:lpstr>Gotham Book</vt:lpstr>
      <vt:lpstr>Gotham Medium</vt:lpstr>
      <vt:lpstr>Helvetica</vt:lpstr>
      <vt:lpstr>Helvetica Neue</vt:lpstr>
      <vt:lpstr>Arial</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Sweeney, Sarah</dc:creator>
  <cp:lastModifiedBy>Sweeney, Sarah</cp:lastModifiedBy>
  <cp:revision>156</cp:revision>
  <cp:lastPrinted>2016-06-01T20:32:04Z</cp:lastPrinted>
  <dcterms:created xsi:type="dcterms:W3CDTF">2016-05-18T13:00:18Z</dcterms:created>
  <dcterms:modified xsi:type="dcterms:W3CDTF">2016-06-01T20:35:34Z</dcterms:modified>
</cp:coreProperties>
</file>