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59" userDrawn="1">
          <p15:clr>
            <a:srgbClr val="A4A3A4"/>
          </p15:clr>
        </p15:guide>
        <p15:guide id="2" pos="131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62D2"/>
    <a:srgbClr val="D998BA"/>
    <a:srgbClr val="995788"/>
    <a:srgbClr val="FFC0DB"/>
    <a:srgbClr val="DE5BBF"/>
    <a:srgbClr val="A797EB"/>
    <a:srgbClr val="DCD5C5"/>
    <a:srgbClr val="9A5489"/>
    <a:srgbClr val="8B7C6D"/>
    <a:srgbClr val="7B6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9"/>
    <p:restoredTop sz="94874"/>
  </p:normalViewPr>
  <p:slideViewPr>
    <p:cSldViewPr snapToGrid="0" snapToObjects="1" showGuides="1">
      <p:cViewPr>
        <p:scale>
          <a:sx n="70" d="100"/>
          <a:sy n="70" d="100"/>
        </p:scale>
        <p:origin x="144" y="-1296"/>
      </p:cViewPr>
      <p:guideLst>
        <p:guide orient="horz" pos="13959"/>
        <p:guide pos="131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089783703852718"/>
                  <c:y val="0.1231391050846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w="38100">
              <a:solidFill>
                <a:schemeClr val="bg1"/>
              </a:solidFill>
            </a:ln>
          </c:spPr>
          <c:dPt>
            <c:idx val="0"/>
            <c:bubble3D val="0"/>
            <c:spPr>
              <a:solidFill>
                <a:srgbClr val="D1A6AB"/>
              </a:solidFill>
              <a:ln w="38100">
                <a:solidFill>
                  <a:schemeClr val="bg1"/>
                </a:solidFill>
              </a:ln>
              <a:effectLst/>
            </c:spPr>
          </c:dPt>
          <c:dPt>
            <c:idx val="1"/>
            <c:bubble3D val="0"/>
            <c:spPr>
              <a:solidFill>
                <a:srgbClr val="A8ACC4"/>
              </a:solidFill>
              <a:ln w="38100">
                <a:solidFill>
                  <a:schemeClr val="bg1"/>
                </a:solidFill>
              </a:ln>
              <a:effectLst/>
            </c:spPr>
          </c:dPt>
          <c:dPt>
            <c:idx val="2"/>
            <c:bubble3D val="0"/>
            <c:spPr>
              <a:solidFill>
                <a:srgbClr val="B4A59E"/>
              </a:solidFill>
              <a:ln w="38100">
                <a:solidFill>
                  <a:schemeClr val="bg1"/>
                </a:solidFill>
              </a:ln>
              <a:effectLst/>
            </c:spPr>
          </c:dPt>
          <c:dPt>
            <c:idx val="3"/>
            <c:bubble3D val="0"/>
            <c:spPr>
              <a:solidFill>
                <a:srgbClr val="A27082"/>
              </a:solidFill>
              <a:ln w="38100">
                <a:solidFill>
                  <a:schemeClr val="bg1"/>
                </a:solidFill>
              </a:ln>
              <a:effectLst/>
            </c:spPr>
          </c:dPt>
          <c:dLbls>
            <c:dLbl>
              <c:idx val="0"/>
              <c:layout>
                <c:manualLayout>
                  <c:x val="-0.057367555324478"/>
                  <c:y val="0.096412942001470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114267043642791"/>
                  <c:y val="0.15321965143457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spPr>
            <a:ln w="38100">
              <a:solidFill>
                <a:schemeClr val="bg1"/>
              </a:solidFill>
            </a:ln>
          </c:spPr>
          <c:dPt>
            <c:idx val="0"/>
            <c:bubble3D val="0"/>
            <c:spPr>
              <a:solidFill>
                <a:srgbClr val="A8ACC4"/>
              </a:solidFill>
              <a:ln w="38100">
                <a:solidFill>
                  <a:schemeClr val="bg1"/>
                </a:solidFill>
              </a:ln>
              <a:effectLst/>
            </c:spPr>
          </c:dPt>
          <c:dPt>
            <c:idx val="1"/>
            <c:bubble3D val="0"/>
            <c:spPr>
              <a:solidFill>
                <a:srgbClr val="B4A59E"/>
              </a:solidFill>
              <a:ln w="38100">
                <a:solidFill>
                  <a:schemeClr val="bg1"/>
                </a:solidFill>
              </a:ln>
              <a:effectLst/>
            </c:spPr>
          </c:dPt>
          <c:dPt>
            <c:idx val="2"/>
            <c:bubble3D val="0"/>
            <c:spPr>
              <a:solidFill>
                <a:srgbClr val="A27082"/>
              </a:solidFill>
              <a:ln w="38100">
                <a:solidFill>
                  <a:schemeClr val="bg1"/>
                </a:solidFill>
              </a:ln>
              <a:effectLst/>
            </c:spPr>
          </c:dPt>
          <c:dPt>
            <c:idx val="3"/>
            <c:bubble3D val="0"/>
            <c:spPr>
              <a:solidFill>
                <a:srgbClr val="8FA7AD"/>
              </a:solidFill>
              <a:ln w="38100">
                <a:solidFill>
                  <a:schemeClr val="bg1"/>
                </a:solidFill>
              </a:ln>
              <a:effectLst/>
            </c:spPr>
          </c:dPt>
          <c:dPt>
            <c:idx val="4"/>
            <c:bubble3D val="0"/>
            <c:spPr>
              <a:solidFill>
                <a:srgbClr val="D1A6AB"/>
              </a:solidFill>
              <a:ln w="38100">
                <a:solidFill>
                  <a:schemeClr val="bg1"/>
                </a:solidFill>
              </a:ln>
              <a:effectLst/>
            </c:spPr>
          </c:dPt>
          <c:dPt>
            <c:idx val="5"/>
            <c:bubble3D val="0"/>
            <c:spPr>
              <a:solidFill>
                <a:srgbClr val="8E8E9E"/>
              </a:solidFill>
              <a:ln w="3810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Exam</c:v>
                </c:pt>
                <c:pt idx="1">
                  <c:v>Publication</c:v>
                </c:pt>
                <c:pt idx="2">
                  <c:v>Report</c:v>
                </c:pt>
                <c:pt idx="3">
                  <c:v>Newspaper Issue</c:v>
                </c:pt>
                <c:pt idx="4">
                  <c:v>Faculty Research</c:v>
                </c:pt>
                <c:pt idx="5">
                  <c:v>Thesis/Dissertation</c:v>
                </c:pt>
              </c:strCache>
            </c:strRef>
          </c:cat>
          <c:val>
            <c:numRef>
              <c:f>Sheet1!$B$2:$B$7</c:f>
              <c:numCache>
                <c:formatCode>#,##0</c:formatCode>
                <c:ptCount val="6"/>
                <c:pt idx="0">
                  <c:v>1.0</c:v>
                </c:pt>
                <c:pt idx="1">
                  <c:v>1.0</c:v>
                </c:pt>
                <c:pt idx="2">
                  <c:v>1.0</c:v>
                </c:pt>
                <c:pt idx="3">
                  <c:v>3.0</c:v>
                </c:pt>
                <c:pt idx="4">
                  <c:v>8.0</c:v>
                </c:pt>
                <c:pt idx="5">
                  <c:v>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6/2/16</a:t>
            </a:fld>
            <a:endParaRPr lang="en-US"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dirty="0"/>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dirty="0"/>
          </a:p>
        </p:txBody>
      </p:sp>
    </p:spTree>
    <p:extLst>
      <p:ext uri="{BB962C8B-B14F-4D97-AF65-F5344CB8AC3E}">
        <p14:creationId xmlns:p14="http://schemas.microsoft.com/office/powerpoint/2010/main" val="19105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6/2/16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6/2/16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6/2/16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6/2/16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6/2/16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6/2/16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6/2/16</a:t>
            </a:fld>
            <a:endParaRPr lang="en-US" dirty="0"/>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dirty="0"/>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chart" Target="../charts/chart5.xml"/><Relationship Id="rId11" Type="http://schemas.openxmlformats.org/officeDocument/2006/relationships/chart" Target="../charts/chart6.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7097" r="16446"/>
          <a:stretch/>
        </p:blipFill>
        <p:spPr>
          <a:xfrm>
            <a:off x="19543712" y="31649206"/>
            <a:ext cx="9502775" cy="7284233"/>
          </a:xfrm>
          <a:prstGeom prst="rect">
            <a:avLst/>
          </a:prstGeom>
        </p:spPr>
      </p:pic>
      <p:graphicFrame>
        <p:nvGraphicFramePr>
          <p:cNvPr id="16" name="Chart 15"/>
          <p:cNvGraphicFramePr/>
          <p:nvPr>
            <p:extLst>
              <p:ext uri="{D42A27DB-BD31-4B8C-83A1-F6EECF244321}">
                <p14:modId xmlns:p14="http://schemas.microsoft.com/office/powerpoint/2010/main" val="848645842"/>
              </p:ext>
            </p:extLst>
          </p:nvPr>
        </p:nvGraphicFramePr>
        <p:xfrm>
          <a:off x="10551705" y="10184745"/>
          <a:ext cx="6124196" cy="6074228"/>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5989879" y="40897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Northeastern </a:t>
            </a:r>
            <a:r>
              <a:rPr lang="en-US" sz="5400" dirty="0">
                <a:solidFill>
                  <a:srgbClr val="2C3E50"/>
                </a:solidFill>
                <a:latin typeface="Gotham Book" charset="0"/>
                <a:ea typeface="Gotham Book" charset="0"/>
                <a:cs typeface="Gotham Book" charset="0"/>
              </a:rPr>
              <a:t>University </a:t>
            </a:r>
            <a:r>
              <a:rPr lang="en-US" sz="5400" dirty="0" smtClean="0">
                <a:solidFill>
                  <a:srgbClr val="2C3E50"/>
                </a:solidFill>
                <a:latin typeface="Gotham Book" charset="0"/>
                <a:ea typeface="Gotham Book" charset="0"/>
                <a:cs typeface="Gotham Book" charset="0"/>
              </a:rPr>
              <a:t>Libraries</a:t>
            </a:r>
            <a:endParaRPr lang="en-US" sz="5400" dirty="0">
              <a:solidFill>
                <a:srgbClr val="2C3E50"/>
              </a:solidFill>
              <a:latin typeface="Gotham Book" charset="0"/>
              <a:ea typeface="Gotham Book" charset="0"/>
              <a:cs typeface="Gotham Book" charset="0"/>
            </a:endParaRPr>
          </a:p>
        </p:txBody>
      </p:sp>
      <p:sp>
        <p:nvSpPr>
          <p:cNvPr id="7" name="TextBox 6"/>
          <p:cNvSpPr txBox="1"/>
          <p:nvPr/>
        </p:nvSpPr>
        <p:spPr>
          <a:xfrm>
            <a:off x="6862403" y="4888991"/>
            <a:ext cx="16593270" cy="886314"/>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3498DB"/>
                </a:solidFill>
                <a:latin typeface="Gotham Medium"/>
                <a:cs typeface="Gotham Medium"/>
              </a:rPr>
              <a:t>repository.library.northeastern.edu</a:t>
            </a:r>
            <a:endParaRPr lang="en-US" sz="3600" dirty="0">
              <a:solidFill>
                <a:srgbClr val="3498DB"/>
              </a:solidFill>
              <a:latin typeface="Gotham Medium"/>
              <a:cs typeface="Gotham Medium"/>
            </a:endParaRPr>
          </a:p>
        </p:txBody>
      </p:sp>
      <p:sp>
        <p:nvSpPr>
          <p:cNvPr id="19" name="TextBox 18"/>
          <p:cNvSpPr txBox="1"/>
          <p:nvPr/>
        </p:nvSpPr>
        <p:spPr>
          <a:xfrm>
            <a:off x="962526" y="6038789"/>
            <a:ext cx="7749673" cy="7217278"/>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a:t>
            </a:r>
            <a:r>
              <a:rPr lang="en-US" sz="3800" dirty="0" smtClean="0">
                <a:solidFill>
                  <a:srgbClr val="2C3E50"/>
                </a:solidFill>
                <a:latin typeface="Gotham Medium"/>
                <a:cs typeface="Gotham Medium"/>
              </a:rPr>
              <a:t>Service</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Repository usage statistics are utilized by content owners to measure the impact of repository materials and to measure the use of the repository as a whole. Given the value of these metrics, it is vital that we understand how repository statistics are gathered so we can sort genuine </a:t>
            </a:r>
            <a:r>
              <a:rPr lang="en-US" sz="2300" dirty="0" smtClean="0">
                <a:latin typeface="Helvetica" charset="0"/>
                <a:ea typeface="Helvetica" charset="0"/>
                <a:cs typeface="Helvetica" charset="0"/>
              </a:rPr>
              <a:t>user interactions </a:t>
            </a:r>
            <a:r>
              <a:rPr lang="en-US" sz="2300" dirty="0">
                <a:latin typeface="Helvetica" charset="0"/>
                <a:ea typeface="Helvetica" charset="0"/>
                <a:cs typeface="Helvetica" charset="0"/>
              </a:rPr>
              <a:t>from automated traffic</a:t>
            </a:r>
            <a:r>
              <a:rPr lang="en-US" sz="2300" dirty="0" smtClean="0">
                <a:latin typeface="Helvetica" charset="0"/>
                <a:ea typeface="Helvetica" charset="0"/>
                <a:cs typeface="Helvetica" charset="0"/>
              </a:rPr>
              <a:t>.</a:t>
            </a:r>
          </a:p>
          <a:p>
            <a:r>
              <a:rPr lang="en-US" sz="500" dirty="0" smtClean="0">
                <a:latin typeface="Helvetica" charset="0"/>
                <a:ea typeface="Helvetica" charset="0"/>
                <a:cs typeface="Helvetica" charset="0"/>
              </a:rPr>
              <a:t/>
            </a:r>
            <a:br>
              <a:rPr lang="en-US" sz="500" dirty="0" smtClean="0">
                <a:latin typeface="Helvetica" charset="0"/>
                <a:ea typeface="Helvetica" charset="0"/>
                <a:cs typeface="Helvetica" charset="0"/>
              </a:rPr>
            </a:br>
            <a:r>
              <a:rPr lang="en-US" sz="2300" dirty="0" smtClean="0">
                <a:latin typeface="Helvetica" charset="0"/>
                <a:ea typeface="Helvetica" charset="0"/>
                <a:cs typeface="Helvetica" charset="0"/>
              </a:rPr>
              <a:t>Early on in the Digital Repository Service (DRS) development process we decided not to rely on Google Analytics to collect statistics. While Google Analytics provides valuable tracking, we cannot easily distinguish genuine user traffic from bots or crawlers. We decided to record and process our own statistics in order to isolate genuine use and ignore statistics generated by bots and other large automated consumers of our content.</a:t>
            </a:r>
            <a:endParaRPr lang="en-US" sz="2300" dirty="0">
              <a:latin typeface="Helvetica" charset="0"/>
              <a:ea typeface="Helvetica" charset="0"/>
              <a:cs typeface="Helvetica" charset="0"/>
            </a:endParaRPr>
          </a:p>
        </p:txBody>
      </p:sp>
      <p:sp>
        <p:nvSpPr>
          <p:cNvPr id="20" name="TextBox 19"/>
          <p:cNvSpPr txBox="1"/>
          <p:nvPr/>
        </p:nvSpPr>
        <p:spPr>
          <a:xfrm>
            <a:off x="9169400" y="6058718"/>
            <a:ext cx="20142200" cy="2889939"/>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 seemingly endless number of bots exist to crawl publicly available repository content for harvesting and indexing. These bots help increase the discovery of repository content, but they can also greatly inflate usage statistics. Usage statistics are often gathered </a:t>
            </a:r>
            <a:r>
              <a:rPr lang="en-US" sz="2300" dirty="0" smtClean="0">
                <a:latin typeface="Helvetica" charset="0"/>
                <a:ea typeface="Helvetica" charset="0"/>
                <a:cs typeface="Helvetica" charset="0"/>
              </a:rPr>
              <a:t>and analyzed using </a:t>
            </a:r>
            <a:r>
              <a:rPr lang="en-US" sz="2300" dirty="0">
                <a:latin typeface="Helvetica" charset="0"/>
                <a:ea typeface="Helvetica" charset="0"/>
                <a:cs typeface="Helvetica" charset="0"/>
              </a:rPr>
              <a:t>third-party tools, like Google Analytics, which may or may not </a:t>
            </a:r>
            <a:r>
              <a:rPr lang="en-US" sz="2300" dirty="0" smtClean="0">
                <a:latin typeface="Helvetica" charset="0"/>
                <a:ea typeface="Helvetica" charset="0"/>
                <a:cs typeface="Helvetica" charset="0"/>
              </a:rPr>
              <a:t>be open about its </a:t>
            </a:r>
            <a:r>
              <a:rPr lang="en-US" sz="2300" dirty="0">
                <a:latin typeface="Helvetica" charset="0"/>
                <a:ea typeface="Helvetica" charset="0"/>
                <a:cs typeface="Helvetica" charset="0"/>
              </a:rPr>
              <a:t>collection methods, and may not </a:t>
            </a:r>
            <a:r>
              <a:rPr lang="en-US" sz="2300" dirty="0" smtClean="0">
                <a:latin typeface="Helvetica" charset="0"/>
                <a:ea typeface="Helvetica" charset="0"/>
                <a:cs typeface="Helvetica" charset="0"/>
              </a:rPr>
              <a:t>differentiate </a:t>
            </a:r>
            <a:r>
              <a:rPr lang="en-US" sz="2300" dirty="0">
                <a:latin typeface="Helvetica" charset="0"/>
                <a:ea typeface="Helvetica" charset="0"/>
                <a:cs typeface="Helvetica" charset="0"/>
              </a:rPr>
              <a:t>human and bot consumption. Although content owners tend to prefer higher numbers regardless of the consumer, we want to be able to defend the statistics we are gathering for our repository and declare them to be a genuine reflection of the use of our content by people, not bots.</a:t>
            </a:r>
          </a:p>
        </p:txBody>
      </p:sp>
      <p:sp>
        <p:nvSpPr>
          <p:cNvPr id="30" name="TextBox 29"/>
          <p:cNvSpPr txBox="1"/>
          <p:nvPr/>
        </p:nvSpPr>
        <p:spPr>
          <a:xfrm>
            <a:off x="9198865" y="17083725"/>
            <a:ext cx="20061936" cy="252060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algn="just">
              <a:lnSpc>
                <a:spcPct val="30000"/>
              </a:lnSpc>
            </a:pPr>
            <a:endParaRPr lang="en-US" sz="2000" dirty="0" smtClean="0">
              <a:solidFill>
                <a:srgbClr val="2C3E50"/>
              </a:solidFill>
              <a:latin typeface="Gotham Book"/>
              <a:cs typeface="Gotham Book"/>
            </a:endParaRPr>
          </a:p>
          <a:p>
            <a:r>
              <a:rPr lang="en-US" sz="2300" dirty="0">
                <a:latin typeface="Helvetica" charset="0"/>
                <a:ea typeface="Helvetica" charset="0"/>
                <a:cs typeface="Helvetica" charset="0"/>
              </a:rPr>
              <a:t>We designed a simple method for collecting and processing our usage statistics that allows us to filter out the non-human consumption of our content. Raw, unfiltered DRS usage statistics are stored in </a:t>
            </a:r>
            <a:r>
              <a:rPr lang="en-US" sz="2300" dirty="0" smtClean="0">
                <a:latin typeface="Helvetica" charset="0"/>
                <a:ea typeface="Helvetica" charset="0"/>
                <a:cs typeface="Helvetica" charset="0"/>
              </a:rPr>
              <a:t>an impressions table in a SQL database. </a:t>
            </a:r>
            <a:r>
              <a:rPr lang="en-US" sz="2300" dirty="0">
                <a:latin typeface="Helvetica" charset="0"/>
                <a:ea typeface="Helvetica" charset="0"/>
                <a:cs typeface="Helvetica" charset="0"/>
              </a:rPr>
              <a:t>A nightly job processes this table by comparing the agent responsible for the impression against a list of keywords associated with known bots. Impressions made by agents that match any keyword are marked as FALSE and are filtered out of the statistics displayed to users in the interface.</a:t>
            </a:r>
          </a:p>
        </p:txBody>
      </p:sp>
      <p:sp>
        <p:nvSpPr>
          <p:cNvPr id="37" name="TextBox 36"/>
          <p:cNvSpPr txBox="1"/>
          <p:nvPr/>
        </p:nvSpPr>
        <p:spPr>
          <a:xfrm>
            <a:off x="9198864" y="19470844"/>
            <a:ext cx="20054478"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Every file view, download, and stream is counted as an impression and recorded in the impressions table. Along with the type of impression, we also record the agent responsible for the impression, how the agent was referred to the file, the agent’s IP address, and the date of the impression. Impression frequency is limited to one per file per IP address per hour, which helps reduce inflated numbers from repeated clicks or page refreshes.</a:t>
            </a:r>
          </a:p>
        </p:txBody>
      </p:sp>
      <p:graphicFrame>
        <p:nvGraphicFramePr>
          <p:cNvPr id="2" name="Table 1"/>
          <p:cNvGraphicFramePr>
            <a:graphicFrameLocks noGrp="1"/>
          </p:cNvGraphicFramePr>
          <p:nvPr>
            <p:extLst>
              <p:ext uri="{D42A27DB-BD31-4B8C-83A1-F6EECF244321}">
                <p14:modId xmlns:p14="http://schemas.microsoft.com/office/powerpoint/2010/main" val="448767735"/>
              </p:ext>
            </p:extLst>
          </p:nvPr>
        </p:nvGraphicFramePr>
        <p:xfrm>
          <a:off x="9548036" y="21622017"/>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a:solidFill>
                            <a:srgbClr val="2C3E50"/>
                          </a:solidFill>
                          <a:effectLst/>
                          <a:latin typeface="Helvetica" charset="0"/>
                          <a:ea typeface="Helvetica" charset="0"/>
                          <a:cs typeface="Helvetica" charset="0"/>
                        </a:rPr>
                        <a:t>updated_at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a:solidFill>
                            <a:srgbClr val="000000"/>
                          </a:solidFill>
                          <a:effectLst/>
                          <a:latin typeface="Helvetica" charset="0"/>
                          <a:ea typeface="Helvetica" charset="0"/>
                          <a:cs typeface="Helvetica" charset="0"/>
                        </a:rPr>
                        <a:t>Mozilla/5.0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a:solidFill>
                            <a:srgbClr val="000000"/>
                          </a:solidFill>
                          <a:effectLst/>
                          <a:latin typeface="Helvetica" charset="0"/>
                          <a:ea typeface="Helvetica" charset="0"/>
                          <a:cs typeface="Helvetica" charset="0"/>
                        </a:rPr>
                        <a:t>Mozilla/5.0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a:solidFill>
                            <a:srgbClr val="000000"/>
                          </a:solidFill>
                          <a:effectLst/>
                          <a:latin typeface="Helvetica" charset="0"/>
                          <a:ea typeface="Helvetica" charset="0"/>
                          <a:cs typeface="Helvetica" charset="0"/>
                        </a:rPr>
                        <a:t>Mozilla/5.0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69208" y="31977365"/>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5 referrers </a:t>
            </a:r>
            <a:r>
              <a:rPr lang="en-US" sz="2300" dirty="0" smtClean="0">
                <a:latin typeface="Helvetica" charset="0"/>
                <a:ea typeface="Helvetica" charset="0"/>
                <a:cs typeface="Helvetica" charset="0"/>
              </a:rPr>
              <a:t>by number of page </a:t>
            </a:r>
            <a:r>
              <a:rPr lang="en-US" sz="2300" dirty="0">
                <a:latin typeface="Helvetica" charset="0"/>
                <a:ea typeface="Helvetica" charset="0"/>
                <a:cs typeface="Helvetica" charset="0"/>
              </a:rPr>
              <a:t>views</a:t>
            </a:r>
          </a:p>
        </p:txBody>
      </p:sp>
      <p:sp>
        <p:nvSpPr>
          <p:cNvPr id="44" name="TextBox 43"/>
          <p:cNvSpPr txBox="1"/>
          <p:nvPr/>
        </p:nvSpPr>
        <p:spPr>
          <a:xfrm>
            <a:off x="960437" y="24044129"/>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Total views, downloads, and streams per month</a:t>
            </a:r>
            <a:r>
              <a:rPr lang="en-US" sz="2300" dirty="0" smtClean="0">
                <a:latin typeface="Helvetica" charset="0"/>
                <a:ea typeface="Helvetica" charset="0"/>
                <a:cs typeface="Helvetica" charset="0"/>
              </a:rPr>
              <a:t>.</a:t>
            </a:r>
            <a:endParaRPr lang="en-US" sz="2300" dirty="0">
              <a:latin typeface="Helvetica" charset="0"/>
              <a:ea typeface="Helvetica" charset="0"/>
              <a:cs typeface="Helvetica" charset="0"/>
            </a:endParaRPr>
          </a:p>
        </p:txBody>
      </p:sp>
      <p:sp>
        <p:nvSpPr>
          <p:cNvPr id="46" name="TextBox 45"/>
          <p:cNvSpPr txBox="1"/>
          <p:nvPr/>
        </p:nvSpPr>
        <p:spPr>
          <a:xfrm>
            <a:off x="987245" y="13393401"/>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Popular DRS Genres</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25 </a:t>
            </a:r>
            <a:r>
              <a:rPr lang="en-US" sz="2300" dirty="0" smtClean="0">
                <a:latin typeface="Helvetica" charset="0"/>
                <a:ea typeface="Helvetica" charset="0"/>
                <a:cs typeface="Helvetica" charset="0"/>
              </a:rPr>
              <a:t>viewed files by </a:t>
            </a:r>
            <a:r>
              <a:rPr lang="en-US" sz="2300" dirty="0">
                <a:latin typeface="Helvetica" charset="0"/>
                <a:ea typeface="Helvetica" charset="0"/>
                <a:cs typeface="Helvetica" charset="0"/>
              </a:rPr>
              <a:t>genre</a:t>
            </a:r>
            <a:r>
              <a:rPr lang="en-US" sz="2300" dirty="0" smtClean="0">
                <a:latin typeface="Helvetica Neue" charset="0"/>
                <a:ea typeface="Helvetica Neue" charset="0"/>
                <a:cs typeface="Helvetica Neue" charset="0"/>
              </a:rPr>
              <a:t>.</a:t>
            </a:r>
            <a:endParaRPr lang="en-US" sz="2300" dirty="0">
              <a:latin typeface="Helvetica Neue" charset="0"/>
              <a:ea typeface="Helvetica Neue" charset="0"/>
              <a:cs typeface="Helvetica Neue" charset="0"/>
            </a:endParaRPr>
          </a:p>
        </p:txBody>
      </p:sp>
      <p:sp>
        <p:nvSpPr>
          <p:cNvPr id="50" name="TextBox 49"/>
          <p:cNvSpPr txBox="1"/>
          <p:nvPr/>
        </p:nvSpPr>
        <p:spPr>
          <a:xfrm>
            <a:off x="14020801" y="9283462"/>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a:t>
            </a:r>
            <a:r>
              <a:rPr lang="en-US" sz="3800" smtClean="0">
                <a:solidFill>
                  <a:srgbClr val="2C3E50"/>
                </a:solidFill>
                <a:latin typeface="Gotham Medium"/>
                <a:cs typeface="Gotham Medium"/>
              </a:rPr>
              <a:t>DRS</a:t>
            </a:r>
            <a:r>
              <a:rPr lang="en-US" sz="3800" dirty="0" smtClean="0">
                <a:solidFill>
                  <a:srgbClr val="2C3E50"/>
                </a:solidFill>
                <a:latin typeface="Gotham Medium"/>
                <a:cs typeface="Gotham Medium"/>
              </a:rPr>
              <a:t>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994768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003500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10371115" y="936785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22009" y="944790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4" name="Chart 23"/>
          <p:cNvGraphicFramePr/>
          <p:nvPr>
            <p:extLst>
              <p:ext uri="{D42A27DB-BD31-4B8C-83A1-F6EECF244321}">
                <p14:modId xmlns:p14="http://schemas.microsoft.com/office/powerpoint/2010/main" val="546674574"/>
              </p:ext>
            </p:extLst>
          </p:nvPr>
        </p:nvGraphicFramePr>
        <p:xfrm>
          <a:off x="15010682" y="10189681"/>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6" name="Chart 55"/>
          <p:cNvGraphicFramePr/>
          <p:nvPr>
            <p:extLst>
              <p:ext uri="{D42A27DB-BD31-4B8C-83A1-F6EECF244321}">
                <p14:modId xmlns:p14="http://schemas.microsoft.com/office/powerpoint/2010/main" val="2119466331"/>
              </p:ext>
            </p:extLst>
          </p:nvPr>
        </p:nvGraphicFramePr>
        <p:xfrm>
          <a:off x="21107736" y="10193101"/>
          <a:ext cx="8627911" cy="6019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p:cNvGraphicFramePr/>
          <p:nvPr>
            <p:extLst>
              <p:ext uri="{D42A27DB-BD31-4B8C-83A1-F6EECF244321}">
                <p14:modId xmlns:p14="http://schemas.microsoft.com/office/powerpoint/2010/main" val="1733391166"/>
              </p:ext>
            </p:extLst>
          </p:nvPr>
        </p:nvGraphicFramePr>
        <p:xfrm>
          <a:off x="1510753" y="33286112"/>
          <a:ext cx="6908696" cy="7075938"/>
        </p:xfrm>
        <a:graphic>
          <a:graphicData uri="http://schemas.openxmlformats.org/drawingml/2006/chart">
            <c:chart xmlns:c="http://schemas.openxmlformats.org/drawingml/2006/chart" xmlns:r="http://schemas.openxmlformats.org/officeDocument/2006/relationships" r:id="rId7"/>
          </a:graphicData>
        </a:graphic>
      </p:graphicFrame>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l="1510" t="3414" r="16073" b="4969"/>
          <a:stretch/>
        </p:blipFill>
        <p:spPr>
          <a:xfrm>
            <a:off x="1093273" y="25394249"/>
            <a:ext cx="7487683" cy="5947937"/>
          </a:xfrm>
          <a:prstGeom prst="rect">
            <a:avLst/>
          </a:prstGeom>
          <a:ln>
            <a:no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9186530" y="6042838"/>
            <a:ext cx="20138065" cy="10546992"/>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8806160" y="39975954"/>
            <a:ext cx="9671374" cy="1706538"/>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p>
          <a:p>
            <a:pPr algn="ctr">
              <a:lnSpc>
                <a:spcPct val="90000"/>
              </a:lnSpc>
            </a:pPr>
            <a:endParaRPr lang="en-US" sz="5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r>
              <a:rPr lang="en-US" sz="2300" dirty="0" smtClean="0">
                <a:solidFill>
                  <a:srgbClr val="2B84D2"/>
                </a:solidFill>
                <a:latin typeface="Helvetica"/>
                <a:cs typeface="Helvetica"/>
              </a:rPr>
              <a:t>dsg.neu.edu/resources/drs </a:t>
            </a:r>
            <a:r>
              <a:rPr lang="en-US" sz="2300" dirty="0" smtClean="0">
                <a:latin typeface="Helvetica"/>
                <a:cs typeface="Helvetica"/>
              </a:rPr>
              <a:t>or  </a:t>
            </a:r>
            <a:r>
              <a:rPr lang="en-US" sz="2300" dirty="0" smtClean="0">
                <a:solidFill>
                  <a:srgbClr val="2B84D2"/>
                </a:solidFill>
                <a:latin typeface="Helvetica"/>
                <a:cs typeface="Helvetica"/>
              </a:rPr>
              <a:t>github.com/NEU-Libraries/cerberus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9">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5" name="TextBox 64"/>
          <p:cNvSpPr txBox="1"/>
          <p:nvPr/>
        </p:nvSpPr>
        <p:spPr>
          <a:xfrm>
            <a:off x="9197558" y="34319706"/>
            <a:ext cx="10354466" cy="1975843"/>
          </a:xfrm>
          <a:prstGeom prst="rect">
            <a:avLst/>
          </a:prstGeom>
          <a:noFill/>
          <a:ln w="28575" cmpd="sng">
            <a:no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Improved Workflows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We also would like to use the data to improve our workflows. For example, the chart on the right can tell us the best time of day to schedule system deploys </a:t>
            </a:r>
            <a:r>
              <a:rPr lang="en-US" sz="2300" dirty="0" smtClean="0">
                <a:latin typeface="Helvetica" charset="0"/>
                <a:ea typeface="Helvetica" charset="0"/>
                <a:cs typeface="Helvetica" charset="0"/>
              </a:rPr>
              <a:t>(between midnight and 6 am</a:t>
            </a:r>
            <a:r>
              <a:rPr lang="en-US" sz="2300" dirty="0">
                <a:latin typeface="Helvetica" charset="0"/>
                <a:ea typeface="Helvetica" charset="0"/>
                <a:cs typeface="Helvetica" charset="0"/>
              </a:rPr>
              <a:t>).</a:t>
            </a:r>
          </a:p>
        </p:txBody>
      </p:sp>
      <p:sp>
        <p:nvSpPr>
          <p:cNvPr id="66" name="TextBox 65"/>
          <p:cNvSpPr txBox="1"/>
          <p:nvPr/>
        </p:nvSpPr>
        <p:spPr>
          <a:xfrm>
            <a:off x="9219184" y="30571803"/>
            <a:ext cx="10067354" cy="3871746"/>
          </a:xfrm>
          <a:prstGeom prst="rect">
            <a:avLst/>
          </a:prstGeom>
          <a:noFill/>
          <a:ln w="28575" cmpd="sng">
            <a:noFill/>
          </a:ln>
        </p:spPr>
        <p:txBody>
          <a:bodyPr wrap="square" lIns="329104" tIns="164551" rIns="329104" bIns="164551" rtlCol="0">
            <a:spAutoFit/>
          </a:bodyPr>
          <a:lstStyle/>
          <a:p>
            <a:r>
              <a:rPr lang="en-US" sz="2300" dirty="0">
                <a:latin typeface="Helvetica" charset="0"/>
                <a:ea typeface="Helvetica" charset="0"/>
                <a:cs typeface="Helvetica" charset="0"/>
              </a:rPr>
              <a:t>Categorizing our traffic and sharing our statistics gathering process has enabled us to more accurately track how the DRS is being used and more confidently defend our usage statistics as a reflection of genuine use of repository content. In 2016 we plan to improve our data gathering practices by</a:t>
            </a:r>
            <a:r>
              <a:rPr lang="en-US" sz="2300" dirty="0" smtClean="0">
                <a:latin typeface="Helvetica" charset="0"/>
                <a:ea typeface="Helvetica" charset="0"/>
                <a:cs typeface="Helvetica" charset="0"/>
              </a:rPr>
              <a:t>:</a:t>
            </a:r>
          </a:p>
          <a:p>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Inserting additional data points into the impressions table</a:t>
            </a:r>
          </a:p>
          <a:p>
            <a:pPr marL="342900" indent="-342900">
              <a:buFont typeface="Arial" charset="0"/>
              <a:buChar char="•"/>
            </a:pPr>
            <a:r>
              <a:rPr lang="en-US" sz="2300" dirty="0">
                <a:latin typeface="Helvetica" charset="0"/>
                <a:ea typeface="Helvetica" charset="0"/>
                <a:cs typeface="Helvetica" charset="0"/>
              </a:rPr>
              <a:t>Operationalizing the process for adding new agents to the bot list</a:t>
            </a:r>
          </a:p>
          <a:p>
            <a:pPr marL="342900" indent="-342900">
              <a:buFont typeface="Arial" charset="0"/>
              <a:buChar char="•"/>
            </a:pPr>
            <a:r>
              <a:rPr lang="en-US" sz="2300" dirty="0">
                <a:latin typeface="Helvetica" charset="0"/>
                <a:ea typeface="Helvetica" charset="0"/>
                <a:cs typeface="Helvetica" charset="0"/>
              </a:rPr>
              <a:t>Improving our statistical displays, including aggregated statistics and geographic visualizations</a:t>
            </a:r>
          </a:p>
        </p:txBody>
      </p:sp>
      <p:sp>
        <p:nvSpPr>
          <p:cNvPr id="74" name="TextBox 73"/>
          <p:cNvSpPr txBox="1"/>
          <p:nvPr/>
        </p:nvSpPr>
        <p:spPr>
          <a:xfrm>
            <a:off x="9206401" y="26418924"/>
            <a:ext cx="10080137" cy="276990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agent responsible for each impression is compared against a list of common keywords associated with bots and crawlers, which is used to filter out agents from the impressions table. These keywords include</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archive*, *bot*, *crawl*, *curl*, *java*, *lynx*, *nutch*, *scrape*, *scrapy*, *slurp*, and *spider*</a:t>
            </a:r>
          </a:p>
        </p:txBody>
      </p:sp>
      <p:sp>
        <p:nvSpPr>
          <p:cNvPr id="75" name="TextBox 74"/>
          <p:cNvSpPr txBox="1"/>
          <p:nvPr/>
        </p:nvSpPr>
        <p:spPr>
          <a:xfrm>
            <a:off x="9207925" y="23482554"/>
            <a:ext cx="10798039" cy="3046905"/>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Significant Processing Values</a:t>
            </a:r>
            <a:endParaRPr lang="en-US" sz="20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Files that are queued for download will be marked INCOMPLETE and are ignored until the download is finished.</a:t>
            </a: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initially set to TRUE. Once processed, impressions with agents on the bot list are marked as FALSE.</a:t>
            </a: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All </a:t>
            </a:r>
            <a:r>
              <a:rPr lang="en-US" sz="2300" dirty="0">
                <a:latin typeface="Helvetica" charset="0"/>
                <a:ea typeface="Helvetica" charset="0"/>
                <a:cs typeface="Helvetica" charset="0"/>
              </a:rPr>
              <a:t>impressions are initially set to FALSE. Once processed, the value is set to TRUE.</a:t>
            </a:r>
          </a:p>
        </p:txBody>
      </p:sp>
      <p:graphicFrame>
        <p:nvGraphicFramePr>
          <p:cNvPr id="51" name="Chart 50"/>
          <p:cNvGraphicFramePr/>
          <p:nvPr>
            <p:extLst>
              <p:ext uri="{D42A27DB-BD31-4B8C-83A1-F6EECF244321}">
                <p14:modId xmlns:p14="http://schemas.microsoft.com/office/powerpoint/2010/main" val="1819921901"/>
              </p:ext>
            </p:extLst>
          </p:nvPr>
        </p:nvGraphicFramePr>
        <p:xfrm>
          <a:off x="21055107" y="23618423"/>
          <a:ext cx="7435661" cy="5244869"/>
        </p:xfrm>
        <a:graphic>
          <a:graphicData uri="http://schemas.openxmlformats.org/drawingml/2006/chart">
            <c:chart xmlns:c="http://schemas.openxmlformats.org/drawingml/2006/chart" xmlns:r="http://schemas.openxmlformats.org/officeDocument/2006/relationships" r:id="rId10"/>
          </a:graphicData>
        </a:graphic>
      </p:graphicFrame>
      <p:sp>
        <p:nvSpPr>
          <p:cNvPr id="52" name="TextBox 51"/>
          <p:cNvSpPr txBox="1"/>
          <p:nvPr/>
        </p:nvSpPr>
        <p:spPr>
          <a:xfrm>
            <a:off x="20848637" y="2490231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99387" y="2498963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20869129" y="2432248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501735" y="2440253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p:cNvSpPr txBox="1"/>
          <p:nvPr/>
        </p:nvSpPr>
        <p:spPr>
          <a:xfrm>
            <a:off x="1710598" y="22326882"/>
            <a:ext cx="3296556" cy="523220"/>
          </a:xfrm>
          <a:prstGeom prst="rect">
            <a:avLst/>
          </a:prstGeom>
          <a:noFill/>
        </p:spPr>
        <p:txBody>
          <a:bodyPr wrap="square" rtlCol="0">
            <a:spAutoFit/>
          </a:bodyPr>
          <a:lstStyle/>
          <a:p>
            <a:r>
              <a:rPr lang="en-US" sz="2800" dirty="0" smtClean="0"/>
              <a:t>Faculty Research</a:t>
            </a:r>
            <a:endParaRPr lang="en-US" sz="2800" dirty="0"/>
          </a:p>
        </p:txBody>
      </p:sp>
      <p:sp>
        <p:nvSpPr>
          <p:cNvPr id="85" name="Rectangle 84"/>
          <p:cNvSpPr/>
          <p:nvPr/>
        </p:nvSpPr>
        <p:spPr>
          <a:xfrm>
            <a:off x="1374049" y="22414193"/>
            <a:ext cx="365760" cy="365760"/>
          </a:xfrm>
          <a:prstGeom prst="rect">
            <a:avLst/>
          </a:prstGeom>
          <a:solidFill>
            <a:srgbClr val="D1A6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p:cNvSpPr txBox="1"/>
          <p:nvPr/>
        </p:nvSpPr>
        <p:spPr>
          <a:xfrm>
            <a:off x="1745856" y="21728462"/>
            <a:ext cx="3526062" cy="523220"/>
          </a:xfrm>
          <a:prstGeom prst="rect">
            <a:avLst/>
          </a:prstGeom>
          <a:noFill/>
        </p:spPr>
        <p:txBody>
          <a:bodyPr wrap="square" rtlCol="0">
            <a:spAutoFit/>
          </a:bodyPr>
          <a:lstStyle/>
          <a:p>
            <a:r>
              <a:rPr lang="en-US" sz="2800" dirty="0" smtClean="0"/>
              <a:t>Thesis or Dissertation</a:t>
            </a:r>
            <a:endParaRPr lang="en-US" sz="2800" dirty="0"/>
          </a:p>
        </p:txBody>
      </p:sp>
      <p:sp>
        <p:nvSpPr>
          <p:cNvPr id="87" name="Rectangle 86"/>
          <p:cNvSpPr/>
          <p:nvPr/>
        </p:nvSpPr>
        <p:spPr>
          <a:xfrm>
            <a:off x="1378462" y="21808517"/>
            <a:ext cx="365760" cy="365760"/>
          </a:xfrm>
          <a:prstGeom prst="rect">
            <a:avLst/>
          </a:prstGeom>
          <a:solidFill>
            <a:srgbClr val="8E8E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a:off x="6049414" y="21734224"/>
            <a:ext cx="1855519" cy="523220"/>
          </a:xfrm>
          <a:prstGeom prst="rect">
            <a:avLst/>
          </a:prstGeom>
          <a:noFill/>
        </p:spPr>
        <p:txBody>
          <a:bodyPr wrap="square" rtlCol="0">
            <a:spAutoFit/>
          </a:bodyPr>
          <a:lstStyle/>
          <a:p>
            <a:r>
              <a:rPr lang="en-US" sz="2800" dirty="0" smtClean="0"/>
              <a:t>Exam</a:t>
            </a:r>
            <a:endParaRPr lang="en-US" sz="2800" dirty="0"/>
          </a:p>
        </p:txBody>
      </p:sp>
      <p:sp>
        <p:nvSpPr>
          <p:cNvPr id="89" name="Rectangle 88"/>
          <p:cNvSpPr/>
          <p:nvPr/>
        </p:nvSpPr>
        <p:spPr>
          <a:xfrm>
            <a:off x="5700165" y="21821535"/>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p:cNvSpPr txBox="1"/>
          <p:nvPr/>
        </p:nvSpPr>
        <p:spPr>
          <a:xfrm>
            <a:off x="2103437" y="26350119"/>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57587" y="26427841"/>
            <a:ext cx="365760" cy="365760"/>
          </a:xfrm>
          <a:prstGeom prst="rect">
            <a:avLst/>
          </a:prstGeom>
          <a:solidFill>
            <a:srgbClr val="D998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p:cNvSpPr txBox="1"/>
          <p:nvPr/>
        </p:nvSpPr>
        <p:spPr>
          <a:xfrm>
            <a:off x="2123930" y="25770282"/>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56536" y="25850337"/>
            <a:ext cx="365760" cy="365760"/>
          </a:xfrm>
          <a:prstGeom prst="rect">
            <a:avLst/>
          </a:prstGeom>
          <a:solidFill>
            <a:srgbClr val="9957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Box 93"/>
          <p:cNvSpPr txBox="1"/>
          <p:nvPr/>
        </p:nvSpPr>
        <p:spPr>
          <a:xfrm>
            <a:off x="2103661" y="26935843"/>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54412" y="27023154"/>
            <a:ext cx="365760" cy="365760"/>
          </a:xfrm>
          <a:prstGeom prst="rect">
            <a:avLst/>
          </a:prstGeom>
          <a:solidFill>
            <a:srgbClr val="7862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p:cNvSpPr txBox="1"/>
          <p:nvPr/>
        </p:nvSpPr>
        <p:spPr>
          <a:xfrm>
            <a:off x="1954256" y="40860580"/>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617707" y="40947891"/>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a:off x="1964461" y="40280743"/>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613768" y="40360798"/>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p:cNvSpPr txBox="1"/>
          <p:nvPr/>
        </p:nvSpPr>
        <p:spPr>
          <a:xfrm>
            <a:off x="5997899" y="40273385"/>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651063" y="4036069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5990279" y="40862795"/>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655318" y="40950106"/>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9190038" y="29667200"/>
            <a:ext cx="20092027" cy="962152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9205278" y="39776401"/>
            <a:ext cx="20092027" cy="2072639"/>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9205278" y="17091234"/>
            <a:ext cx="20092027" cy="1206324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p:cNvSpPr txBox="1"/>
          <p:nvPr/>
        </p:nvSpPr>
        <p:spPr>
          <a:xfrm>
            <a:off x="9196832" y="29698633"/>
            <a:ext cx="20089368" cy="85861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Using the Data</a:t>
            </a:r>
            <a:endParaRPr lang="en-US" sz="3800" dirty="0">
              <a:solidFill>
                <a:srgbClr val="2C3E50"/>
              </a:solidFill>
              <a:latin typeface="Gotham Medium"/>
              <a:cs typeface="Gotham Medium"/>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
        <p:nvSpPr>
          <p:cNvPr id="116" name="TextBox 115"/>
          <p:cNvSpPr txBox="1"/>
          <p:nvPr/>
        </p:nvSpPr>
        <p:spPr>
          <a:xfrm>
            <a:off x="9694316" y="36580934"/>
            <a:ext cx="9577396" cy="2208214"/>
          </a:xfrm>
          <a:prstGeom prst="rect">
            <a:avLst/>
          </a:prstGeom>
          <a:noFill/>
          <a:ln w="38100" cmpd="sng">
            <a:solidFill>
              <a:srgbClr val="998FB8"/>
            </a:solidFill>
            <a:prstDash val="sysDash"/>
          </a:ln>
        </p:spPr>
        <p:txBody>
          <a:bodyPr wrap="square" lIns="329104" tIns="164551" rIns="329104" bIns="164551" rtlCol="0">
            <a:spAutoFit/>
          </a:bodyPr>
          <a:lstStyle/>
          <a:p>
            <a:pPr algn="just">
              <a:lnSpc>
                <a:spcPct val="30000"/>
              </a:lnSpc>
            </a:pPr>
            <a:endParaRPr lang="en-US" sz="2300" dirty="0" smtClean="0">
              <a:latin typeface="Helvetica" charset="0"/>
              <a:ea typeface="Helvetica" charset="0"/>
              <a:cs typeface="Helvetica" charset="0"/>
            </a:endParaRPr>
          </a:p>
          <a:p>
            <a:r>
              <a:rPr lang="en-US" sz="2300" dirty="0">
                <a:latin typeface="Helvetica" charset="0"/>
                <a:ea typeface="Helvetica" charset="0"/>
                <a:cs typeface="Helvetica" charset="0"/>
              </a:rPr>
              <a:t>Measuring impact accurately is a difficult task, as is being able to confidently defend how measurements are recorded. Although there is important statistical value in recording automated bot traffic, measuring and reporting genuine repository use can improve our ability to communicate the true impact of repository content.</a:t>
            </a:r>
            <a:endParaRPr lang="en-US" sz="2300" dirty="0" smtClean="0">
              <a:latin typeface="Helvetica" charset="0"/>
              <a:ea typeface="Helvetica" charset="0"/>
              <a:cs typeface="Helvetica" charset="0"/>
            </a:endParaRPr>
          </a:p>
        </p:txBody>
      </p:sp>
      <p:graphicFrame>
        <p:nvGraphicFramePr>
          <p:cNvPr id="118" name="Chart 117"/>
          <p:cNvGraphicFramePr/>
          <p:nvPr>
            <p:extLst>
              <p:ext uri="{D42A27DB-BD31-4B8C-83A1-F6EECF244321}">
                <p14:modId xmlns:p14="http://schemas.microsoft.com/office/powerpoint/2010/main" val="445305669"/>
              </p:ext>
            </p:extLst>
          </p:nvPr>
        </p:nvGraphicFramePr>
        <p:xfrm>
          <a:off x="1506590" y="14716846"/>
          <a:ext cx="6908696" cy="7075938"/>
        </p:xfrm>
        <a:graphic>
          <a:graphicData uri="http://schemas.openxmlformats.org/drawingml/2006/chart">
            <c:chart xmlns:c="http://schemas.openxmlformats.org/drawingml/2006/chart" xmlns:r="http://schemas.openxmlformats.org/officeDocument/2006/relationships" r:id="rId11"/>
          </a:graphicData>
        </a:graphic>
      </p:graphicFrame>
      <p:sp>
        <p:nvSpPr>
          <p:cNvPr id="124" name="TextBox 123"/>
          <p:cNvSpPr txBox="1"/>
          <p:nvPr/>
        </p:nvSpPr>
        <p:spPr>
          <a:xfrm>
            <a:off x="6058939" y="22349753"/>
            <a:ext cx="1855519" cy="523220"/>
          </a:xfrm>
          <a:prstGeom prst="rect">
            <a:avLst/>
          </a:prstGeom>
          <a:noFill/>
        </p:spPr>
        <p:txBody>
          <a:bodyPr wrap="square" rtlCol="0">
            <a:spAutoFit/>
          </a:bodyPr>
          <a:lstStyle/>
          <a:p>
            <a:r>
              <a:rPr lang="en-US" sz="2800" dirty="0" smtClean="0"/>
              <a:t>Publication</a:t>
            </a:r>
            <a:endParaRPr lang="en-US" sz="2800" dirty="0"/>
          </a:p>
        </p:txBody>
      </p:sp>
      <p:sp>
        <p:nvSpPr>
          <p:cNvPr id="125" name="Rectangle 124"/>
          <p:cNvSpPr/>
          <p:nvPr/>
        </p:nvSpPr>
        <p:spPr>
          <a:xfrm>
            <a:off x="5709690" y="22437064"/>
            <a:ext cx="365760" cy="345866"/>
          </a:xfrm>
          <a:prstGeom prst="rect">
            <a:avLst/>
          </a:prstGeom>
          <a:solidFill>
            <a:srgbClr val="B5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TextBox 125"/>
          <p:cNvSpPr txBox="1"/>
          <p:nvPr/>
        </p:nvSpPr>
        <p:spPr>
          <a:xfrm>
            <a:off x="1725716" y="22946305"/>
            <a:ext cx="3256386" cy="523220"/>
          </a:xfrm>
          <a:prstGeom prst="rect">
            <a:avLst/>
          </a:prstGeom>
          <a:noFill/>
        </p:spPr>
        <p:txBody>
          <a:bodyPr wrap="square" rtlCol="0">
            <a:spAutoFit/>
          </a:bodyPr>
          <a:lstStyle/>
          <a:p>
            <a:r>
              <a:rPr lang="en-US" sz="2800" dirty="0" smtClean="0"/>
              <a:t>Newspaper Issue</a:t>
            </a:r>
            <a:endParaRPr lang="en-US" sz="2800" dirty="0"/>
          </a:p>
        </p:txBody>
      </p:sp>
      <p:sp>
        <p:nvSpPr>
          <p:cNvPr id="127" name="Rectangle 126"/>
          <p:cNvSpPr/>
          <p:nvPr/>
        </p:nvSpPr>
        <p:spPr>
          <a:xfrm>
            <a:off x="1376467" y="23033616"/>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extBox 127"/>
          <p:cNvSpPr txBox="1"/>
          <p:nvPr/>
        </p:nvSpPr>
        <p:spPr>
          <a:xfrm>
            <a:off x="6061941" y="22926493"/>
            <a:ext cx="1855519" cy="523220"/>
          </a:xfrm>
          <a:prstGeom prst="rect">
            <a:avLst/>
          </a:prstGeom>
          <a:noFill/>
        </p:spPr>
        <p:txBody>
          <a:bodyPr wrap="square" rtlCol="0">
            <a:spAutoFit/>
          </a:bodyPr>
          <a:lstStyle/>
          <a:p>
            <a:r>
              <a:rPr lang="en-US" sz="2800" dirty="0" smtClean="0"/>
              <a:t>Report</a:t>
            </a:r>
            <a:endParaRPr lang="en-US" sz="2800" dirty="0"/>
          </a:p>
        </p:txBody>
      </p:sp>
      <p:sp>
        <p:nvSpPr>
          <p:cNvPr id="129" name="Rectangle 128"/>
          <p:cNvSpPr/>
          <p:nvPr/>
        </p:nvSpPr>
        <p:spPr>
          <a:xfrm>
            <a:off x="5712692" y="23013804"/>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a:off x="2106201" y="13252521"/>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41538" y="238248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141538" y="317496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989879" y="33023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Sarah Sweeney, </a:t>
            </a:r>
            <a:r>
              <a:rPr lang="en-US" sz="5400" dirty="0">
                <a:solidFill>
                  <a:srgbClr val="2C3E50"/>
                </a:solidFill>
                <a:latin typeface="Gotham Book" charset="0"/>
                <a:ea typeface="Gotham Book" charset="0"/>
                <a:cs typeface="Gotham Book" charset="0"/>
              </a:rPr>
              <a:t>sj.sweeney@neu.edu</a:t>
            </a:r>
          </a:p>
        </p:txBody>
      </p:sp>
      <p:sp>
        <p:nvSpPr>
          <p:cNvPr id="107" name="TextBox 106"/>
          <p:cNvSpPr txBox="1"/>
          <p:nvPr/>
        </p:nvSpPr>
        <p:spPr>
          <a:xfrm>
            <a:off x="21129053" y="32299815"/>
            <a:ext cx="1855519" cy="523220"/>
          </a:xfrm>
          <a:prstGeom prst="rect">
            <a:avLst/>
          </a:prstGeom>
          <a:noFill/>
        </p:spPr>
        <p:txBody>
          <a:bodyPr wrap="square" rtlCol="0">
            <a:spAutoFit/>
          </a:bodyPr>
          <a:lstStyle/>
          <a:p>
            <a:r>
              <a:rPr lang="en-US" sz="2800" dirty="0" smtClean="0"/>
              <a:t>Downloads</a:t>
            </a:r>
            <a:endParaRPr lang="en-US" sz="2800" dirty="0"/>
          </a:p>
        </p:txBody>
      </p:sp>
      <p:sp>
        <p:nvSpPr>
          <p:cNvPr id="108" name="Rectangle 107"/>
          <p:cNvSpPr/>
          <p:nvPr/>
        </p:nvSpPr>
        <p:spPr>
          <a:xfrm>
            <a:off x="20783203" y="32377537"/>
            <a:ext cx="365760" cy="365760"/>
          </a:xfrm>
          <a:prstGeom prst="rect">
            <a:avLst/>
          </a:prstGeom>
          <a:solidFill>
            <a:srgbClr val="D998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p:cNvSpPr txBox="1"/>
          <p:nvPr/>
        </p:nvSpPr>
        <p:spPr>
          <a:xfrm>
            <a:off x="21149546" y="31719978"/>
            <a:ext cx="1042987" cy="523220"/>
          </a:xfrm>
          <a:prstGeom prst="rect">
            <a:avLst/>
          </a:prstGeom>
          <a:noFill/>
        </p:spPr>
        <p:txBody>
          <a:bodyPr wrap="square" rtlCol="0">
            <a:spAutoFit/>
          </a:bodyPr>
          <a:lstStyle/>
          <a:p>
            <a:r>
              <a:rPr lang="en-US" sz="2800" dirty="0" smtClean="0"/>
              <a:t>Views</a:t>
            </a:r>
            <a:endParaRPr lang="en-US" sz="2800" dirty="0"/>
          </a:p>
        </p:txBody>
      </p:sp>
      <p:sp>
        <p:nvSpPr>
          <p:cNvPr id="110" name="Rectangle 109"/>
          <p:cNvSpPr/>
          <p:nvPr/>
        </p:nvSpPr>
        <p:spPr>
          <a:xfrm>
            <a:off x="20782152" y="31800033"/>
            <a:ext cx="365760" cy="365760"/>
          </a:xfrm>
          <a:prstGeom prst="rect">
            <a:avLst/>
          </a:prstGeom>
          <a:solidFill>
            <a:srgbClr val="9957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p:cNvSpPr txBox="1"/>
          <p:nvPr/>
        </p:nvSpPr>
        <p:spPr>
          <a:xfrm>
            <a:off x="21129277" y="32885539"/>
            <a:ext cx="1855519" cy="523220"/>
          </a:xfrm>
          <a:prstGeom prst="rect">
            <a:avLst/>
          </a:prstGeom>
          <a:noFill/>
        </p:spPr>
        <p:txBody>
          <a:bodyPr wrap="square" rtlCol="0">
            <a:spAutoFit/>
          </a:bodyPr>
          <a:lstStyle/>
          <a:p>
            <a:r>
              <a:rPr lang="en-US" sz="2800" dirty="0" smtClean="0"/>
              <a:t>Streams</a:t>
            </a:r>
            <a:endParaRPr lang="en-US" sz="2800" dirty="0"/>
          </a:p>
        </p:txBody>
      </p:sp>
      <p:sp>
        <p:nvSpPr>
          <p:cNvPr id="114" name="Rectangle 113"/>
          <p:cNvSpPr/>
          <p:nvPr/>
        </p:nvSpPr>
        <p:spPr>
          <a:xfrm>
            <a:off x="20780028" y="32972850"/>
            <a:ext cx="365760" cy="365760"/>
          </a:xfrm>
          <a:prstGeom prst="rect">
            <a:avLst/>
          </a:prstGeom>
          <a:solidFill>
            <a:srgbClr val="7862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4415</TotalTime>
  <Words>916</Words>
  <Application>Microsoft Macintosh PowerPoint</Application>
  <PresentationFormat>Custom</PresentationFormat>
  <Paragraphs>142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Calibri</vt:lpstr>
      <vt:lpstr>Calibri Light</vt:lpstr>
      <vt:lpstr>Gotham Bold</vt:lpstr>
      <vt:lpstr>Gotham Book</vt:lpstr>
      <vt:lpstr>Gotham Medium</vt:lpstr>
      <vt:lpstr>Helvetica</vt:lpstr>
      <vt:lpstr>Helvetica Neue</vt:lpstr>
      <vt:lpstr>Arial</vt:lpstr>
      <vt:lpstr>Office Theme</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160</cp:revision>
  <cp:lastPrinted>2016-06-02T12:42:53Z</cp:lastPrinted>
  <dcterms:created xsi:type="dcterms:W3CDTF">2016-05-18T13:00:18Z</dcterms:created>
  <dcterms:modified xsi:type="dcterms:W3CDTF">2016-06-02T12:47:17Z</dcterms:modified>
</cp:coreProperties>
</file>