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ECF0F2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3" autoAdjust="0"/>
    <p:restoredTop sz="94825"/>
  </p:normalViewPr>
  <p:slideViewPr>
    <p:cSldViewPr snapToGrid="0" snapToObjects="1">
      <p:cViewPr varScale="1">
        <p:scale>
          <a:sx n="98" d="100"/>
          <a:sy n="98" d="100"/>
        </p:scale>
        <p:origin x="896" y="184"/>
      </p:cViewPr>
      <p:guideLst>
        <p:guide orient="horz" pos="768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96" y="1237752"/>
            <a:ext cx="4981133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9, </a:t>
            </a:r>
            <a:r>
              <a:rPr lang="en-US" sz="1100" dirty="0" smtClean="0">
                <a:solidFill>
                  <a:srgbClr val="26374B"/>
                </a:solidFill>
              </a:rPr>
              <a:t>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June 9,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594103"/>
            <a:ext cx="6035040" cy="44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Stewarding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3358"/>
            <a:ext cx="6074362" cy="4988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</a:t>
            </a:r>
            <a:r>
              <a:rPr lang="en-US" sz="1100" dirty="0" smtClean="0">
                <a:solidFill>
                  <a:srgbClr val="26374B"/>
                </a:solidFill>
              </a:rPr>
              <a:t>9, 2016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Facilitating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3928"/>
            <a:ext cx="6521921" cy="497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9, </a:t>
            </a:r>
            <a:r>
              <a:rPr lang="en-US" sz="1100" dirty="0" smtClean="0">
                <a:solidFill>
                  <a:srgbClr val="26374B"/>
                </a:solidFill>
              </a:rPr>
              <a:t>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Encouraging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7" y="1234938"/>
            <a:ext cx="6504692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</a:t>
            </a:r>
            <a:r>
              <a:rPr lang="en-US" sz="1100" dirty="0" smtClean="0">
                <a:solidFill>
                  <a:srgbClr val="26374B"/>
                </a:solidFill>
              </a:rPr>
              <a:t>9, 2016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Citations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Archers </a:t>
            </a:r>
            <a:r>
              <a:rPr lang="en-US" i="1" dirty="0">
                <a:solidFill>
                  <a:srgbClr val="26374B"/>
                </a:solidFill>
              </a:rPr>
              <a:t>from Boston-</a:t>
            </a:r>
            <a:r>
              <a:rPr lang="en-US" i="1" dirty="0" err="1">
                <a:solidFill>
                  <a:srgbClr val="26374B"/>
                </a:solidFill>
              </a:rPr>
              <a:t>Bouve</a:t>
            </a:r>
            <a:r>
              <a:rPr lang="en-US" i="1" dirty="0">
                <a:solidFill>
                  <a:srgbClr val="26374B"/>
                </a:solidFill>
              </a:rPr>
              <a:t> College</a:t>
            </a:r>
            <a:r>
              <a:rPr lang="en-US" dirty="0">
                <a:solidFill>
                  <a:srgbClr val="26374B"/>
                </a:solidFill>
              </a:rPr>
              <a:t>. 1934. Northeastern University Library (Boston, Massachusetts</a:t>
            </a:r>
            <a:r>
              <a:rPr lang="en-US" dirty="0" smtClean="0">
                <a:solidFill>
                  <a:srgbClr val="26374B"/>
                </a:solidFill>
              </a:rPr>
              <a:t>). </a:t>
            </a:r>
            <a:r>
              <a:rPr lang="en-US" dirty="0">
                <a:solidFill>
                  <a:srgbClr val="26374B"/>
                </a:solidFill>
              </a:rPr>
              <a:t>June 9, </a:t>
            </a:r>
            <a:r>
              <a:rPr lang="en-US" dirty="0" smtClean="0">
                <a:solidFill>
                  <a:srgbClr val="26374B"/>
                </a:solidFill>
              </a:rPr>
              <a:t>2016, </a:t>
            </a:r>
            <a:r>
              <a:rPr lang="de-DE" dirty="0">
                <a:solidFill>
                  <a:srgbClr val="236FC7"/>
                </a:solidFill>
              </a:rPr>
              <a:t>http://</a:t>
            </a:r>
            <a:r>
              <a:rPr lang="de-DE" dirty="0" err="1">
                <a:solidFill>
                  <a:srgbClr val="236FC7"/>
                </a:solidFill>
              </a:rPr>
              <a:t>hdl.handle.net</a:t>
            </a:r>
            <a:r>
              <a:rPr lang="de-DE" dirty="0">
                <a:solidFill>
                  <a:srgbClr val="236FC7"/>
                </a:solidFill>
              </a:rPr>
              <a:t>/2047/d20167889 </a:t>
            </a:r>
            <a:endParaRPr lang="de-DE" dirty="0" smtClean="0">
              <a:solidFill>
                <a:srgbClr val="236FC7"/>
              </a:solidFill>
            </a:endParaRPr>
          </a:p>
          <a:p>
            <a:r>
              <a:rPr lang="en-US" i="1" dirty="0">
                <a:solidFill>
                  <a:srgbClr val="26374B"/>
                </a:solidFill>
              </a:rPr>
              <a:t>A boy working on a project for his art class while five others look on at the South Boston Boys' Club</a:t>
            </a:r>
            <a:r>
              <a:rPr lang="en-US" dirty="0">
                <a:solidFill>
                  <a:srgbClr val="26374B"/>
                </a:solidFill>
              </a:rPr>
              <a:t>. </a:t>
            </a:r>
            <a:r>
              <a:rPr lang="it-IT" dirty="0" err="1">
                <a:solidFill>
                  <a:srgbClr val="26374B"/>
                </a:solidFill>
              </a:rPr>
              <a:t>ca</a:t>
            </a:r>
            <a:r>
              <a:rPr lang="it-IT" dirty="0">
                <a:solidFill>
                  <a:srgbClr val="26374B"/>
                </a:solidFill>
              </a:rPr>
              <a:t>. 1945</a:t>
            </a:r>
            <a:r>
              <a:rPr lang="en-US" dirty="0">
                <a:solidFill>
                  <a:srgbClr val="26374B"/>
                </a:solidFill>
              </a:rPr>
              <a:t>. Northeastern University Library (Boston, Massachusetts). June 9, 2016, </a:t>
            </a:r>
            <a:r>
              <a:rPr lang="en-US" dirty="0">
                <a:solidFill>
                  <a:srgbClr val="236FC7"/>
                </a:solidFill>
              </a:rPr>
              <a:t>http://</a:t>
            </a:r>
            <a:r>
              <a:rPr lang="en-US" dirty="0" err="1">
                <a:solidFill>
                  <a:srgbClr val="236FC7"/>
                </a:solidFill>
              </a:rPr>
              <a:t>hdl.handle.net</a:t>
            </a:r>
            <a:r>
              <a:rPr lang="en-US" dirty="0">
                <a:solidFill>
                  <a:srgbClr val="236FC7"/>
                </a:solidFill>
              </a:rPr>
              <a:t>/2047/d20164399 </a:t>
            </a:r>
            <a:endParaRPr lang="en-US" dirty="0" smtClean="0">
              <a:solidFill>
                <a:srgbClr val="236FC7"/>
              </a:solidFill>
            </a:endParaRPr>
          </a:p>
          <a:p>
            <a:r>
              <a:rPr lang="en-US" i="1" dirty="0">
                <a:solidFill>
                  <a:srgbClr val="26374B"/>
                </a:solidFill>
              </a:rPr>
              <a:t>Chemistry professor and students</a:t>
            </a:r>
            <a:r>
              <a:rPr lang="en-US" dirty="0">
                <a:solidFill>
                  <a:srgbClr val="26374B"/>
                </a:solidFill>
              </a:rPr>
              <a:t>. ca. 1925. Northeastern University Library (Boston, Massachusetts). June 9, 2016, </a:t>
            </a:r>
            <a:r>
              <a:rPr lang="en-US" dirty="0">
                <a:solidFill>
                  <a:srgbClr val="236FC7"/>
                </a:solidFill>
              </a:rPr>
              <a:t>http://</a:t>
            </a:r>
            <a:r>
              <a:rPr lang="en-US" dirty="0" smtClean="0">
                <a:solidFill>
                  <a:srgbClr val="236FC7"/>
                </a:solidFill>
              </a:rPr>
              <a:t>hdl.handle.net/2047/d20161246</a:t>
            </a:r>
          </a:p>
          <a:p>
            <a:r>
              <a:rPr lang="en-US" dirty="0" err="1">
                <a:solidFill>
                  <a:srgbClr val="26374B"/>
                </a:solidFill>
              </a:rPr>
              <a:t>Cloonan</a:t>
            </a:r>
            <a:r>
              <a:rPr lang="en-US" dirty="0">
                <a:solidFill>
                  <a:srgbClr val="26374B"/>
                </a:solidFill>
              </a:rPr>
              <a:t>, </a:t>
            </a:r>
            <a:r>
              <a:rPr lang="en-US" dirty="0" err="1" smtClean="0">
                <a:solidFill>
                  <a:srgbClr val="26374B"/>
                </a:solidFill>
              </a:rPr>
              <a:t>Mich</a:t>
            </a:r>
            <a:r>
              <a:rPr lang="en-US" dirty="0" err="1">
                <a:solidFill>
                  <a:srgbClr val="26374B"/>
                </a:solidFill>
              </a:rPr>
              <a:t>è</a:t>
            </a:r>
            <a:r>
              <a:rPr lang="en-US" dirty="0" err="1" smtClean="0">
                <a:solidFill>
                  <a:srgbClr val="26374B"/>
                </a:solidFill>
              </a:rPr>
              <a:t>le</a:t>
            </a:r>
            <a:r>
              <a:rPr lang="en-US" dirty="0" smtClean="0">
                <a:solidFill>
                  <a:srgbClr val="26374B"/>
                </a:solidFill>
              </a:rPr>
              <a:t> </a:t>
            </a:r>
            <a:r>
              <a:rPr lang="en-US" dirty="0">
                <a:solidFill>
                  <a:srgbClr val="26374B"/>
                </a:solidFill>
              </a:rPr>
              <a:t>V, Martha R. </a:t>
            </a:r>
            <a:r>
              <a:rPr lang="en-US" dirty="0" err="1">
                <a:solidFill>
                  <a:srgbClr val="26374B"/>
                </a:solidFill>
              </a:rPr>
              <a:t>Mahard</a:t>
            </a:r>
            <a:r>
              <a:rPr lang="en-US" dirty="0">
                <a:solidFill>
                  <a:srgbClr val="26374B"/>
                </a:solidFill>
              </a:rPr>
              <a:t>. </a:t>
            </a:r>
            <a:r>
              <a:rPr lang="en-US" i="1" dirty="0">
                <a:solidFill>
                  <a:srgbClr val="26374B"/>
                </a:solidFill>
              </a:rPr>
              <a:t>Collaborative Approaches to Teaching Digital Stewardship: Classroom, Laboratory, and </a:t>
            </a:r>
            <a:r>
              <a:rPr lang="en-US" i="1" dirty="0" smtClean="0">
                <a:solidFill>
                  <a:srgbClr val="26374B"/>
                </a:solidFill>
              </a:rPr>
              <a:t>Internships. </a:t>
            </a:r>
            <a:r>
              <a:rPr lang="en-US" dirty="0" smtClean="0">
                <a:solidFill>
                  <a:srgbClr val="26374B"/>
                </a:solidFill>
              </a:rPr>
              <a:t>Paper </a:t>
            </a:r>
            <a:r>
              <a:rPr lang="en-US" dirty="0">
                <a:solidFill>
                  <a:srgbClr val="26374B"/>
                </a:solidFill>
              </a:rPr>
              <a:t>presented at IFLA-ALISE-EUCLID Conference, Cooperation and Collaboration in Teaching and Research: Trends in LIS Education, </a:t>
            </a:r>
            <a:r>
              <a:rPr lang="en-US" dirty="0" err="1">
                <a:solidFill>
                  <a:srgbClr val="26374B"/>
                </a:solidFill>
              </a:rPr>
              <a:t>Borås</a:t>
            </a:r>
            <a:r>
              <a:rPr lang="en-US" dirty="0">
                <a:solidFill>
                  <a:srgbClr val="26374B"/>
                </a:solidFill>
              </a:rPr>
              <a:t>, Sweden, August 8-9, 2010</a:t>
            </a:r>
            <a:r>
              <a:rPr lang="en-US" dirty="0" smtClean="0">
                <a:solidFill>
                  <a:srgbClr val="26374B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26374B"/>
                </a:solidFill>
              </a:rPr>
              <a:t>Digital </a:t>
            </a:r>
            <a:r>
              <a:rPr lang="en-US" i="1" dirty="0">
                <a:solidFill>
                  <a:srgbClr val="26374B"/>
                </a:solidFill>
              </a:rPr>
              <a:t>Curation Centre</a:t>
            </a:r>
            <a:r>
              <a:rPr lang="en-US" dirty="0">
                <a:solidFill>
                  <a:srgbClr val="26374B"/>
                </a:solidFill>
              </a:rPr>
              <a:t>. </a:t>
            </a:r>
            <a:r>
              <a:rPr lang="en-US" i="1" dirty="0">
                <a:solidFill>
                  <a:srgbClr val="26374B"/>
                </a:solidFill>
              </a:rPr>
              <a:t>The DCC Curation Lifecycle Model</a:t>
            </a:r>
            <a:r>
              <a:rPr lang="en-US" dirty="0">
                <a:solidFill>
                  <a:srgbClr val="26374B"/>
                </a:solidFill>
              </a:rPr>
              <a:t>. June 9, 2016, </a:t>
            </a:r>
            <a:r>
              <a:rPr lang="en-US" u="sng" dirty="0">
                <a:solidFill>
                  <a:srgbClr val="236FC7"/>
                </a:solidFill>
              </a:rPr>
              <a:t>http://</a:t>
            </a:r>
            <a:r>
              <a:rPr lang="en-US" u="sng" dirty="0" err="1">
                <a:solidFill>
                  <a:srgbClr val="236FC7"/>
                </a:solidFill>
              </a:rPr>
              <a:t>www.dcc.ac.uk</a:t>
            </a:r>
            <a:r>
              <a:rPr lang="en-US" u="sng" dirty="0">
                <a:solidFill>
                  <a:srgbClr val="236FC7"/>
                </a:solidFill>
              </a:rPr>
              <a:t>/resources/curation-lifecycle-model</a:t>
            </a:r>
            <a:r>
              <a:rPr lang="en-US" dirty="0">
                <a:solidFill>
                  <a:srgbClr val="236FC7"/>
                </a:solidFill>
              </a:rPr>
              <a:t> </a:t>
            </a:r>
          </a:p>
          <a:p>
            <a:r>
              <a:rPr lang="en-US" dirty="0">
                <a:solidFill>
                  <a:srgbClr val="26374B"/>
                </a:solidFill>
              </a:rPr>
              <a:t>McCurry, Jaime. </a:t>
            </a:r>
            <a:r>
              <a:rPr lang="en-US" i="1" dirty="0">
                <a:solidFill>
                  <a:srgbClr val="26374B"/>
                </a:solidFill>
              </a:rPr>
              <a:t>Digital Stewardship: The one with all the definitions</a:t>
            </a:r>
            <a:r>
              <a:rPr lang="en-US" dirty="0">
                <a:solidFill>
                  <a:srgbClr val="26374B"/>
                </a:solidFill>
              </a:rPr>
              <a:t>. </a:t>
            </a:r>
            <a:r>
              <a:rPr lang="en-US" dirty="0" smtClean="0">
                <a:solidFill>
                  <a:srgbClr val="26374B"/>
                </a:solidFill>
              </a:rPr>
              <a:t>April 2, 2014. </a:t>
            </a:r>
            <a:r>
              <a:rPr lang="en-US" dirty="0">
                <a:solidFill>
                  <a:srgbClr val="26374B"/>
                </a:solidFill>
              </a:rPr>
              <a:t>June 8, 2016, </a:t>
            </a:r>
            <a:r>
              <a:rPr lang="en-US" dirty="0">
                <a:solidFill>
                  <a:srgbClr val="236FC7"/>
                </a:solidFill>
              </a:rPr>
              <a:t>http://</a:t>
            </a:r>
            <a:r>
              <a:rPr lang="en-US" dirty="0" err="1" smtClean="0">
                <a:solidFill>
                  <a:srgbClr val="236FC7"/>
                </a:solidFill>
              </a:rPr>
              <a:t>collation.folger.edu</a:t>
            </a:r>
            <a:r>
              <a:rPr lang="en-US" dirty="0" smtClean="0">
                <a:solidFill>
                  <a:srgbClr val="236FC7"/>
                </a:solidFill>
              </a:rPr>
              <a:t>/2014/04/digital-stewardship-the-one-with-all-the-definitions</a:t>
            </a:r>
            <a:endParaRPr lang="en-US" dirty="0">
              <a:solidFill>
                <a:srgbClr val="236FC7"/>
              </a:solidFill>
            </a:endParaRPr>
          </a:p>
          <a:p>
            <a:r>
              <a:rPr lang="en-US" dirty="0">
                <a:solidFill>
                  <a:srgbClr val="26374B"/>
                </a:solidFill>
              </a:rPr>
              <a:t>Schrader, Jerry. </a:t>
            </a:r>
            <a:r>
              <a:rPr lang="en-US" i="1" dirty="0">
                <a:solidFill>
                  <a:srgbClr val="26374B"/>
                </a:solidFill>
              </a:rPr>
              <a:t>Artist Dana Chandler painting in a studio</a:t>
            </a:r>
            <a:r>
              <a:rPr lang="en-US" dirty="0">
                <a:solidFill>
                  <a:srgbClr val="26374B"/>
                </a:solidFill>
              </a:rPr>
              <a:t>. December 17, 1976. Northeastern University Library (Boston, Massachusetts). June 9, 2016, </a:t>
            </a:r>
            <a:r>
              <a:rPr lang="de-DE" dirty="0">
                <a:solidFill>
                  <a:srgbClr val="236FC7"/>
                </a:solidFill>
              </a:rPr>
              <a:t>http://</a:t>
            </a:r>
            <a:r>
              <a:rPr lang="de-DE" dirty="0" err="1" smtClean="0">
                <a:solidFill>
                  <a:srgbClr val="236FC7"/>
                </a:solidFill>
              </a:rPr>
              <a:t>hdl.handle.net</a:t>
            </a:r>
            <a:r>
              <a:rPr lang="de-DE" dirty="0" smtClean="0">
                <a:solidFill>
                  <a:srgbClr val="236FC7"/>
                </a:solidFill>
              </a:rPr>
              <a:t>/2047/d20160915</a:t>
            </a:r>
            <a:endParaRPr lang="de-DE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471</Words>
  <Application>Microsoft Macintosh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Gotham Book</vt:lpstr>
      <vt:lpstr>Arial</vt:lpstr>
      <vt:lpstr>DRS</vt:lpstr>
      <vt:lpstr>Digital Repositories</vt:lpstr>
      <vt:lpstr>What is Digital Stewardship?</vt:lpstr>
      <vt:lpstr>Digital Stewardship in Action</vt:lpstr>
      <vt:lpstr>Stewarding</vt:lpstr>
      <vt:lpstr>Facilitating Stewardship</vt:lpstr>
      <vt:lpstr>Encouraging Stewardship</vt:lpstr>
      <vt:lpstr>PowerPoint Presentation</vt:lpstr>
      <vt:lpstr>Citations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52</cp:revision>
  <dcterms:created xsi:type="dcterms:W3CDTF">2015-09-24T13:39:02Z</dcterms:created>
  <dcterms:modified xsi:type="dcterms:W3CDTF">2016-06-10T12:49:45Z</dcterms:modified>
</cp:coreProperties>
</file>