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271" userDrawn="1">
          <p15:clr>
            <a:srgbClr val="A4A3A4"/>
          </p15:clr>
        </p15:guide>
        <p15:guide id="2" pos="30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082"/>
    <a:srgbClr val="998FB8"/>
    <a:srgbClr val="8E8E9E"/>
    <a:srgbClr val="8FA7AD"/>
    <a:srgbClr val="B5A59E"/>
    <a:srgbClr val="839291"/>
    <a:srgbClr val="D1A6AA"/>
    <a:srgbClr val="A8ACC4"/>
    <a:srgbClr val="D1A6AB"/>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p:restoredTop sz="94828"/>
  </p:normalViewPr>
  <p:slideViewPr>
    <p:cSldViewPr snapToGrid="0" snapToObjects="1" showGuides="1">
      <p:cViewPr>
        <p:scale>
          <a:sx n="50" d="100"/>
          <a:sy n="50" d="100"/>
        </p:scale>
        <p:origin x="16" y="-3096"/>
      </p:cViewPr>
      <p:guideLst>
        <p:guide orient="horz" pos="26271"/>
        <p:guide pos="30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5/30/16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5/30/16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chart" Target="../charts/chart5.xml"/><Relationship Id="rId10" Type="http://schemas.openxmlformats.org/officeDocument/2006/relationships/image" Target="../media/image3.png"/><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126838995"/>
              </p:ext>
            </p:extLst>
          </p:nvPr>
        </p:nvGraphicFramePr>
        <p:xfrm>
          <a:off x="10551705" y="104641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78583"/>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Sarah Sweeney sj.sweeney@neu.edu</a:t>
            </a:r>
            <a:endParaRPr lang="en-US" sz="5400" dirty="0">
              <a:solidFill>
                <a:srgbClr val="2C3E50"/>
              </a:solidFill>
              <a:latin typeface="Gotham Bold"/>
              <a:cs typeface="Gotham Bold"/>
            </a:endParaRPr>
          </a:p>
        </p:txBody>
      </p:sp>
      <p:sp>
        <p:nvSpPr>
          <p:cNvPr id="7" name="TextBox 6"/>
          <p:cNvSpPr txBox="1"/>
          <p:nvPr/>
        </p:nvSpPr>
        <p:spPr>
          <a:xfrm>
            <a:off x="6841439" y="4357992"/>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Northeastern University Libraries</a:t>
            </a:r>
            <a:endParaRPr lang="en-US" sz="3600" dirty="0" smtClean="0">
              <a:solidFill>
                <a:srgbClr val="2C3E50"/>
              </a:solidFill>
              <a:latin typeface="Gotham Medium"/>
              <a:cs typeface="Gotham Medium"/>
            </a:endParaRP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sp>
        <p:nvSpPr>
          <p:cNvPr id="19" name="TextBox 18"/>
          <p:cNvSpPr txBox="1"/>
          <p:nvPr/>
        </p:nvSpPr>
        <p:spPr>
          <a:xfrm>
            <a:off x="962526" y="6038789"/>
            <a:ext cx="7749673" cy="7263444"/>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use and impact of repository materials and to measure the use of the repository as a whole. Given the value of these numbers, it is vital that we understand how repository statistics are gathered so we can sort genuine user interactions from automated bot traffic.</a:t>
            </a:r>
            <a:endParaRPr lang="en-US" sz="2300" dirty="0" smtClean="0">
              <a:latin typeface="Helvetica" charset="0"/>
              <a:ea typeface="Helvetica" charset="0"/>
              <a:cs typeface="Helvetica" charset="0"/>
            </a:endParaRP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a:latin typeface="Helvetica" charset="0"/>
                <a:ea typeface="Helvetica" charset="0"/>
                <a:cs typeface="Helvetica" charset="0"/>
              </a:rPr>
              <a:t>Early on in the DRS development process we decided not to leave our statistics in the hands of Google Analytics. While Google Analytics does a lot of valuable tracking, we cannot easily differentiate genuine user traffic from bot, crawler, or harvester traffic. To that end, we decided to limit what counts as use by disregarding counts generated by bots and other large consumers of our content. </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2797606"/>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certainly help increase the discovery of repository content, but they can also greatly inflate usage statistics. Usage statistics are often gathered using third-party tools (often Google Analytics) which often do not report their collection methods, or simply do not differentiate bot indexing from human use. Although content owners tend to prefer higher numbers regardless of the consumer, we want to be able to defend the statistics we are gathering and declare them to be a genuine record of the use of our content by people, not bots.</a:t>
            </a:r>
            <a:endParaRPr lang="en-US" sz="2300" dirty="0">
              <a:latin typeface="Helvetica" charset="0"/>
              <a:ea typeface="Helvetica" charset="0"/>
              <a:cs typeface="Helvetica" charset="0"/>
            </a:endParaRPr>
          </a:p>
        </p:txBody>
      </p:sp>
      <p:sp>
        <p:nvSpPr>
          <p:cNvPr id="30" name="TextBox 29"/>
          <p:cNvSpPr txBox="1"/>
          <p:nvPr/>
        </p:nvSpPr>
        <p:spPr>
          <a:xfrm>
            <a:off x="9198865" y="17083725"/>
            <a:ext cx="20061936" cy="210510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All impressions by all types of  users are stored in a </a:t>
            </a:r>
            <a:r>
              <a:rPr lang="en-US" sz="2300" dirty="0" err="1">
                <a:latin typeface="Helvetica" charset="0"/>
                <a:ea typeface="Helvetica" charset="0"/>
                <a:cs typeface="Helvetica" charset="0"/>
              </a:rPr>
              <a:t>mySQL</a:t>
            </a:r>
            <a:r>
              <a:rPr lang="en-US" sz="2300" dirty="0">
                <a:latin typeface="Helvetica" charset="0"/>
                <a:ea typeface="Helvetica" charset="0"/>
                <a:cs typeface="Helvetica" charset="0"/>
              </a:rPr>
              <a:t> database: the impression tables. When the impressions table is processed, the user agent value is compared against the known bots list. A nightly processing job updates the table by marking impressions as “false” if the impression’s user agent matches a known bot. Impressions marked as generated by a bot are filtered out of the statistics that are displayed to users in the interface.</a:t>
            </a:r>
            <a:endParaRPr lang="en-US" sz="2300" dirty="0">
              <a:latin typeface="Helvetica" charset="0"/>
              <a:ea typeface="Helvetica" charset="0"/>
              <a:cs typeface="Helvetica" charset="0"/>
            </a:endParaRPr>
          </a:p>
        </p:txBody>
      </p:sp>
      <p:sp>
        <p:nvSpPr>
          <p:cNvPr id="37" name="TextBox 36"/>
          <p:cNvSpPr txBox="1"/>
          <p:nvPr/>
        </p:nvSpPr>
        <p:spPr>
          <a:xfrm>
            <a:off x="9198864" y="193946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a:t>
            </a:r>
            <a:r>
              <a:rPr lang="en-US" sz="3600" dirty="0" smtClean="0">
                <a:solidFill>
                  <a:srgbClr val="2C3E50"/>
                </a:solidFill>
                <a:latin typeface="Gotham Medium"/>
                <a:cs typeface="Gotham Medium"/>
              </a:rPr>
              <a:t>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a:t>
            </a:r>
            <a:r>
              <a:rPr lang="en-US" sz="2300" dirty="0" smtClean="0">
                <a:latin typeface="Helvetica" charset="0"/>
                <a:ea typeface="Helvetica" charset="0"/>
                <a:cs typeface="Helvetica" charset="0"/>
              </a:rPr>
              <a:t>file </a:t>
            </a:r>
            <a:r>
              <a:rPr lang="en-US" sz="2300" dirty="0">
                <a:latin typeface="Helvetica" charset="0"/>
                <a:ea typeface="Helvetica" charset="0"/>
                <a:cs typeface="Helvetica" charset="0"/>
              </a:rPr>
              <a:t>view, </a:t>
            </a:r>
            <a:r>
              <a:rPr lang="en-US" sz="2300" dirty="0" smtClean="0">
                <a:latin typeface="Helvetica" charset="0"/>
                <a:ea typeface="Helvetica" charset="0"/>
                <a:cs typeface="Helvetica" charset="0"/>
              </a:rPr>
              <a:t>download</a:t>
            </a:r>
            <a:r>
              <a:rPr lang="en-US" sz="2300" dirty="0">
                <a:latin typeface="Helvetica" charset="0"/>
                <a:ea typeface="Helvetica" charset="0"/>
                <a:cs typeface="Helvetica" charset="0"/>
              </a:rPr>
              <a:t>, and </a:t>
            </a:r>
            <a:r>
              <a:rPr lang="en-US" sz="2300" dirty="0" smtClean="0">
                <a:latin typeface="Helvetica" charset="0"/>
                <a:ea typeface="Helvetica" charset="0"/>
                <a:cs typeface="Helvetica" charset="0"/>
              </a:rPr>
              <a:t>stream </a:t>
            </a:r>
            <a:r>
              <a:rPr lang="en-US" sz="2300" dirty="0">
                <a:latin typeface="Helvetica" charset="0"/>
                <a:ea typeface="Helvetica" charset="0"/>
                <a:cs typeface="Helvetica" charset="0"/>
              </a:rPr>
              <a:t>is counted as an impression and recorded in a </a:t>
            </a:r>
            <a:r>
              <a:rPr lang="en-US" sz="2300" dirty="0" err="1">
                <a:latin typeface="Helvetica" charset="0"/>
                <a:ea typeface="Helvetica" charset="0"/>
                <a:cs typeface="Helvetica" charset="0"/>
              </a:rPr>
              <a:t>mySQL</a:t>
            </a:r>
            <a:r>
              <a:rPr lang="en-US" sz="2300" dirty="0">
                <a:latin typeface="Helvetica" charset="0"/>
                <a:ea typeface="Helvetica" charset="0"/>
                <a:cs typeface="Helvetica" charset="0"/>
              </a:rPr>
              <a:t> database. Along with the type of </a:t>
            </a:r>
            <a:r>
              <a:rPr lang="en-US" sz="2300" dirty="0" smtClean="0">
                <a:latin typeface="Helvetica" charset="0"/>
                <a:ea typeface="Helvetica" charset="0"/>
                <a:cs typeface="Helvetica" charset="0"/>
              </a:rPr>
              <a:t>impression, </a:t>
            </a:r>
            <a:r>
              <a:rPr lang="en-US" sz="2300" dirty="0">
                <a:latin typeface="Helvetica" charset="0"/>
                <a:ea typeface="Helvetica" charset="0"/>
                <a:cs typeface="Helvetica" charset="0"/>
              </a:rPr>
              <a:t>we also record the agent responsible for the impression, how they were referred to the file, the IP address, and the date of the impression. Frequency of impressions is limited to one </a:t>
            </a:r>
            <a:r>
              <a:rPr lang="en-US" sz="2300" dirty="0" smtClean="0">
                <a:latin typeface="Helvetica" charset="0"/>
                <a:ea typeface="Helvetica" charset="0"/>
                <a:cs typeface="Helvetica" charset="0"/>
              </a:rPr>
              <a:t>per </a:t>
            </a:r>
            <a:r>
              <a:rPr lang="en-US" sz="2300" dirty="0">
                <a:latin typeface="Helvetica" charset="0"/>
                <a:ea typeface="Helvetica" charset="0"/>
                <a:cs typeface="Helvetica" charset="0"/>
              </a:rPr>
              <a:t>file per IP address per hour, which helps reduce inflated numbers from </a:t>
            </a:r>
            <a:r>
              <a:rPr lang="en-US" sz="2300" dirty="0" smtClean="0">
                <a:latin typeface="Helvetica" charset="0"/>
                <a:ea typeface="Helvetica" charset="0"/>
                <a:cs typeface="Helvetica" charset="0"/>
              </a:rPr>
              <a:t>frequent clicking or page refreshing.</a:t>
            </a:r>
            <a:endParaRPr lang="en-US" sz="2300" dirty="0">
              <a:latin typeface="Helvetica" charset="0"/>
              <a:ea typeface="Helvetica" charset="0"/>
              <a:cs typeface="Helvetic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86181075"/>
              </p:ext>
            </p:extLst>
          </p:nvPr>
        </p:nvGraphicFramePr>
        <p:xfrm>
          <a:off x="9548036" y="216728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Top 5 agent referrers for page views.</a:t>
            </a:r>
            <a:endParaRPr lang="en-US" sz="2300" dirty="0">
              <a:latin typeface="Helvetica" charset="0"/>
              <a:ea typeface="Helvetica" charset="0"/>
              <a:cs typeface="Helvetica" charset="0"/>
            </a:endParaRPr>
          </a:p>
        </p:txBody>
      </p:sp>
      <p:sp>
        <p:nvSpPr>
          <p:cNvPr id="44" name="TextBox 43"/>
          <p:cNvSpPr txBox="1"/>
          <p:nvPr/>
        </p:nvSpPr>
        <p:spPr>
          <a:xfrm>
            <a:off x="960437" y="24044129"/>
            <a:ext cx="7749673" cy="1277190"/>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Total views, downloads, and streams per </a:t>
            </a:r>
            <a:r>
              <a:rPr lang="en-US" sz="2300" dirty="0" smtClean="0">
                <a:latin typeface="Helvetica" charset="0"/>
                <a:ea typeface="Helvetica" charset="0"/>
                <a:cs typeface="Helvetica" charset="0"/>
              </a:rPr>
              <a:t>month.</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a:t>
            </a:r>
            <a:r>
              <a:rPr lang="en-US" sz="3600" dirty="0" smtClean="0">
                <a:solidFill>
                  <a:srgbClr val="2C3E50"/>
                </a:solidFill>
                <a:latin typeface="Gotham Medium"/>
                <a:cs typeface="Gotham Medium"/>
              </a:rPr>
              <a:t>DRS Genres</a:t>
            </a:r>
            <a:endParaRPr lang="en-US" sz="36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Neue" charset="0"/>
                <a:ea typeface="Helvetica Neue" charset="0"/>
                <a:cs typeface="Helvetica Neue" charset="0"/>
              </a:rPr>
              <a:t>Genre breakdown for top 25 DRS items.</a:t>
            </a:r>
            <a:endParaRPr lang="en-US" sz="2300" dirty="0">
              <a:latin typeface="Helvetica Neue" charset="0"/>
              <a:ea typeface="Helvetica Neue" charset="0"/>
              <a:cs typeface="Helvetica Neue" charset="0"/>
            </a:endParaRPr>
          </a:p>
        </p:txBody>
      </p:sp>
      <p:sp>
        <p:nvSpPr>
          <p:cNvPr id="50" name="TextBox 49"/>
          <p:cNvSpPr txBox="1"/>
          <p:nvPr/>
        </p:nvSpPr>
        <p:spPr>
          <a:xfrm>
            <a:off x="14020801" y="88516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24706072"/>
              </p:ext>
            </p:extLst>
          </p:nvPr>
        </p:nvGraphicFramePr>
        <p:xfrm>
          <a:off x="15010682" y="104690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2138396279"/>
              </p:ext>
            </p:extLst>
          </p:nvPr>
        </p:nvGraphicFramePr>
        <p:xfrm>
          <a:off x="21107736" y="104725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91428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20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091106"/>
            <a:ext cx="9965085"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We also would like to use the data to improve our workflows. For example, the chart on the right can tell us the best time of day to schedule system deploys.</a:t>
            </a:r>
            <a:endParaRPr lang="en-US" sz="2300" dirty="0">
              <a:latin typeface="Helvetica" charset="0"/>
              <a:ea typeface="Helvetica" charset="0"/>
              <a:cs typeface="Helvetica" charset="0"/>
            </a:endParaRPr>
          </a:p>
        </p:txBody>
      </p:sp>
      <p:sp>
        <p:nvSpPr>
          <p:cNvPr id="66" name="TextBox 65"/>
          <p:cNvSpPr txBox="1"/>
          <p:nvPr/>
        </p:nvSpPr>
        <p:spPr>
          <a:xfrm>
            <a:off x="9219184" y="30571803"/>
            <a:ext cx="9943459" cy="3517803"/>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By categorizing our traffic and sharing our statistics gathering process, we have been able to more accurately track how the DRS is being used, and has enabled us to more confidently defend our usage statistics as genuine use of repository content. In 2016 we plan to improve our data gathering practices by</a:t>
            </a:r>
            <a:r>
              <a:rPr lang="en-US" sz="2300" dirty="0" smtClean="0">
                <a:latin typeface="Helvetica" charset="0"/>
                <a:ea typeface="Helvetica" charset="0"/>
                <a:cs typeface="Helvetica" charset="0"/>
              </a:rPr>
              <a:t>:</a:t>
            </a:r>
          </a:p>
          <a:p>
            <a:endParaRPr lang="en-US" sz="20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Adding a new data point for easier statistical processing</a:t>
            </a:r>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Displaying aggregated statistics on collection and community </a:t>
            </a:r>
            <a:r>
              <a:rPr lang="en-US" sz="2300" dirty="0" smtClean="0">
                <a:latin typeface="Helvetica" charset="0"/>
                <a:ea typeface="Helvetica" charset="0"/>
                <a:cs typeface="Helvetica" charset="0"/>
              </a:rPr>
              <a:t>pages</a:t>
            </a:r>
            <a:endParaRPr lang="en-US" sz="2300" dirty="0">
              <a:latin typeface="Helvetica" charset="0"/>
              <a:ea typeface="Helvetica" charset="0"/>
              <a:cs typeface="Helvetica" charset="0"/>
            </a:endParaRPr>
          </a:p>
        </p:txBody>
      </p:sp>
      <p:sp>
        <p:nvSpPr>
          <p:cNvPr id="74" name="TextBox 73"/>
          <p:cNvSpPr txBox="1"/>
          <p:nvPr/>
        </p:nvSpPr>
        <p:spPr>
          <a:xfrm>
            <a:off x="9206401" y="26774524"/>
            <a:ext cx="9959423" cy="2431352"/>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t>
            </a:r>
            <a:r>
              <a:rPr lang="en-US" sz="3600" dirty="0" smtClean="0">
                <a:solidFill>
                  <a:srgbClr val="2C3E50"/>
                </a:solidFill>
                <a:latin typeface="Gotham Medium"/>
                <a:cs typeface="Gotham Medium"/>
              </a:rPr>
              <a:t>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Agents listed in the impression table are compared against a list of keywords </a:t>
            </a:r>
            <a:r>
              <a:rPr lang="en-US" sz="2300" dirty="0" smtClean="0">
                <a:latin typeface="Helvetica" charset="0"/>
                <a:ea typeface="Helvetica" charset="0"/>
                <a:cs typeface="Helvetica" charset="0"/>
              </a:rPr>
              <a:t>associated with </a:t>
            </a:r>
            <a:r>
              <a:rPr lang="en-US" sz="2300" dirty="0">
                <a:latin typeface="Helvetica" charset="0"/>
                <a:ea typeface="Helvetica" charset="0"/>
                <a:cs typeface="Helvetica" charset="0"/>
              </a:rPr>
              <a:t>common bots, like the Google and Yahoo indexing bots. </a:t>
            </a:r>
            <a:r>
              <a:rPr lang="en-US" sz="2300" dirty="0" smtClean="0">
                <a:latin typeface="Helvetica" charset="0"/>
                <a:ea typeface="Helvetica" charset="0"/>
                <a:cs typeface="Helvetica" charset="0"/>
              </a:rPr>
              <a:t>Keywords </a:t>
            </a:r>
            <a:r>
              <a:rPr lang="en-US" sz="2300" dirty="0">
                <a:latin typeface="Helvetica" charset="0"/>
                <a:ea typeface="Helvetica" charset="0"/>
                <a:cs typeface="Helvetica" charset="0"/>
              </a:rPr>
              <a:t>include:</a:t>
            </a:r>
            <a:r>
              <a:rPr lang="en-US" sz="2300" dirty="0" smtClean="0">
                <a:latin typeface="Helvetica" charset="0"/>
                <a:ea typeface="Helvetica" charset="0"/>
                <a:cs typeface="Helvetica" charset="0"/>
              </a:rPr>
              <a:t> </a:t>
            </a:r>
            <a:r>
              <a:rPr lang="en-US" sz="2300" dirty="0" smtClean="0">
                <a:latin typeface="Helvetica" charset="0"/>
                <a:ea typeface="Helvetica" charset="0"/>
                <a:cs typeface="Helvetica" charset="0"/>
              </a:rPr>
              <a:t>*</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*spider*</a:t>
            </a:r>
          </a:p>
        </p:txBody>
      </p:sp>
      <p:sp>
        <p:nvSpPr>
          <p:cNvPr id="75" name="TextBox 74"/>
          <p:cNvSpPr txBox="1"/>
          <p:nvPr/>
        </p:nvSpPr>
        <p:spPr>
          <a:xfrm>
            <a:off x="9207925" y="23711154"/>
            <a:ext cx="995789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a:t>
            </a:r>
            <a:r>
              <a:rPr lang="en-US" sz="3600" dirty="0" smtClean="0">
                <a:solidFill>
                  <a:srgbClr val="2C3E50"/>
                </a:solidFill>
                <a:latin typeface="Gotham Medium"/>
                <a:cs typeface="Gotham Medium"/>
              </a:rPr>
              <a:t>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excluded until the download is complete.</a:t>
            </a:r>
            <a:endParaRPr lang="en-US" sz="2300" dirty="0" smtClean="0">
              <a:latin typeface="Helvetica" charset="0"/>
              <a:ea typeface="Helvetica" charset="0"/>
              <a:cs typeface="Helvetica" charset="0"/>
            </a:endParaRP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set to TRUE. Impressions with agents on the bot </a:t>
            </a:r>
            <a:r>
              <a:rPr lang="en-US" sz="2300" dirty="0" smtClean="0">
                <a:latin typeface="Helvetica" charset="0"/>
                <a:ea typeface="Helvetica" charset="0"/>
                <a:cs typeface="Helvetica" charset="0"/>
              </a:rPr>
              <a:t>list are </a:t>
            </a:r>
            <a:r>
              <a:rPr lang="en-US" sz="2300" dirty="0">
                <a:latin typeface="Helvetica" charset="0"/>
                <a:ea typeface="Helvetica" charset="0"/>
                <a:cs typeface="Helvetica" charset="0"/>
              </a:rPr>
              <a:t>marked as FALSE during overnight processing.</a:t>
            </a:r>
            <a:endParaRPr lang="en-US" sz="2300" dirty="0" smtClean="0">
              <a:latin typeface="Helvetica" charset="0"/>
              <a:ea typeface="Helvetica" charset="0"/>
              <a:cs typeface="Helvetica" charset="0"/>
            </a:endParaRP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FALSE. The value is set to TRUE once the impression has been processed for bots. </a:t>
            </a:r>
            <a:endParaRPr lang="en-US" sz="2300" dirty="0">
              <a:latin typeface="Helvetica" charset="0"/>
              <a:ea typeface="Helvetica" charset="0"/>
              <a:cs typeface="Helvetica" charset="0"/>
            </a:endParaRPr>
          </a:p>
        </p:txBody>
      </p:sp>
      <p:graphicFrame>
        <p:nvGraphicFramePr>
          <p:cNvPr id="51" name="Chart 50"/>
          <p:cNvGraphicFramePr/>
          <p:nvPr>
            <p:extLst>
              <p:ext uri="{D42A27DB-BD31-4B8C-83A1-F6EECF244321}">
                <p14:modId xmlns:p14="http://schemas.microsoft.com/office/powerpoint/2010/main" val="416959970"/>
              </p:ext>
            </p:extLst>
          </p:nvPr>
        </p:nvGraphicFramePr>
        <p:xfrm>
          <a:off x="21055107" y="238470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787991" y="25139451"/>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38741" y="25226762"/>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26771" y="24559614"/>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459377" y="24639669"/>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Leveraging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465716" y="36453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use can improve our ability to communicate the true value of repository content</a:t>
            </a:r>
            <a:r>
              <a:rPr lang="en-US" sz="2300" dirty="0" smtClean="0">
                <a:latin typeface="Helvetica" charset="0"/>
                <a:ea typeface="Helvetica" charset="0"/>
                <a:cs typeface="Helvetica" charset="0"/>
              </a:rPr>
              <a:t>.</a:t>
            </a: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4186</TotalTime>
  <Words>920</Words>
  <Application>Microsoft Macintosh PowerPoint</Application>
  <PresentationFormat>Custom</PresentationFormat>
  <Paragraphs>160</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129</cp:revision>
  <dcterms:created xsi:type="dcterms:W3CDTF">2016-05-18T13:00:18Z</dcterms:created>
  <dcterms:modified xsi:type="dcterms:W3CDTF">2016-05-30T20:13:08Z</dcterms:modified>
</cp:coreProperties>
</file>