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271"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998FB8"/>
    <a:srgbClr val="A27082"/>
    <a:srgbClr val="8E8E9E"/>
    <a:srgbClr val="8FA7AD"/>
    <a:srgbClr val="B5A59E"/>
    <a:srgbClr val="839291"/>
    <a:srgbClr val="D1A6AA"/>
    <a:srgbClr val="A8AC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25"/>
    <p:restoredTop sz="94874"/>
  </p:normalViewPr>
  <p:slideViewPr>
    <p:cSldViewPr snapToGrid="0" snapToObjects="1" showGuides="1">
      <p:cViewPr>
        <p:scale>
          <a:sx n="50" d="100"/>
          <a:sy n="50" d="100"/>
        </p:scale>
        <p:origin x="2592" y="144"/>
      </p:cViewPr>
      <p:guideLst>
        <p:guide orient="horz" pos="26271"/>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5/31/16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5/31/16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chart" Target="../charts/chart5.xml"/><Relationship Id="rId10" Type="http://schemas.openxmlformats.org/officeDocument/2006/relationships/image" Target="../media/image3.png"/><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126838995"/>
              </p:ext>
            </p:extLst>
          </p:nvPr>
        </p:nvGraphicFramePr>
        <p:xfrm>
          <a:off x="10551705" y="104641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endParaRPr lang="en-US" sz="2300" dirty="0">
              <a:latin typeface="Helvetica" charset="0"/>
              <a:ea typeface="Helvetica" charset="0"/>
              <a:cs typeface="Helvetica" charset="0"/>
            </a:endParaRP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does a lot of valuable tracking, we cannot easily distinguish genuine user traffic from bots or crawlers. We decided to record and process our own statistics so we could isolate genuine use and ignore statistics generated by bots and other large automated consumers of our content.</a:t>
            </a:r>
            <a:endParaRPr lang="en-US" sz="2300" dirty="0">
              <a:latin typeface="Helvetica" charset="0"/>
              <a:ea typeface="Helvetica" charset="0"/>
              <a:cs typeface="Helvetica" charset="0"/>
            </a:endParaRP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endParaRPr lang="en-US" sz="2300" dirty="0">
              <a:latin typeface="Helvetica" charset="0"/>
              <a:ea typeface="Helvetica" charset="0"/>
              <a:cs typeface="Helvetica" charset="0"/>
            </a:endParaRP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 </a:t>
            </a:r>
            <a:r>
              <a:rPr lang="en-US" sz="2300" dirty="0" err="1">
                <a:latin typeface="Helvetica" charset="0"/>
                <a:ea typeface="Helvetica" charset="0"/>
                <a:cs typeface="Helvetica" charset="0"/>
              </a:rPr>
              <a:t>mySQL</a:t>
            </a:r>
            <a:r>
              <a:rPr lang="en-US" sz="2300" dirty="0">
                <a:latin typeface="Helvetica" charset="0"/>
                <a:ea typeface="Helvetica" charset="0"/>
                <a:cs typeface="Helvetica" charset="0"/>
              </a:rPr>
              <a:t> database, known as the impressions table. 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endParaRPr lang="en-US" sz="2300" dirty="0">
              <a:latin typeface="Helvetica" charset="0"/>
              <a:ea typeface="Helvetica" charset="0"/>
              <a:cs typeface="Helvetica" charset="0"/>
            </a:endParaRP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endParaRPr lang="en-US" sz="2300" dirty="0">
              <a:latin typeface="Helvetica" charset="0"/>
              <a:ea typeface="Helvetica" charset="0"/>
              <a:cs typeface="Helvetic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Top 5 referrers for page views</a:t>
            </a:r>
            <a:endParaRPr lang="en-US" sz="2300" dirty="0">
              <a:latin typeface="Helvetica" charset="0"/>
              <a:ea typeface="Helvetica" charset="0"/>
              <a:cs typeface="Helvetica" charset="0"/>
            </a:endParaRP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Top 25 DRS items by 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88516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24706072"/>
              </p:ext>
            </p:extLst>
          </p:nvPr>
        </p:nvGraphicFramePr>
        <p:xfrm>
          <a:off x="15010682" y="104690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2138396279"/>
              </p:ext>
            </p:extLst>
          </p:nvPr>
        </p:nvGraphicFramePr>
        <p:xfrm>
          <a:off x="21107736" y="104725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err="1" smtClean="0">
                <a:solidFill>
                  <a:srgbClr val="2B84D2"/>
                </a:solidFill>
                <a:latin typeface="Helvetica"/>
                <a:cs typeface="Helvetica"/>
              </a:rPr>
              <a:t>dsg.neu.edu</a:t>
            </a:r>
            <a:r>
              <a:rPr lang="en-US" sz="2300" dirty="0" smtClean="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r>
              <a:rPr lang="en-US" sz="2300" dirty="0" err="1" smtClean="0">
                <a:solidFill>
                  <a:srgbClr val="2B84D2"/>
                </a:solidFill>
                <a:latin typeface="Helvetica"/>
                <a:cs typeface="Helvetica"/>
              </a:rPr>
              <a:t>github.com</a:t>
            </a:r>
            <a:r>
              <a:rPr lang="en-US" sz="2300" dirty="0" smtClean="0">
                <a:solidFill>
                  <a:srgbClr val="2B84D2"/>
                </a:solidFill>
                <a:latin typeface="Helvetica"/>
                <a:cs typeface="Helvetica"/>
              </a:rPr>
              <a:t>/NEU-Libraries/</a:t>
            </a:r>
            <a:r>
              <a:rPr lang="en-US" sz="2300" dirty="0" err="1" smtClean="0">
                <a:solidFill>
                  <a:srgbClr val="2B84D2"/>
                </a:solidFill>
                <a:latin typeface="Helvetica"/>
                <a:cs typeface="Helvetica"/>
              </a:rPr>
              <a:t>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9965085"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(5am).</a:t>
            </a:r>
            <a:endParaRPr lang="en-US" sz="2300" dirty="0">
              <a:latin typeface="Helvetica" charset="0"/>
              <a:ea typeface="Helvetica" charset="0"/>
              <a:cs typeface="Helvetica" charset="0"/>
            </a:endParaRPr>
          </a:p>
        </p:txBody>
      </p:sp>
      <p:sp>
        <p:nvSpPr>
          <p:cNvPr id="66" name="TextBox 65"/>
          <p:cNvSpPr txBox="1"/>
          <p:nvPr/>
        </p:nvSpPr>
        <p:spPr>
          <a:xfrm>
            <a:off x="9219184" y="30571803"/>
            <a:ext cx="9943459"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endParaRPr lang="en-US" sz="2300" dirty="0">
              <a:latin typeface="Helvetica" charset="0"/>
              <a:ea typeface="Helvetica" charset="0"/>
              <a:cs typeface="Helvetica" charset="0"/>
            </a:endParaRPr>
          </a:p>
        </p:txBody>
      </p:sp>
      <p:sp>
        <p:nvSpPr>
          <p:cNvPr id="74" name="TextBox 73"/>
          <p:cNvSpPr txBox="1"/>
          <p:nvPr/>
        </p:nvSpPr>
        <p:spPr>
          <a:xfrm>
            <a:off x="9206401" y="26418924"/>
            <a:ext cx="108597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a:t>
            </a:r>
            <a:r>
              <a:rPr lang="en-US" sz="2300" dirty="0" err="1">
                <a:latin typeface="Helvetica" charset="0"/>
                <a:ea typeface="Helvetica" charset="0"/>
                <a:cs typeface="Helvetica" charset="0"/>
              </a:rPr>
              <a:t>nutch</a:t>
            </a:r>
            <a:r>
              <a:rPr lang="en-US" sz="2300" dirty="0">
                <a:latin typeface="Helvetica" charset="0"/>
                <a:ea typeface="Helvetica" charset="0"/>
                <a:cs typeface="Helvetica" charset="0"/>
              </a:rPr>
              <a:t>*, *scrape*, *</a:t>
            </a:r>
            <a:r>
              <a:rPr lang="en-US" sz="2300" dirty="0" err="1">
                <a:latin typeface="Helvetica" charset="0"/>
                <a:ea typeface="Helvetica" charset="0"/>
                <a:cs typeface="Helvetica" charset="0"/>
              </a:rPr>
              <a:t>scrapy</a:t>
            </a:r>
            <a:r>
              <a:rPr lang="en-US" sz="2300" dirty="0">
                <a:latin typeface="Helvetica" charset="0"/>
                <a:ea typeface="Helvetica" charset="0"/>
                <a:cs typeface="Helvetica" charset="0"/>
              </a:rPr>
              <a:t>*, *slurp*, and *spider*</a:t>
            </a:r>
            <a:endParaRPr lang="en-US" sz="2300" dirty="0">
              <a:latin typeface="Helvetica" charset="0"/>
              <a:ea typeface="Helvetica" charset="0"/>
              <a:cs typeface="Helvetica" charset="0"/>
            </a:endParaRPr>
          </a:p>
        </p:txBody>
      </p:sp>
      <p:sp>
        <p:nvSpPr>
          <p:cNvPr id="75" name="TextBox 74"/>
          <p:cNvSpPr txBox="1"/>
          <p:nvPr/>
        </p:nvSpPr>
        <p:spPr>
          <a:xfrm>
            <a:off x="9207925" y="23482554"/>
            <a:ext cx="10858075"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Important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a:latin typeface="Helvetica" charset="0"/>
                <a:ea typeface="Helvetica" charset="0"/>
                <a:cs typeface="Helvetica" charset="0"/>
              </a:rPr>
              <a:t>Status</a:t>
            </a:r>
            <a:r>
              <a:rPr lang="en-US" sz="2300" dirty="0">
                <a:latin typeface="Helvetica" charset="0"/>
                <a:ea typeface="Helvetica" charset="0"/>
                <a:cs typeface="Helvetica" charset="0"/>
              </a:rPr>
              <a:t>: Files that are queued for download will be marked INCOMPLETE and are ignored until the download is finished.</a:t>
            </a:r>
            <a:endParaRPr lang="en-US" sz="2300" dirty="0">
              <a:latin typeface="Helvetica" charset="0"/>
              <a:ea typeface="Helvetica" charset="0"/>
              <a:cs typeface="Helvetica" charset="0"/>
            </a:endParaRPr>
          </a:p>
          <a:p>
            <a:pPr marL="342900" indent="-342900">
              <a:buFont typeface="Arial" charset="0"/>
              <a:buChar char="•"/>
            </a:pPr>
            <a:r>
              <a:rPr lang="en-US" sz="2300" b="1" dirty="0">
                <a:latin typeface="Helvetica" charset="0"/>
                <a:ea typeface="Helvetica" charset="0"/>
                <a:cs typeface="Helvetica" charset="0"/>
              </a:rPr>
              <a:t>Public</a:t>
            </a:r>
            <a:r>
              <a:rPr lang="en-US" sz="2300" dirty="0">
                <a:latin typeface="Helvetica" charset="0"/>
                <a:ea typeface="Helvetica" charset="0"/>
                <a:cs typeface="Helvetica" charset="0"/>
              </a:rPr>
              <a:t>: All impressions are initially set to TRUE. Once processed, impressions with agents on the bot list are marked as FALSE.</a:t>
            </a:r>
            <a:endParaRPr lang="en-US" sz="2300" dirty="0">
              <a:latin typeface="Helvetica" charset="0"/>
              <a:ea typeface="Helvetica" charset="0"/>
              <a:cs typeface="Helvetica" charset="0"/>
            </a:endParaRPr>
          </a:p>
          <a:p>
            <a:pPr marL="342900" indent="-342900">
              <a:buFont typeface="Arial" charset="0"/>
              <a:buChar char="•"/>
            </a:pPr>
            <a:r>
              <a:rPr lang="en-US" sz="2300" b="1" dirty="0">
                <a:latin typeface="Helvetica" charset="0"/>
                <a:ea typeface="Helvetica" charset="0"/>
                <a:cs typeface="Helvetica" charset="0"/>
              </a:rPr>
              <a:t>Processed</a:t>
            </a:r>
            <a:r>
              <a:rPr lang="en-US" sz="2300" dirty="0">
                <a:latin typeface="Helvetica" charset="0"/>
                <a:ea typeface="Helvetica" charset="0"/>
                <a:cs typeface="Helvetica" charset="0"/>
              </a:rPr>
              <a:t>: </a:t>
            </a:r>
            <a:r>
              <a:rPr lang="en-US" sz="2300" dirty="0" smtClean="0">
                <a:latin typeface="Helvetica" charset="0"/>
                <a:ea typeface="Helvetica" charset="0"/>
                <a:cs typeface="Helvetica" charset="0"/>
              </a:rPr>
              <a:t>All </a:t>
            </a:r>
            <a:r>
              <a:rPr lang="en-US" sz="2300" dirty="0">
                <a:latin typeface="Helvetica" charset="0"/>
                <a:ea typeface="Helvetica" charset="0"/>
                <a:cs typeface="Helvetica" charset="0"/>
              </a:rPr>
              <a:t>impressions are initially set to FALSE. Once processed, the value is set to TRUE.</a:t>
            </a:r>
            <a:endParaRPr lang="en-US" sz="2300" dirty="0">
              <a:latin typeface="Helvetica" charset="0"/>
              <a:ea typeface="Helvetica" charset="0"/>
              <a:cs typeface="Helvetica" charset="0"/>
            </a:endParaRP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err="1"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err="1">
                <a:solidFill>
                  <a:srgbClr val="2C3E50"/>
                </a:solidFill>
                <a:latin typeface="Gotham Book" charset="0"/>
                <a:ea typeface="Gotham Book" charset="0"/>
                <a:cs typeface="Gotham Book" charset="0"/>
              </a:rPr>
              <a:t>sj.sweeney@neu.edu</a:t>
            </a:r>
            <a:endParaRPr lang="en-US" sz="5400" dirty="0">
              <a:solidFill>
                <a:srgbClr val="2C3E50"/>
              </a:solidFill>
              <a:latin typeface="Gotham Book" charset="0"/>
              <a:ea typeface="Gotham Book" charset="0"/>
              <a:cs typeface="Gotham Book" charset="0"/>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4346</TotalTime>
  <Words>1021</Words>
  <Application>Microsoft Macintosh PowerPoint</Application>
  <PresentationFormat>Custom</PresentationFormat>
  <Paragraphs>160</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Gotham Bold</vt:lpstr>
      <vt:lpstr>Gotham Book</vt:lpstr>
      <vt:lpstr>Gotham Medium</vt:lpstr>
      <vt:lpstr>Helvetica</vt:lpstr>
      <vt:lpstr>Helvetica Neue</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141</cp:revision>
  <cp:lastPrinted>2016-05-31T13:01:44Z</cp:lastPrinted>
  <dcterms:created xsi:type="dcterms:W3CDTF">2016-05-18T13:00:18Z</dcterms:created>
  <dcterms:modified xsi:type="dcterms:W3CDTF">2016-05-31T16:35:25Z</dcterms:modified>
</cp:coreProperties>
</file>